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8" r:id="rId2"/>
    <p:sldId id="502" r:id="rId3"/>
    <p:sldId id="503" r:id="rId4"/>
    <p:sldId id="504" r:id="rId5"/>
    <p:sldId id="505" r:id="rId6"/>
    <p:sldId id="507" r:id="rId7"/>
    <p:sldId id="30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FF"/>
    <a:srgbClr val="66FF66"/>
    <a:srgbClr val="C5E0B4"/>
    <a:srgbClr val="BDD7EE"/>
    <a:srgbClr val="FFE699"/>
    <a:srgbClr val="FF3300"/>
    <a:srgbClr val="D1A3FF"/>
    <a:srgbClr val="CC99FF"/>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83617" autoAdjust="0"/>
  </p:normalViewPr>
  <p:slideViewPr>
    <p:cSldViewPr snapToGrid="0">
      <p:cViewPr varScale="1">
        <p:scale>
          <a:sx n="69" d="100"/>
          <a:sy n="69" d="100"/>
        </p:scale>
        <p:origin x="-728" y="-112"/>
      </p:cViewPr>
      <p:guideLst>
        <p:guide orient="horz" pos="2160"/>
        <p:guide pos="3840"/>
      </p:guideLst>
    </p:cSldViewPr>
  </p:slideViewPr>
  <p:notesTextViewPr>
    <p:cViewPr>
      <p:scale>
        <a:sx n="1" d="1"/>
        <a:sy n="1" d="1"/>
      </p:scale>
      <p:origin x="0" y="0"/>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61E09-53B9-41ED-949B-2B827417742C}" type="datetimeFigureOut">
              <a:rPr lang="zh-CN" altLang="en-US" smtClean="0"/>
              <a:pPr/>
              <a:t>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3E95-459D-401E-99F4-3A592924C8B1}" type="slidenum">
              <a:rPr lang="zh-CN" altLang="en-US" smtClean="0"/>
              <a:pPr/>
              <a:t>‹#›</a:t>
            </a:fld>
            <a:endParaRPr lang="zh-CN" altLang="en-US"/>
          </a:p>
        </p:txBody>
      </p:sp>
    </p:spTree>
    <p:extLst>
      <p:ext uri="{BB962C8B-B14F-4D97-AF65-F5344CB8AC3E}">
        <p14:creationId xmlns:p14="http://schemas.microsoft.com/office/powerpoint/2010/main" val="26302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复杂度：</a:t>
            </a:r>
            <a:r>
              <a:rPr lang="zh-CN" altLang="zh-CN" dirty="0" smtClean="0"/>
              <a:t>2</a:t>
            </a:r>
            <a:endParaRPr lang="zh-CN" altLang="en-US" dirty="0"/>
          </a:p>
        </p:txBody>
      </p:sp>
      <p:sp>
        <p:nvSpPr>
          <p:cNvPr id="4" name="灯片编号占位符 3"/>
          <p:cNvSpPr>
            <a:spLocks noGrp="1"/>
          </p:cNvSpPr>
          <p:nvPr>
            <p:ph type="sldNum" sz="quarter" idx="10"/>
          </p:nvPr>
        </p:nvSpPr>
        <p:spPr/>
        <p:txBody>
          <a:bodyPr/>
          <a:lstStyle/>
          <a:p>
            <a:fld id="{884C3E95-459D-401E-99F4-3A592924C8B1}" type="slidenum">
              <a:rPr lang="zh-CN" altLang="en-US" smtClean="0"/>
              <a:pPr/>
              <a:t>1</a:t>
            </a:fld>
            <a:endParaRPr lang="zh-CN" altLang="en-US"/>
          </a:p>
        </p:txBody>
      </p:sp>
    </p:spTree>
    <p:extLst>
      <p:ext uri="{BB962C8B-B14F-4D97-AF65-F5344CB8AC3E}">
        <p14:creationId xmlns:p14="http://schemas.microsoft.com/office/powerpoint/2010/main" val="24526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2</a:t>
            </a:fld>
            <a:endParaRPr lang="zh-CN" altLang="en-US"/>
          </a:p>
        </p:txBody>
      </p:sp>
    </p:spTree>
    <p:extLst>
      <p:ext uri="{BB962C8B-B14F-4D97-AF65-F5344CB8AC3E}">
        <p14:creationId xmlns:p14="http://schemas.microsoft.com/office/powerpoint/2010/main" val="230713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a:t>
            </a:r>
            <a:r>
              <a:rPr kumimoji="1" lang="zh-CN" altLang="en-US" dirty="0" smtClean="0"/>
              <a:t>、抽象算法角色</a:t>
            </a:r>
            <a:endParaRPr kumimoji="1" lang="en-US" altLang="zh-CN" dirty="0" smtClean="0"/>
          </a:p>
          <a:p>
            <a:r>
              <a:rPr kumimoji="1" lang="zh-CN" altLang="en-US" dirty="0" smtClean="0"/>
              <a:t>定义了算法的骨架和结构，并且对客户端开发统一调用接口</a:t>
            </a:r>
            <a:endParaRPr kumimoji="1" lang="en-US" altLang="zh-CN" dirty="0" smtClean="0"/>
          </a:p>
          <a:p>
            <a:endParaRPr kumimoji="1" lang="en-US" altLang="zh-CN" dirty="0" smtClean="0"/>
          </a:p>
          <a:p>
            <a:r>
              <a:rPr kumimoji="1" lang="en-US" altLang="zh-CN" dirty="0" smtClean="0"/>
              <a:t>2</a:t>
            </a:r>
            <a:r>
              <a:rPr kumimoji="1" lang="zh-CN" altLang="en-US" dirty="0" smtClean="0"/>
              <a:t>、具体算法角色</a:t>
            </a:r>
            <a:endParaRPr kumimoji="1" lang="en-US" altLang="zh-CN" dirty="0" smtClean="0"/>
          </a:p>
          <a:p>
            <a:r>
              <a:rPr kumimoji="1" lang="zh-CN" altLang="en-US" dirty="0" smtClean="0"/>
              <a:t>实现了抽象角色中定义的抽象方法，不同的子类实现不同的职责</a:t>
            </a:r>
            <a:endParaRPr kumimoji="1" lang="en-US" altLang="zh-CN" dirty="0" smtClean="0"/>
          </a:p>
          <a:p>
            <a:endParaRPr kumimoji="1" lang="en-US" altLang="zh-CN" dirty="0" smtClean="0"/>
          </a:p>
          <a:p>
            <a:r>
              <a:rPr kumimoji="1" lang="zh-CN" altLang="en-US" dirty="0" smtClean="0"/>
              <a:t>因为父类中调用了抽象的算法步骤，所以实现了控制的倒转</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3</a:t>
            </a:fld>
            <a:endParaRPr lang="zh-CN" altLang="en-US"/>
          </a:p>
        </p:txBody>
      </p:sp>
    </p:spTree>
    <p:extLst>
      <p:ext uri="{BB962C8B-B14F-4D97-AF65-F5344CB8AC3E}">
        <p14:creationId xmlns:p14="http://schemas.microsoft.com/office/powerpoint/2010/main" val="306939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如例子中的设置名称的为公共的方法</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5</a:t>
            </a:fld>
            <a:endParaRPr lang="zh-CN" altLang="en-US"/>
          </a:p>
        </p:txBody>
      </p:sp>
    </p:spTree>
    <p:extLst>
      <p:ext uri="{BB962C8B-B14F-4D97-AF65-F5344CB8AC3E}">
        <p14:creationId xmlns:p14="http://schemas.microsoft.com/office/powerpoint/2010/main" val="407192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下节引言：</a:t>
            </a:r>
            <a:endParaRPr kumimoji="1" lang="en-US" altLang="zh-CN" dirty="0" smtClean="0"/>
          </a:p>
          <a:p>
            <a:r>
              <a:rPr kumimoji="1" lang="zh-CN" altLang="en-US" dirty="0" smtClean="0"/>
              <a:t>我们在玩游戏时，都会有存档功能，当任务挑战失败或者重新开始游戏时，便可以从上次存档的位置继续战斗。在软件设计开发时，当我们频繁更改某个对象的状态后，该如何将对象的状态恢复到以前的某个状态？</a:t>
            </a:r>
            <a:endParaRPr kumimoji="1" lang="en-US" altLang="zh-CN" dirty="0" smtClean="0"/>
          </a:p>
          <a:p>
            <a:endParaRPr kumimoji="1" lang="en-US" altLang="zh-CN" dirty="0" smtClean="0"/>
          </a:p>
          <a:p>
            <a:r>
              <a:rPr kumimoji="1" lang="zh-CN" altLang="en-US" dirty="0" smtClean="0"/>
              <a:t>下节：备忘录模式</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6</a:t>
            </a:fld>
            <a:endParaRPr lang="zh-CN" altLang="en-US"/>
          </a:p>
        </p:txBody>
      </p:sp>
    </p:spTree>
    <p:extLst>
      <p:ext uri="{BB962C8B-B14F-4D97-AF65-F5344CB8AC3E}">
        <p14:creationId xmlns:p14="http://schemas.microsoft.com/office/powerpoint/2010/main" val="104065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7" name="矩形 42"/>
          <p:cNvSpPr/>
          <p:nvPr userDrawn="1"/>
        </p:nvSpPr>
        <p:spPr>
          <a:xfrm>
            <a:off x="9555559" y="0"/>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8" name="直接连接符 7"/>
          <p:cNvCxnSpPr/>
          <p:nvPr userDrawn="1"/>
        </p:nvCxnSpPr>
        <p:spPr>
          <a:xfrm>
            <a:off x="9555558" y="188640"/>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8762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983829125"/>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9209815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2883" y="365125"/>
            <a:ext cx="5693231" cy="829193"/>
          </a:xfrm>
          <a:noFill/>
          <a:effectLst>
            <a:glow rad="63500">
              <a:schemeClr val="accent5">
                <a:satMod val="175000"/>
                <a:alpha val="40000"/>
              </a:schemeClr>
            </a:glow>
          </a:effectLst>
        </p:spPr>
        <p:txBody>
          <a:bodyPr>
            <a:normAutofit/>
          </a:bodyPr>
          <a:lstStyle>
            <a:lvl1pPr>
              <a:defRPr lang="zh-CN" altLang="en-US" sz="3600" dirty="0">
                <a:gradFill>
                  <a:gsLst>
                    <a:gs pos="0">
                      <a:schemeClr val="bg1"/>
                    </a:gs>
                    <a:gs pos="100000">
                      <a:schemeClr val="accent3"/>
                    </a:gs>
                  </a:gsLst>
                  <a:lin ang="5400000" scaled="1"/>
                </a:gra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solidFill>
                  <a:schemeClr val="bg1"/>
                </a:solidFill>
                <a:latin typeface="微软雅黑" panose="020B0503020204020204" pitchFamily="34" charset="-122"/>
                <a:ea typeface="微软雅黑" panose="020B0503020204020204" pitchFamily="34" charset="-122"/>
              </a:defRPr>
            </a:lvl1pPr>
            <a:lvl2pPr>
              <a:lnSpc>
                <a:spcPct val="150000"/>
              </a:lnSpc>
              <a:defRPr sz="2000">
                <a:solidFill>
                  <a:schemeClr val="bg1"/>
                </a:solidFill>
                <a:latin typeface="微软雅黑" panose="020B0503020204020204" pitchFamily="34" charset="-122"/>
                <a:ea typeface="微软雅黑" panose="020B0503020204020204" pitchFamily="34" charset="-122"/>
              </a:defRPr>
            </a:lvl2pPr>
            <a:lvl3pPr>
              <a:lnSpc>
                <a:spcPct val="150000"/>
              </a:lnSpc>
              <a:defRPr sz="1800">
                <a:solidFill>
                  <a:schemeClr val="bg1"/>
                </a:solidFill>
                <a:latin typeface="微软雅黑" panose="020B0503020204020204" pitchFamily="34" charset="-122"/>
                <a:ea typeface="微软雅黑" panose="020B0503020204020204" pitchFamily="34" charset="-122"/>
              </a:defRPr>
            </a:lvl3pPr>
            <a:lvl4pPr>
              <a:lnSpc>
                <a:spcPct val="150000"/>
              </a:lnSpc>
              <a:defRPr sz="1600">
                <a:solidFill>
                  <a:schemeClr val="bg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9" name="矩形 42"/>
          <p:cNvSpPr/>
          <p:nvPr userDrawn="1"/>
        </p:nvSpPr>
        <p:spPr>
          <a:xfrm rot="5400000">
            <a:off x="11207750" y="5192713"/>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10" name="直接连接符 9"/>
          <p:cNvCxnSpPr/>
          <p:nvPr userDrawn="1"/>
        </p:nvCxnSpPr>
        <p:spPr>
          <a:xfrm rot="5400000">
            <a:off x="11090444" y="5251452"/>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8733" y="113958"/>
            <a:ext cx="3605791" cy="320041"/>
          </a:xfrm>
          <a:prstGeom prst="rect">
            <a:avLst/>
          </a:prstGeom>
        </p:spPr>
      </p:pic>
    </p:spTree>
    <p:extLst>
      <p:ext uri="{BB962C8B-B14F-4D97-AF65-F5344CB8AC3E}">
        <p14:creationId xmlns:p14="http://schemas.microsoft.com/office/powerpoint/2010/main" val="35326925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513737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2150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40493857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306465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6537135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801593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50108380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0534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81" y="-16328"/>
            <a:ext cx="12271555" cy="6861449"/>
          </a:xfrm>
          <a:prstGeom prst="rect">
            <a:avLst/>
          </a:prstGeom>
        </p:spPr>
      </p:pic>
      <p:sp>
        <p:nvSpPr>
          <p:cNvPr id="9" name="文本框 8"/>
          <p:cNvSpPr txBox="1"/>
          <p:nvPr/>
        </p:nvSpPr>
        <p:spPr>
          <a:xfrm>
            <a:off x="495831" y="2199848"/>
            <a:ext cx="3468913" cy="1938992"/>
          </a:xfrm>
          <a:prstGeom prst="rect">
            <a:avLst/>
          </a:prstGeom>
          <a:noFill/>
        </p:spPr>
        <p:txBody>
          <a:bodyPr wrap="square" rtlCol="0">
            <a:spAutoFit/>
          </a:bodyPr>
          <a:lstStyle/>
          <a:p>
            <a:r>
              <a:rPr lang="en-US" altLang="zh-CN" sz="12000" dirty="0" smtClean="0">
                <a:solidFill>
                  <a:schemeClr val="bg1"/>
                </a:solidFill>
                <a:latin typeface="Impact" panose="020B0806030902050204" pitchFamily="34" charset="0"/>
              </a:rPr>
              <a:t>2018</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9516" y="2549298"/>
            <a:ext cx="6913713" cy="2400657"/>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JAVA </a:t>
            </a:r>
            <a:r>
              <a:rPr lang="mr-IN" altLang="zh-CN" sz="5400" b="1" dirty="0" smtClean="0">
                <a:solidFill>
                  <a:schemeClr val="bg1"/>
                </a:solidFill>
                <a:latin typeface="微软雅黑" panose="020B0503020204020204" pitchFamily="34" charset="-122"/>
                <a:ea typeface="微软雅黑" panose="020B0503020204020204" pitchFamily="34" charset="-122"/>
              </a:rPr>
              <a:t>–</a:t>
            </a: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设计模式之</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r>
              <a:rPr lang="zh-CN" altLang="en-US" sz="3200" b="1" dirty="0" smtClean="0">
                <a:solidFill>
                  <a:schemeClr val="bg1"/>
                </a:solidFill>
                <a:latin typeface="微软雅黑" panose="020B0503020204020204" pitchFamily="34" charset="-122"/>
                <a:ea typeface="微软雅黑" panose="020B0503020204020204" pitchFamily="34" charset="-122"/>
              </a:rPr>
              <a:t>模版模式</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en-US" altLang="zh-CN" sz="3200" b="1" dirty="0" smtClean="0">
                <a:solidFill>
                  <a:schemeClr val="bg1"/>
                </a:solidFill>
                <a:latin typeface="微软雅黑" panose="020B0503020204020204" pitchFamily="34" charset="-122"/>
                <a:ea typeface="微软雅黑" panose="020B0503020204020204" pitchFamily="34" charset="-122"/>
              </a:rPr>
              <a:t>Template Pattern</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18194" y="2887074"/>
            <a:ext cx="1278348" cy="441960"/>
          </a:xfrm>
          <a:prstGeom prst="rect">
            <a:avLst/>
          </a:prstGeom>
        </p:spPr>
      </p:pic>
      <p:sp>
        <p:nvSpPr>
          <p:cNvPr id="8" name="文本框 7"/>
          <p:cNvSpPr txBox="1"/>
          <p:nvPr/>
        </p:nvSpPr>
        <p:spPr>
          <a:xfrm>
            <a:off x="7482470" y="5980767"/>
            <a:ext cx="3932558" cy="523220"/>
          </a:xfrm>
          <a:prstGeom prst="rect">
            <a:avLst/>
          </a:prstGeom>
          <a:noFill/>
        </p:spPr>
        <p:txBody>
          <a:bodyPr wrap="square" rtlCol="0">
            <a:spAutoFit/>
          </a:bodyPr>
          <a:lstStyle/>
          <a:p>
            <a:pPr algn="r"/>
            <a:r>
              <a:rPr lang="zh-CN" altLang="en-US" sz="2800" dirty="0" smtClean="0">
                <a:solidFill>
                  <a:schemeClr val="bg1"/>
                </a:solidFill>
                <a:latin typeface="微软雅黑"/>
                <a:ea typeface="微软雅黑"/>
                <a:cs typeface="微软雅黑"/>
              </a:rPr>
              <a:t>讲师：研发部</a:t>
            </a:r>
            <a:r>
              <a:rPr lang="en-US" altLang="zh-CN" sz="2800" dirty="0" smtClean="0">
                <a:solidFill>
                  <a:schemeClr val="bg1"/>
                </a:solidFill>
                <a:latin typeface="微软雅黑"/>
                <a:ea typeface="微软雅黑"/>
                <a:cs typeface="微软雅黑"/>
              </a:rPr>
              <a:t>-</a:t>
            </a:r>
            <a:r>
              <a:rPr lang="zh-CN" altLang="en-US" sz="2800" dirty="0" smtClean="0">
                <a:solidFill>
                  <a:schemeClr val="bg1"/>
                </a:solidFill>
                <a:latin typeface="微软雅黑"/>
                <a:ea typeface="微软雅黑"/>
                <a:cs typeface="微软雅黑"/>
              </a:rPr>
              <a:t>李磊磊</a:t>
            </a:r>
            <a:endParaRPr lang="zh-CN" altLang="en-US" sz="28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00740374"/>
      </p:ext>
    </p:extLst>
  </p:cSld>
  <p:clrMapOvr>
    <a:masterClrMapping/>
  </p:clrMapOvr>
  <mc:AlternateContent xmlns:mc="http://schemas.openxmlformats.org/markup-compatibility/2006" xmlns:p14="http://schemas.microsoft.com/office/powerpoint/2010/main">
    <mc:Choice Requires="p14">
      <p:transition spd="slow" p14:dur="2000" advTm="14134"/>
    </mc:Choice>
    <mc:Fallback xmlns="">
      <p:transition spd="slow" advTm="14134"/>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什么是模版模式</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smtClean="0"/>
              <a:t>	</a:t>
            </a:r>
            <a:r>
              <a:rPr kumimoji="1" lang="zh-CN" altLang="en-US" dirty="0" smtClean="0"/>
              <a:t>模版模式（</a:t>
            </a:r>
            <a:r>
              <a:rPr kumimoji="1" lang="en-US" altLang="zh-CN" dirty="0" smtClean="0"/>
              <a:t>Template Pattern</a:t>
            </a:r>
            <a:r>
              <a:rPr kumimoji="1" lang="zh-CN" altLang="en-US" dirty="0" smtClean="0"/>
              <a:t>）属于行为型模式，在模版模式中，通过抽象类定义一个操作的算法骨架，而将具体的算法步骤延迟到子类中实现。模版方法可以使子类不改变算法结构的情况下重新定义具体的算法步骤。</a:t>
            </a:r>
            <a:endParaRPr kumimoji="1" lang="en-US" altLang="zh-CN" dirty="0" smtClean="0"/>
          </a:p>
        </p:txBody>
      </p:sp>
    </p:spTree>
    <p:extLst>
      <p:ext uri="{BB962C8B-B14F-4D97-AF65-F5344CB8AC3E}">
        <p14:creationId xmlns:p14="http://schemas.microsoft.com/office/powerpoint/2010/main" val="54534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模版模式的角色</a:t>
            </a:r>
            <a:r>
              <a:rPr kumimoji="1" lang="en-US" altLang="zh-CN" dirty="0" smtClean="0"/>
              <a:t>UML</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dirty="0" smtClean="0"/>
              <a:t>抽象算法角色</a:t>
            </a:r>
            <a:r>
              <a:rPr kumimoji="1" lang="en-US" altLang="zh-CN" dirty="0" err="1" smtClean="0"/>
              <a:t>AbstractClass</a:t>
            </a:r>
            <a:endParaRPr kumimoji="1" lang="en-US" altLang="zh-CN" dirty="0" smtClean="0"/>
          </a:p>
          <a:p>
            <a:pPr marL="0" indent="0">
              <a:buNone/>
            </a:pPr>
            <a:r>
              <a:rPr kumimoji="1" lang="zh-CN" altLang="en-US" dirty="0" smtClean="0"/>
              <a:t>具体算法角色</a:t>
            </a:r>
            <a:r>
              <a:rPr kumimoji="1" lang="en-US" altLang="zh-CN" dirty="0" err="1" smtClean="0"/>
              <a:t>ConcreteClass</a:t>
            </a:r>
            <a:endParaRPr kumimoji="1" lang="en-US" altLang="zh-CN" dirty="0" smtClean="0"/>
          </a:p>
        </p:txBody>
      </p:sp>
      <p:pic>
        <p:nvPicPr>
          <p:cNvPr id="5" name="图片 4"/>
          <p:cNvPicPr>
            <a:picLocks noChangeAspect="1"/>
          </p:cNvPicPr>
          <p:nvPr/>
        </p:nvPicPr>
        <p:blipFill>
          <a:blip r:embed="rId3"/>
          <a:stretch>
            <a:fillRect/>
          </a:stretch>
        </p:blipFill>
        <p:spPr>
          <a:xfrm>
            <a:off x="7654579" y="2162795"/>
            <a:ext cx="3479800" cy="2552700"/>
          </a:xfrm>
          <a:prstGeom prst="rect">
            <a:avLst/>
          </a:prstGeom>
        </p:spPr>
      </p:pic>
    </p:spTree>
    <p:extLst>
      <p:ext uri="{BB962C8B-B14F-4D97-AF65-F5344CB8AC3E}">
        <p14:creationId xmlns:p14="http://schemas.microsoft.com/office/powerpoint/2010/main" val="355202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模版模式的应用场景</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有多个子类共有的方法，且逻辑相同</a:t>
            </a:r>
            <a:endParaRPr kumimoji="1" lang="en-US" altLang="zh-CN" dirty="0" smtClean="0"/>
          </a:p>
          <a:p>
            <a:r>
              <a:rPr kumimoji="1" lang="zh-CN" altLang="en-US" dirty="0" smtClean="0"/>
              <a:t>重要、复杂的算法，可以将核心的算法设计为模版方法，周边的细节交给子类实现</a:t>
            </a:r>
            <a:endParaRPr kumimoji="1" lang="zh-CN" altLang="en-US" dirty="0"/>
          </a:p>
        </p:txBody>
      </p:sp>
    </p:spTree>
    <p:extLst>
      <p:ext uri="{BB962C8B-B14F-4D97-AF65-F5344CB8AC3E}">
        <p14:creationId xmlns:p14="http://schemas.microsoft.com/office/powerpoint/2010/main" val="272123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模版模式的优缺点</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优点</a:t>
            </a:r>
            <a:endParaRPr kumimoji="1" lang="en-US" altLang="zh-CN" dirty="0" smtClean="0"/>
          </a:p>
          <a:p>
            <a:pPr lvl="1"/>
            <a:r>
              <a:rPr kumimoji="1" lang="zh-CN" altLang="en-US" dirty="0" smtClean="0"/>
              <a:t>封装不变的部分，扩展可变的部分。将认为部件的部分封装到父类中实现，可变的部分交给子类继续扩展</a:t>
            </a:r>
            <a:endParaRPr kumimoji="1" lang="en-US" altLang="zh-CN" dirty="0" smtClean="0"/>
          </a:p>
          <a:p>
            <a:pPr lvl="1"/>
            <a:r>
              <a:rPr kumimoji="1" lang="zh-CN" altLang="en-US" dirty="0" smtClean="0"/>
              <a:t>提取公共的部分，便于维护</a:t>
            </a:r>
            <a:endParaRPr kumimoji="1" lang="en-US" altLang="zh-CN" dirty="0" smtClean="0"/>
          </a:p>
          <a:p>
            <a:pPr lvl="1"/>
            <a:r>
              <a:rPr kumimoji="1" lang="zh-CN" altLang="en-US" dirty="0" smtClean="0"/>
              <a:t>行为由父类控制，子类只实现细节步骤</a:t>
            </a:r>
            <a:endParaRPr kumimoji="1" lang="en-US" altLang="zh-CN" dirty="0" smtClean="0"/>
          </a:p>
          <a:p>
            <a:r>
              <a:rPr kumimoji="1" lang="zh-CN" altLang="en-US" dirty="0" smtClean="0"/>
              <a:t>缺点</a:t>
            </a:r>
            <a:endParaRPr kumimoji="1" lang="en-US" altLang="zh-CN" dirty="0" smtClean="0"/>
          </a:p>
          <a:p>
            <a:pPr lvl="1"/>
            <a:r>
              <a:rPr kumimoji="1" lang="zh-CN" altLang="en-US" dirty="0" smtClean="0"/>
              <a:t>子类的实现方式和运行结果影响了父类的结果，增加代码的复杂性</a:t>
            </a:r>
            <a:endParaRPr kumimoji="1" lang="zh-CN" altLang="en-US" dirty="0"/>
          </a:p>
        </p:txBody>
      </p:sp>
    </p:spTree>
    <p:extLst>
      <p:ext uri="{BB962C8B-B14F-4D97-AF65-F5344CB8AC3E}">
        <p14:creationId xmlns:p14="http://schemas.microsoft.com/office/powerpoint/2010/main" val="385050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找到你负责的产品中，可以应用到模版模式的业务，并加以优化。</a:t>
            </a:r>
          </a:p>
          <a:p>
            <a:r>
              <a:rPr kumimoji="1" lang="zh-CN" altLang="en-US" dirty="0" smtClean="0"/>
              <a:t>如果实际项目中没有适用的场景，请观察生活中的例子，用代码实现模板模式</a:t>
            </a:r>
            <a:endParaRPr kumimoji="1" lang="en-US" altLang="zh-CN" dirty="0" smtClean="0"/>
          </a:p>
        </p:txBody>
      </p:sp>
    </p:spTree>
    <p:extLst>
      <p:ext uri="{BB962C8B-B14F-4D97-AF65-F5344CB8AC3E}">
        <p14:creationId xmlns:p14="http://schemas.microsoft.com/office/powerpoint/2010/main" val="214118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 y="-16328"/>
            <a:ext cx="12204879" cy="6861449"/>
          </a:xfrm>
          <a:prstGeom prst="rect">
            <a:avLst/>
          </a:prstGeom>
        </p:spPr>
      </p:pic>
      <p:sp>
        <p:nvSpPr>
          <p:cNvPr id="8" name="矩形 7"/>
          <p:cNvSpPr/>
          <p:nvPr/>
        </p:nvSpPr>
        <p:spPr>
          <a:xfrm>
            <a:off x="0" y="-29207"/>
            <a:ext cx="12204879" cy="6874328"/>
          </a:xfrm>
          <a:prstGeom prst="rect">
            <a:avLst/>
          </a:prstGeom>
          <a:solidFill>
            <a:srgbClr val="001830">
              <a:alpha val="13000"/>
            </a:srgbClr>
          </a:solidFill>
          <a:ln w="952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3" dirty="0" smtClean="0"/>
              <a:t> </a:t>
            </a:r>
            <a:endParaRPr lang="zh-CN" altLang="en-US" sz="1063" dirty="0"/>
          </a:p>
        </p:txBody>
      </p:sp>
      <p:sp>
        <p:nvSpPr>
          <p:cNvPr id="10" name="文本框 9"/>
          <p:cNvSpPr txBox="1"/>
          <p:nvPr/>
        </p:nvSpPr>
        <p:spPr>
          <a:xfrm>
            <a:off x="2781300" y="2617153"/>
            <a:ext cx="6301742" cy="984885"/>
          </a:xfrm>
          <a:prstGeom prst="rect">
            <a:avLst/>
          </a:prstGeom>
          <a:noFill/>
        </p:spPr>
        <p:txBody>
          <a:bodyPr wrap="square" rtlCol="0">
            <a:spAutoFit/>
          </a:bodyPr>
          <a:lstStyle/>
          <a:p>
            <a:r>
              <a:rPr lang="zh-CN" altLang="en-US" sz="5800" dirty="0" smtClean="0">
                <a:solidFill>
                  <a:schemeClr val="bg1"/>
                </a:solidFill>
                <a:latin typeface="微软雅黑" panose="020B0503020204020204" pitchFamily="34" charset="-122"/>
                <a:ea typeface="微软雅黑" panose="020B0503020204020204" pitchFamily="34" charset="-122"/>
              </a:rPr>
              <a:t>谢 谢 观 看</a:t>
            </a:r>
            <a:endParaRPr lang="zh-CN" altLang="en-US" sz="5800" dirty="0"/>
          </a:p>
        </p:txBody>
      </p:sp>
      <p:sp>
        <p:nvSpPr>
          <p:cNvPr id="17" name="文本框 16"/>
          <p:cNvSpPr txBox="1"/>
          <p:nvPr/>
        </p:nvSpPr>
        <p:spPr>
          <a:xfrm>
            <a:off x="2781300" y="3556372"/>
            <a:ext cx="630174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Thanks for your time</a:t>
            </a:r>
            <a:endParaRPr lang="zh-CN" altLang="en-US" sz="2800" dirty="0"/>
          </a:p>
        </p:txBody>
      </p:sp>
    </p:spTree>
    <p:extLst>
      <p:ext uri="{BB962C8B-B14F-4D97-AF65-F5344CB8AC3E}">
        <p14:creationId xmlns:p14="http://schemas.microsoft.com/office/powerpoint/2010/main" val="3104341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21707</TotalTime>
  <Words>195</Words>
  <Application>Microsoft Macintosh PowerPoint</Application>
  <PresentationFormat>自定义</PresentationFormat>
  <Paragraphs>45</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什么是模版模式</vt:lpstr>
      <vt:lpstr>模版模式的角色UML</vt:lpstr>
      <vt:lpstr>模版模式的应用场景</vt:lpstr>
      <vt:lpstr>模版模式的优缺点</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1234</dc:creator>
  <cp:lastModifiedBy>kinddy lee</cp:lastModifiedBy>
  <cp:revision>1064</cp:revision>
  <dcterms:created xsi:type="dcterms:W3CDTF">2015-02-02T02:30:24Z</dcterms:created>
  <dcterms:modified xsi:type="dcterms:W3CDTF">2018-03-27T09:34:33Z</dcterms:modified>
</cp:coreProperties>
</file>