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74" r:id="rId3"/>
    <p:sldId id="257" r:id="rId4"/>
    <p:sldId id="260" r:id="rId5"/>
    <p:sldId id="261" r:id="rId6"/>
    <p:sldId id="262" r:id="rId7"/>
    <p:sldId id="264" r:id="rId8"/>
    <p:sldId id="263" r:id="rId9"/>
    <p:sldId id="265" r:id="rId10"/>
    <p:sldId id="269" r:id="rId11"/>
    <p:sldId id="267" r:id="rId12"/>
    <p:sldId id="268" r:id="rId13"/>
    <p:sldId id="270" r:id="rId14"/>
    <p:sldId id="273" r:id="rId15"/>
    <p:sldId id="258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8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412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638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301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219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868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106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6265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3946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1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354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6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58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085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7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3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749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9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3ED0CC-082F-4160-86E5-0D6041F12778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6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  <p:sldLayoutId id="2147483852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-prod-cloudfront.cloud.databricks.com/public/4027ec902e239c93eaaa8714f173bcfc/2268229575846883/1611422526940121/6723471235902913/latest.html" TargetMode="External"/><Relationship Id="rId2" Type="http://schemas.openxmlformats.org/officeDocument/2006/relationships/hyperlink" Target="https://grouplens.org/datasets/movielens/latest/" TargetMode="Externa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wheel&#10;&#10;Description automatically generated">
            <a:extLst>
              <a:ext uri="{FF2B5EF4-FFF2-40B4-BE49-F238E27FC236}">
                <a16:creationId xmlns:a16="http://schemas.microsoft.com/office/drawing/2014/main" id="{BBF407FE-A789-4683-8AFA-3522F6D4D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85CBD7-52A4-4773-8B83-76C68EC65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74023"/>
            <a:ext cx="5694099" cy="683285"/>
          </a:xfrm>
          <a:noFill/>
        </p:spPr>
        <p:txBody>
          <a:bodyPr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MOVIE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Recommendation </a:t>
            </a:r>
            <a:b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Engine Building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2E19C-6F3C-4FF9-8EBE-EB3F23211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72611" y="565485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Presenter: Weizi Yuan</a:t>
            </a:r>
          </a:p>
        </p:txBody>
      </p:sp>
    </p:spTree>
    <p:extLst>
      <p:ext uri="{BB962C8B-B14F-4D97-AF65-F5344CB8AC3E}">
        <p14:creationId xmlns:p14="http://schemas.microsoft.com/office/powerpoint/2010/main" val="2606100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F2C1-06BC-4C2F-8616-7715390C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similar movies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63100C-9D5D-43CD-B03F-2AECC2D0E598}"/>
              </a:ext>
            </a:extLst>
          </p:cNvPr>
          <p:cNvSpPr/>
          <p:nvPr/>
        </p:nvSpPr>
        <p:spPr>
          <a:xfrm>
            <a:off x="3048000" y="1840032"/>
            <a:ext cx="609600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Idea: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find similar movie based on the correlation between movie ratings, the closer the correlation between movie A and B to 1, the more similar they are.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2349B-412E-4413-843B-5384EEDBED07}"/>
              </a:ext>
            </a:extLst>
          </p:cNvPr>
          <p:cNvSpPr/>
          <p:nvPr/>
        </p:nvSpPr>
        <p:spPr>
          <a:xfrm>
            <a:off x="3048000" y="5172761"/>
            <a:ext cx="6096000" cy="1015663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fix this ,we need to set a threshold for the number of ratings.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F8D549-D735-4BCD-8B06-5192777185BE}"/>
              </a:ext>
            </a:extLst>
          </p:cNvPr>
          <p:cNvSpPr/>
          <p:nvPr/>
        </p:nvSpPr>
        <p:spPr>
          <a:xfrm>
            <a:off x="3048000" y="3398466"/>
            <a:ext cx="6096000" cy="13234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Challenge: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movies have very few ratings and may end with high correlation simply because only one or two users gave them similar ratings. These are not reliable results.</a:t>
            </a:r>
          </a:p>
        </p:txBody>
      </p:sp>
    </p:spTree>
    <p:extLst>
      <p:ext uri="{BB962C8B-B14F-4D97-AF65-F5344CB8AC3E}">
        <p14:creationId xmlns:p14="http://schemas.microsoft.com/office/powerpoint/2010/main" val="347527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F2C1-06BC-4C2F-8616-7715390C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similar movies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3ECDFA-BA7E-4950-9513-061B46052F5C}"/>
              </a:ext>
            </a:extLst>
          </p:cNvPr>
          <p:cNvSpPr/>
          <p:nvPr/>
        </p:nvSpPr>
        <p:spPr>
          <a:xfrm>
            <a:off x="893853" y="2767280"/>
            <a:ext cx="52021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the histogram, we saw a sharp decline in number of ratings from 100.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Therefore, we will choose this as our threshold. This is saying, we will only find similar movies that have been rated more than 100 times.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8BA170-13A7-46C0-8B0D-39EAD9338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425" y="1728967"/>
            <a:ext cx="5202147" cy="478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2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04F9-09FD-486E-8CD1-0B9D25B9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movies to 471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5115A7-7800-4F46-B656-C52A5CABB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1328" y="2861084"/>
            <a:ext cx="4726060" cy="2008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7C1BD7-CD19-41AC-AE18-2263CD4BA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12" y="2050283"/>
            <a:ext cx="6324600" cy="45434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BC3D61E-5097-40A4-8C39-C8C490C79DCE}"/>
              </a:ext>
            </a:extLst>
          </p:cNvPr>
          <p:cNvSpPr txBox="1">
            <a:spLocks/>
          </p:cNvSpPr>
          <p:nvPr/>
        </p:nvSpPr>
        <p:spPr>
          <a:xfrm>
            <a:off x="2569666" y="1803146"/>
            <a:ext cx="2470165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25684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90E027-DD9F-4A40-85BC-590E9205F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5" y="2062466"/>
            <a:ext cx="6334125" cy="4543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76363A-30F3-4081-B182-9FD0FEBDA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410" y="3260480"/>
            <a:ext cx="5611386" cy="16813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ECEEC64-E034-4549-975A-E9F8A314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movies to 464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FF9681-6F99-4A22-93BB-85C93CB4664B}"/>
              </a:ext>
            </a:extLst>
          </p:cNvPr>
          <p:cNvSpPr txBox="1">
            <a:spLocks/>
          </p:cNvSpPr>
          <p:nvPr/>
        </p:nvSpPr>
        <p:spPr>
          <a:xfrm>
            <a:off x="2569666" y="1803146"/>
            <a:ext cx="2470165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4294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7BAA-04BF-4BBA-8BF5-BEF9A301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968" y="289744"/>
            <a:ext cx="10364451" cy="159617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CF9BF1-D524-491A-BDA5-8415B9417E10}"/>
              </a:ext>
            </a:extLst>
          </p:cNvPr>
          <p:cNvSpPr/>
          <p:nvPr/>
        </p:nvSpPr>
        <p:spPr>
          <a:xfrm>
            <a:off x="1363662" y="1428208"/>
            <a:ext cx="1028723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Overall, the model did a good job on predicting the user rating, specifically, between 1.5-4.5. However, when predicting extreme scores(either low or high) like 0.5 or 5, it needs improvement. 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possible reasons:</a:t>
            </a:r>
          </a:p>
          <a:p>
            <a:pPr marL="342900" indent="-342900">
              <a:buAutoNum type="arabicParenBoth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most ratings are between 2-4(we can tell from the avg(rating)-count plot), which means extreme high or low ratings are sparse, therefore, to accurately predict ratings in this region may be more difficult.</a:t>
            </a:r>
          </a:p>
          <a:p>
            <a:pPr marL="342900" indent="-342900">
              <a:buAutoNum type="arabicParenBoth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We know that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highly sparse(98.5%), again bring challenges to the prediction. </a:t>
            </a:r>
          </a:p>
          <a:p>
            <a:pPr marL="342900" indent="-342900">
              <a:buAutoNum type="arabicParenBoth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Suggestions 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(1) We could further increase iteration to lower the RMSE, however, due to long running time, we didn’t try it here. Also, we noticed before, this didn’t really help too much.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(2) Collect more data.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now, it is not a good idea to use a more complex model due to limited ratings.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the future, we could encourage users to rate the film for low sparsity. With larger dataset, we could use a more complex model, for example, neural network for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043308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D9C8-3768-4F0E-B708-CA893842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0D406-DB83-4934-A6C7-C877AA482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MovieLens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Datasets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can be found here: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https://grouplens.org/datasets/movielens/latest/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https://databricks-prod-cloudfront.cloud.databricks.com/public/4027ec902e239c93eaaa8714f173bcfc/2268229575846883/1611422526940121/6723471235902913/latest.html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42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D9C8-3768-4F0E-B708-CA893842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704171"/>
            <a:ext cx="10364451" cy="159617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305207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8CDC-95DD-4212-B07D-D618AEA5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E6DC0B-96CB-479B-9ABB-CD848F1AA625}"/>
              </a:ext>
            </a:extLst>
          </p:cNvPr>
          <p:cNvSpPr/>
          <p:nvPr/>
        </p:nvSpPr>
        <p:spPr>
          <a:xfrm>
            <a:off x="1215655" y="1595021"/>
            <a:ext cx="976068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this project, the movie data is movie lens data set which includes about 600 users and 9500 movies.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purpose of the project are to:</a:t>
            </a:r>
          </a:p>
          <a:p>
            <a:pPr marL="457200" indent="-457200">
              <a:buAutoNum type="arabicParenBoth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find similar movies.</a:t>
            </a:r>
          </a:p>
          <a:p>
            <a:pPr marL="457200" indent="-457200">
              <a:buAutoNum type="arabicParenBoth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gain insights on movie recommendations to users </a:t>
            </a:r>
          </a:p>
          <a:p>
            <a:pPr marL="457200" indent="-457200">
              <a:buAutoNum type="arabicParenBoth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achieve the goal, we will: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(1) Train the regression model with Alternating Least Squares (ALS) algorithm.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(2) Predict movie rating and recommend movies to users.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(3) Find the correlations between different movies and infer similarities.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will be implemented on Spark due to its fast speed for large-scale data processing and readiness to use.</a:t>
            </a:r>
          </a:p>
        </p:txBody>
      </p:sp>
    </p:spTree>
    <p:extLst>
      <p:ext uri="{BB962C8B-B14F-4D97-AF65-F5344CB8AC3E}">
        <p14:creationId xmlns:p14="http://schemas.microsoft.com/office/powerpoint/2010/main" val="35296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541E-E56C-4D4A-94CA-8DF32748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Take a glance at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F0279-137F-4500-855D-6A37A9266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236"/>
            <a:ext cx="10515600" cy="473846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Movies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atings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3687F1C-D25D-48B0-9FFB-42750CA9A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891086"/>
              </p:ext>
            </p:extLst>
          </p:nvPr>
        </p:nvGraphicFramePr>
        <p:xfrm>
          <a:off x="2830368" y="1742794"/>
          <a:ext cx="6164774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75609">
                  <a:extLst>
                    <a:ext uri="{9D8B030D-6E8A-4147-A177-3AD203B41FA5}">
                      <a16:colId xmlns:a16="http://schemas.microsoft.com/office/drawing/2014/main" val="352296481"/>
                    </a:ext>
                  </a:extLst>
                </a:gridCol>
                <a:gridCol w="2589165">
                  <a:extLst>
                    <a:ext uri="{9D8B030D-6E8A-4147-A177-3AD203B41FA5}">
                      <a16:colId xmlns:a16="http://schemas.microsoft.com/office/drawing/2014/main" val="36161001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 Info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7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# of 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57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movies 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# of ratings per 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7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movies received only 1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77912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FE7C6110-327C-4428-94AF-010CF6193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754375"/>
              </p:ext>
            </p:extLst>
          </p:nvPr>
        </p:nvGraphicFramePr>
        <p:xfrm>
          <a:off x="2830368" y="3714012"/>
          <a:ext cx="6164774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87329">
                  <a:extLst>
                    <a:ext uri="{9D8B030D-6E8A-4147-A177-3AD203B41FA5}">
                      <a16:colId xmlns:a16="http://schemas.microsoft.com/office/drawing/2014/main" val="352296481"/>
                    </a:ext>
                  </a:extLst>
                </a:gridCol>
                <a:gridCol w="2577445">
                  <a:extLst>
                    <a:ext uri="{9D8B030D-6E8A-4147-A177-3AD203B41FA5}">
                      <a16:colId xmlns:a16="http://schemas.microsoft.com/office/drawing/2014/main" val="36161001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 Info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7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# of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57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Avg # of ratings per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7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Min # of ratings among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7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349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AC47E4F-5E26-4CB9-920C-EE1DA418F3DC}"/>
                  </a:ext>
                </a:extLst>
              </p:cNvPr>
              <p:cNvSpPr/>
              <p:nvPr/>
            </p:nvSpPr>
            <p:spPr>
              <a:xfrm>
                <a:off x="6698512" y="90744"/>
                <a:ext cx="5493488" cy="527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Reference: Sparsity </a:t>
                </a:r>
                <a:r>
                  <a:rPr lang="en-US" altLang="zh-CN" sz="16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𝑟𝑎𝑡𝑖𝑛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𝑛𝑢𝑚𝑏𝑒𝑟𝑠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𝑚𝑜𝑣𝑖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𝑛𝑢𝑚𝑏𝑒𝑟𝑠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𝑢𝑠𝑒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𝑛𝑢𝑚𝑏𝑒𝑟𝑠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US" altLang="zh-CN" sz="16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AC47E4F-5E26-4CB9-920C-EE1DA418F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512" y="90744"/>
                <a:ext cx="5493488" cy="527773"/>
              </a:xfrm>
              <a:prstGeom prst="rect">
                <a:avLst/>
              </a:prstGeom>
              <a:blipFill>
                <a:blip r:embed="rId2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8D096C70-D3A4-4A4C-82B6-B68697A39058}"/>
              </a:ext>
            </a:extLst>
          </p:cNvPr>
          <p:cNvSpPr/>
          <p:nvPr/>
        </p:nvSpPr>
        <p:spPr>
          <a:xfrm>
            <a:off x="2830368" y="5826642"/>
            <a:ext cx="66857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rating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98.3% empty, this on one hand emphasizes the need of predicting the rating to enrich it. On the other hand, it brings difficulty to the prediction due to sparse data.</a:t>
            </a:r>
          </a:p>
        </p:txBody>
      </p:sp>
    </p:spTree>
    <p:extLst>
      <p:ext uri="{BB962C8B-B14F-4D97-AF65-F5344CB8AC3E}">
        <p14:creationId xmlns:p14="http://schemas.microsoft.com/office/powerpoint/2010/main" val="74056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B275-17DF-4CE1-AB12-B59EDF8B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 the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B7C3B6-510C-4728-A90A-6F781F1AEE2F}"/>
              </a:ext>
            </a:extLst>
          </p:cNvPr>
          <p:cNvSpPr/>
          <p:nvPr/>
        </p:nvSpPr>
        <p:spPr>
          <a:xfrm>
            <a:off x="1223655" y="1826937"/>
            <a:ext cx="105834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large iteration requires significant time, we first fix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MaxIter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10, only tune rank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RegParam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Then, we increase the iteration to 50. 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764A0A88-CD02-4EF2-A52C-A16F7278C9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242217"/>
              </p:ext>
            </p:extLst>
          </p:nvPr>
        </p:nvGraphicFramePr>
        <p:xfrm>
          <a:off x="1777429" y="2534823"/>
          <a:ext cx="8780980" cy="2418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4139">
                  <a:extLst>
                    <a:ext uri="{9D8B030D-6E8A-4147-A177-3AD203B41FA5}">
                      <a16:colId xmlns:a16="http://schemas.microsoft.com/office/drawing/2014/main" val="2067509233"/>
                    </a:ext>
                  </a:extLst>
                </a:gridCol>
                <a:gridCol w="941799">
                  <a:extLst>
                    <a:ext uri="{9D8B030D-6E8A-4147-A177-3AD203B41FA5}">
                      <a16:colId xmlns:a16="http://schemas.microsoft.com/office/drawing/2014/main" val="3818516568"/>
                    </a:ext>
                  </a:extLst>
                </a:gridCol>
                <a:gridCol w="1107804">
                  <a:extLst>
                    <a:ext uri="{9D8B030D-6E8A-4147-A177-3AD203B41FA5}">
                      <a16:colId xmlns:a16="http://schemas.microsoft.com/office/drawing/2014/main" val="3361541743"/>
                    </a:ext>
                  </a:extLst>
                </a:gridCol>
                <a:gridCol w="1645670">
                  <a:extLst>
                    <a:ext uri="{9D8B030D-6E8A-4147-A177-3AD203B41FA5}">
                      <a16:colId xmlns:a16="http://schemas.microsoft.com/office/drawing/2014/main" val="785918672"/>
                    </a:ext>
                  </a:extLst>
                </a:gridCol>
                <a:gridCol w="1561672">
                  <a:extLst>
                    <a:ext uri="{9D8B030D-6E8A-4147-A177-3AD203B41FA5}">
                      <a16:colId xmlns:a16="http://schemas.microsoft.com/office/drawing/2014/main" val="597926808"/>
                    </a:ext>
                  </a:extLst>
                </a:gridCol>
                <a:gridCol w="1869896">
                  <a:extLst>
                    <a:ext uri="{9D8B030D-6E8A-4147-A177-3AD203B41FA5}">
                      <a16:colId xmlns:a16="http://schemas.microsoft.com/office/drawing/2014/main" val="3123665353"/>
                    </a:ext>
                  </a:extLst>
                </a:gridCol>
              </a:tblGrid>
              <a:tr h="4723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Hyperparameters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973078"/>
                  </a:ext>
                </a:extLst>
              </a:tr>
              <a:tr h="49863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MaxIter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RegParam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40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Param_grid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3,5,10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0.05,0.15,0.25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0.874(test)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0.698(all)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Runs ~ </a:t>
                      </a:r>
                      <a:r>
                        <a:rPr lang="en-US" altLang="zh-CN" dirty="0"/>
                        <a:t>20</a:t>
                      </a:r>
                      <a:r>
                        <a:rPr lang="en-US" dirty="0"/>
                        <a:t> min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model_50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0.871(test)/</a:t>
                      </a:r>
                    </a:p>
                    <a:p>
                      <a:pPr algn="ctr"/>
                      <a:r>
                        <a:rPr lang="en-US" dirty="0"/>
                        <a:t>0.687(all)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Runs ~4 min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533798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12130E29-CA15-4D91-A62E-DC1344C3A0F3}"/>
              </a:ext>
            </a:extLst>
          </p:cNvPr>
          <p:cNvSpPr/>
          <p:nvPr/>
        </p:nvSpPr>
        <p:spPr>
          <a:xfrm>
            <a:off x="913774" y="5114754"/>
            <a:ext cx="1107975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chose a rank of 10, iterate 50 times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regPram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0.15,a RMSE of 0.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69 on all data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was achieved. This means that on average the model predicts 0.69 above or below values of the original ratings matrix.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However, it seems that increasing iterations from 10 to 50 helps little. We might need better improvement method. This will be discussed later.</a:t>
            </a:r>
          </a:p>
        </p:txBody>
      </p:sp>
    </p:spTree>
    <p:extLst>
      <p:ext uri="{BB962C8B-B14F-4D97-AF65-F5344CB8AC3E}">
        <p14:creationId xmlns:p14="http://schemas.microsoft.com/office/powerpoint/2010/main" val="302878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1D87-89CF-4402-8205-ABBDE9D5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performance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AA00BA-08C3-40C1-8CA8-B35013EA8200}"/>
              </a:ext>
            </a:extLst>
          </p:cNvPr>
          <p:cNvSpPr/>
          <p:nvPr/>
        </p:nvSpPr>
        <p:spPr>
          <a:xfrm>
            <a:off x="6883685" y="2230331"/>
            <a:ext cx="4798032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Compare the prediction and rating: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looks messy. Because the rating was on a scale of 1-5, with an interval of 0.5. However, the predicated one was a continuous number.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B5B681-B356-48E1-94CC-0CD8EE029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59" y="1690688"/>
            <a:ext cx="5772150" cy="44862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E78E215-27A8-4C06-959D-91FDAC211E26}"/>
              </a:ext>
            </a:extLst>
          </p:cNvPr>
          <p:cNvSpPr/>
          <p:nvPr/>
        </p:nvSpPr>
        <p:spPr>
          <a:xfrm rot="5400000">
            <a:off x="-132559" y="3564493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232C1E-4E52-4E9E-AE57-50A81D5303A5}"/>
              </a:ext>
            </a:extLst>
          </p:cNvPr>
          <p:cNvSpPr/>
          <p:nvPr/>
        </p:nvSpPr>
        <p:spPr>
          <a:xfrm>
            <a:off x="7033962" y="4523515"/>
            <a:ext cx="4244264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about let’s we convert the predication to the rating scale to get a sense how good/bad our model performance is? </a:t>
            </a:r>
          </a:p>
        </p:txBody>
      </p:sp>
    </p:spTree>
    <p:extLst>
      <p:ext uri="{BB962C8B-B14F-4D97-AF65-F5344CB8AC3E}">
        <p14:creationId xmlns:p14="http://schemas.microsoft.com/office/powerpoint/2010/main" val="387201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2CD588-681E-4284-B800-24A313F1C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03" y="2032102"/>
            <a:ext cx="4851598" cy="3955918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3D40C2D-816F-4474-96E4-99277512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performance on test data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CA19C03-BC09-4CEF-B0BC-6A6DA375127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9C7E53-FBF2-4B4D-BE20-B3B440D80669}"/>
              </a:ext>
            </a:extLst>
          </p:cNvPr>
          <p:cNvSpPr/>
          <p:nvPr/>
        </p:nvSpPr>
        <p:spPr>
          <a:xfrm>
            <a:off x="6747122" y="1533823"/>
            <a:ext cx="4798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Predicting user rating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5AB6A1-BF64-46FE-BA87-E3B42E579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681" y="2006867"/>
            <a:ext cx="5067919" cy="402229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A12BF28-2693-4064-B5B6-A4F8326E3049}"/>
              </a:ext>
            </a:extLst>
          </p:cNvPr>
          <p:cNvSpPr/>
          <p:nvPr/>
        </p:nvSpPr>
        <p:spPr>
          <a:xfrm>
            <a:off x="951646" y="1513036"/>
            <a:ext cx="4798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Predicting movie rating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CB5778-8612-4241-AAD1-E34017C88435}"/>
              </a:ext>
            </a:extLst>
          </p:cNvPr>
          <p:cNvSpPr/>
          <p:nvPr/>
        </p:nvSpPr>
        <p:spPr>
          <a:xfrm>
            <a:off x="208908" y="5988020"/>
            <a:ext cx="11774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Now, it looks much better.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the above plot, we can see that overall model did a good job on predicting the user rating. Specifically, the result looks great between 1.5-4.5, however, when predicting extreme scores(either low or high) like 0.5 or 5, it needs improvement.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C101B9-43D9-4741-9DF0-14C23AA7120E}"/>
              </a:ext>
            </a:extLst>
          </p:cNvPr>
          <p:cNvSpPr/>
          <p:nvPr/>
        </p:nvSpPr>
        <p:spPr>
          <a:xfrm rot="5400000">
            <a:off x="-15886" y="3608953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88C43-48DB-4863-815B-4411F68E360F}"/>
              </a:ext>
            </a:extLst>
          </p:cNvPr>
          <p:cNvSpPr/>
          <p:nvPr/>
        </p:nvSpPr>
        <p:spPr>
          <a:xfrm rot="5400000">
            <a:off x="6068447" y="3668028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84294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3D40C2D-816F-4474-96E4-99277512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on all data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CA19C03-BC09-4CEF-B0BC-6A6DA3751270}"/>
              </a:ext>
            </a:extLst>
          </p:cNvPr>
          <p:cNvSpPr txBox="1">
            <a:spLocks/>
          </p:cNvSpPr>
          <p:nvPr/>
        </p:nvSpPr>
        <p:spPr>
          <a:xfrm>
            <a:off x="838200" y="49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9C7E53-FBF2-4B4D-BE20-B3B440D80669}"/>
              </a:ext>
            </a:extLst>
          </p:cNvPr>
          <p:cNvSpPr/>
          <p:nvPr/>
        </p:nvSpPr>
        <p:spPr>
          <a:xfrm>
            <a:off x="6747122" y="1533823"/>
            <a:ext cx="4798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Predicting user rating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12BF28-2693-4064-B5B6-A4F8326E3049}"/>
              </a:ext>
            </a:extLst>
          </p:cNvPr>
          <p:cNvSpPr/>
          <p:nvPr/>
        </p:nvSpPr>
        <p:spPr>
          <a:xfrm>
            <a:off x="951646" y="1513036"/>
            <a:ext cx="4798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Predicting movie rating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3831AE-2F9B-4605-9352-1C25CCA81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68" y="2006867"/>
            <a:ext cx="4995810" cy="40722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1054D6-D16A-4CEA-94AF-D53112426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438" y="2070371"/>
            <a:ext cx="5105400" cy="39951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F6615D-0354-46EE-B1AF-5882E6872619}"/>
              </a:ext>
            </a:extLst>
          </p:cNvPr>
          <p:cNvSpPr/>
          <p:nvPr/>
        </p:nvSpPr>
        <p:spPr>
          <a:xfrm rot="5400000">
            <a:off x="-15886" y="3608953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CEF09A-9C56-43BD-A5DD-2AC1B1C04414}"/>
              </a:ext>
            </a:extLst>
          </p:cNvPr>
          <p:cNvSpPr/>
          <p:nvPr/>
        </p:nvSpPr>
        <p:spPr>
          <a:xfrm rot="5400000">
            <a:off x="6044153" y="3590829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330531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8924B3B-B9C5-4CBC-89C0-D28013F2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341A2D-F58E-4DD3-BDEE-6C9A5D52296D}"/>
              </a:ext>
            </a:extLst>
          </p:cNvPr>
          <p:cNvSpPr/>
          <p:nvPr/>
        </p:nvSpPr>
        <p:spPr>
          <a:xfrm>
            <a:off x="612648" y="3355848"/>
            <a:ext cx="6268770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will recommend users with movies they have not watched before. (rating is Null before)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prefer to recommend users with high rating counts. The more movies the users rated, the more reliable the recommendation will be. 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this case, we choose users 414, 599.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57A643-E7CB-49BA-BEA1-4A483E0BF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066" y="936097"/>
            <a:ext cx="4237686" cy="5245247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222579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5063-B35A-461E-A053-0B87C90D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976" y="89052"/>
            <a:ext cx="5087280" cy="12925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Movie recommendations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A97EC-961C-42DC-A51E-C8678E7D214B}"/>
              </a:ext>
            </a:extLst>
          </p:cNvPr>
          <p:cNvSpPr/>
          <p:nvPr/>
        </p:nvSpPr>
        <p:spPr>
          <a:xfrm>
            <a:off x="7357550" y="1603047"/>
            <a:ext cx="19897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User 414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B891B8-1790-48A0-B38B-971C744A9B69}"/>
              </a:ext>
            </a:extLst>
          </p:cNvPr>
          <p:cNvSpPr/>
          <p:nvPr/>
        </p:nvSpPr>
        <p:spPr>
          <a:xfrm>
            <a:off x="2394140" y="4521009"/>
            <a:ext cx="1681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User 599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50EF63-AC23-40D2-AA10-87ECA4408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677" y="4521009"/>
            <a:ext cx="6210300" cy="2162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CB6D42-FF33-4313-A717-84E0EBAC8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440" y="1606265"/>
            <a:ext cx="6158329" cy="26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9294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2151</TotalTime>
  <Words>988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Tw Cen MT</vt:lpstr>
      <vt:lpstr>Droplet</vt:lpstr>
      <vt:lpstr>MOVIE Recommendation  Engine Building </vt:lpstr>
      <vt:lpstr>Introduction</vt:lpstr>
      <vt:lpstr>Take a glance at the data</vt:lpstr>
      <vt:lpstr>Train the model</vt:lpstr>
      <vt:lpstr>Model performance</vt:lpstr>
      <vt:lpstr>Model performance on test data</vt:lpstr>
      <vt:lpstr>Model performance on all data</vt:lpstr>
      <vt:lpstr>Recommendation</vt:lpstr>
      <vt:lpstr>Movie recommendations</vt:lpstr>
      <vt:lpstr>Finding similar movies</vt:lpstr>
      <vt:lpstr>Finding similar movies</vt:lpstr>
      <vt:lpstr>Similar movies to 471</vt:lpstr>
      <vt:lpstr>Similar movies to 464</vt:lpstr>
      <vt:lpstr>Summary</vt:lpstr>
      <vt:lpstr>Reference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Engine Building </dc:title>
  <dc:creator>Weizi Yuan</dc:creator>
  <cp:lastModifiedBy>Weizi Yuan</cp:lastModifiedBy>
  <cp:revision>42</cp:revision>
  <dcterms:created xsi:type="dcterms:W3CDTF">2020-01-04T17:34:24Z</dcterms:created>
  <dcterms:modified xsi:type="dcterms:W3CDTF">2020-01-06T05:26:07Z</dcterms:modified>
</cp:coreProperties>
</file>