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0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4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971D-E204-4AAC-912A-4F94BA67D869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533-C2A8-4FDB-8669-5EA7A1BCE2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09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971D-E204-4AAC-912A-4F94BA67D869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533-C2A8-4FDB-8669-5EA7A1BCE2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9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971D-E204-4AAC-912A-4F94BA67D869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533-C2A8-4FDB-8669-5EA7A1BCE2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93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971D-E204-4AAC-912A-4F94BA67D869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533-C2A8-4FDB-8669-5EA7A1BCE2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93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971D-E204-4AAC-912A-4F94BA67D869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533-C2A8-4FDB-8669-5EA7A1BCE2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0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971D-E204-4AAC-912A-4F94BA67D869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533-C2A8-4FDB-8669-5EA7A1BCE2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85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971D-E204-4AAC-912A-4F94BA67D869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533-C2A8-4FDB-8669-5EA7A1BCE2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9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971D-E204-4AAC-912A-4F94BA67D869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533-C2A8-4FDB-8669-5EA7A1BCE2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80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971D-E204-4AAC-912A-4F94BA67D869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533-C2A8-4FDB-8669-5EA7A1BCE2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14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971D-E204-4AAC-912A-4F94BA67D869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533-C2A8-4FDB-8669-5EA7A1BCE2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35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971D-E204-4AAC-912A-4F94BA67D869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3533-C2A8-4FDB-8669-5EA7A1BCE2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3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5971D-E204-4AAC-912A-4F94BA67D869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B3533-C2A8-4FDB-8669-5EA7A1BCE2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31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95415" y="1118740"/>
            <a:ext cx="8732962" cy="4959118"/>
          </a:xfrm>
          <a:prstGeom prst="roundRect">
            <a:avLst>
              <a:gd name="adj" fmla="val 3157"/>
            </a:avLst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73" name="Connecteur droit 172"/>
          <p:cNvCxnSpPr/>
          <p:nvPr/>
        </p:nvCxnSpPr>
        <p:spPr>
          <a:xfrm flipV="1">
            <a:off x="4735286" y="1103432"/>
            <a:ext cx="4352" cy="48474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110162" y="-5396"/>
            <a:ext cx="8980139" cy="11395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>
                <a:latin typeface="Bodoni MT" panose="02070603080606020203" pitchFamily="18" charset="0"/>
                <a:cs typeface="MV Boli" panose="02000500030200090000" pitchFamily="2" charset="0"/>
              </a:rPr>
              <a:t>KPED </a:t>
            </a:r>
            <a:r>
              <a:rPr lang="fr-FR" sz="1600" dirty="0" err="1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K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itt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 </a:t>
            </a:r>
            <a:r>
              <a:rPr lang="fr-FR" sz="1600" dirty="0" err="1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P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eak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 </a:t>
            </a:r>
            <a:r>
              <a:rPr lang="fr-FR" sz="1600" dirty="0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E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MCCD </a:t>
            </a:r>
            <a:r>
              <a:rPr lang="fr-FR" sz="1600" dirty="0" err="1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D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emonstrator</a:t>
            </a:r>
            <a:endParaRPr lang="fr-FR" sz="1600" dirty="0">
              <a:latin typeface="Bodoni MT" panose="02070603080606020203" pitchFamily="18" charset="0"/>
              <a:cs typeface="MV Boli" panose="02000500030200090000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330652" y="1122194"/>
            <a:ext cx="537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Tw Cen MT" panose="020B0602020104020603" pitchFamily="34" charset="0"/>
              </a:rPr>
              <a:t>Instrument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463820" y="1100597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Tw Cen MT" panose="020B0602020104020603" pitchFamily="34" charset="0"/>
              </a:rPr>
              <a:t>Science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435359" y="1536914"/>
            <a:ext cx="4138003" cy="1856115"/>
            <a:chOff x="458339" y="2553861"/>
            <a:chExt cx="1763523" cy="839838"/>
          </a:xfrm>
        </p:grpSpPr>
        <p:sp>
          <p:nvSpPr>
            <p:cNvPr id="60" name="Rectangle 59"/>
            <p:cNvSpPr/>
            <p:nvPr/>
          </p:nvSpPr>
          <p:spPr>
            <a:xfrm>
              <a:off x="458339" y="2553861"/>
              <a:ext cx="1763523" cy="8398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85246" y="2560864"/>
              <a:ext cx="1736616" cy="220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600CC"/>
                  </a:solidFill>
                  <a:latin typeface="Tw Cen MT" panose="020B0602020104020603" pitchFamily="34" charset="0"/>
                </a:rPr>
                <a:t>Hardware</a:t>
              </a:r>
            </a:p>
          </p:txBody>
        </p:sp>
      </p:grpSp>
      <p:grpSp>
        <p:nvGrpSpPr>
          <p:cNvPr id="83" name="Groupe 82"/>
          <p:cNvGrpSpPr/>
          <p:nvPr/>
        </p:nvGrpSpPr>
        <p:grpSpPr>
          <a:xfrm>
            <a:off x="5170711" y="1788176"/>
            <a:ext cx="3447146" cy="830997"/>
            <a:chOff x="7328357" y="2212805"/>
            <a:chExt cx="1161781" cy="830997"/>
          </a:xfrm>
        </p:grpSpPr>
        <p:sp>
          <p:nvSpPr>
            <p:cNvPr id="84" name="Rectangle 83"/>
            <p:cNvSpPr/>
            <p:nvPr/>
          </p:nvSpPr>
          <p:spPr>
            <a:xfrm>
              <a:off x="7331725" y="2221608"/>
              <a:ext cx="1158413" cy="64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7328357" y="2212805"/>
              <a:ext cx="11335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ZTF </a:t>
              </a:r>
              <a:r>
                <a:rPr lang="fr-FR" sz="1600" dirty="0" err="1"/>
                <a:t>transient</a:t>
              </a:r>
              <a:r>
                <a:rPr lang="fr-FR" sz="1600" dirty="0"/>
                <a:t> </a:t>
              </a:r>
              <a:r>
                <a:rPr lang="fr-FR" sz="1600" dirty="0" err="1"/>
                <a:t>follow</a:t>
              </a:r>
              <a:r>
                <a:rPr lang="fr-FR" sz="1600" dirty="0"/>
                <a:t>-up (</a:t>
              </a:r>
              <a:r>
                <a:rPr lang="fr-FR" sz="1600" dirty="0" err="1"/>
                <a:t>GWs</a:t>
              </a:r>
              <a:r>
                <a:rPr lang="fr-FR" sz="1600" dirty="0"/>
                <a:t>, </a:t>
              </a:r>
              <a:r>
                <a:rPr lang="fr-FR" sz="1600" dirty="0" err="1"/>
                <a:t>SGRBs</a:t>
              </a:r>
              <a:r>
                <a:rPr lang="fr-FR" sz="1600" dirty="0"/>
                <a:t>, </a:t>
              </a:r>
              <a:r>
                <a:rPr lang="fr-FR" sz="1600"/>
                <a:t>TNOs)</a:t>
              </a:r>
              <a:endParaRPr lang="fr-FR" sz="1600" dirty="0"/>
            </a:p>
            <a:p>
              <a:endParaRPr lang="fr-FR" sz="1600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5758202" y="2099718"/>
            <a:ext cx="265733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00" i="1" dirty="0" err="1">
                <a:solidFill>
                  <a:srgbClr val="00CC66"/>
                </a:solidFill>
              </a:rPr>
              <a:t>Ahumada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Coughlin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Dekany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Kulkarni</a:t>
            </a:r>
            <a:endParaRPr lang="fr-FR" sz="1300" i="1" dirty="0">
              <a:solidFill>
                <a:srgbClr val="00CC66"/>
              </a:solidFill>
            </a:endParaRPr>
          </a:p>
        </p:txBody>
      </p:sp>
      <p:cxnSp>
        <p:nvCxnSpPr>
          <p:cNvPr id="172" name="Connecteur droit 171"/>
          <p:cNvCxnSpPr/>
          <p:nvPr/>
        </p:nvCxnSpPr>
        <p:spPr>
          <a:xfrm>
            <a:off x="174448" y="1509953"/>
            <a:ext cx="8732962" cy="539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à coins arrondis 174"/>
          <p:cNvSpPr/>
          <p:nvPr/>
        </p:nvSpPr>
        <p:spPr>
          <a:xfrm>
            <a:off x="277210" y="6202038"/>
            <a:ext cx="8732962" cy="628126"/>
          </a:xfrm>
          <a:prstGeom prst="roundRect">
            <a:avLst>
              <a:gd name="adj" fmla="val 3157"/>
            </a:avLst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 177"/>
          <p:cNvSpPr/>
          <p:nvPr/>
        </p:nvSpPr>
        <p:spPr>
          <a:xfrm>
            <a:off x="259838" y="6192475"/>
            <a:ext cx="8884162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6600CC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Instrument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: 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Coughlin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, 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Dekany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, 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Feeney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, 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Kulkarni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, 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Riddle</a:t>
            </a:r>
            <a:endParaRPr lang="fr-FR" sz="1600" dirty="0">
              <a:latin typeface="Bodoni MT" panose="02070603080606020203" pitchFamily="18" charset="0"/>
              <a:cs typeface="MV Boli" panose="02000500030200090000" pitchFamily="2" charset="0"/>
            </a:endParaRPr>
          </a:p>
          <a:p>
            <a:r>
              <a:rPr lang="fr-FR" sz="1600" b="1" dirty="0">
                <a:solidFill>
                  <a:srgbClr val="6600CC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Science: 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Ahumada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, 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Burdge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, 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Coughlin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, 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Dekany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, Fuller, 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Kulkarni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, Prince, 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Riddle</a:t>
            </a:r>
            <a:endParaRPr lang="fr-FR" sz="1600" dirty="0">
              <a:latin typeface="Bodoni MT" panose="02070603080606020203" pitchFamily="18" charset="0"/>
              <a:cs typeface="MV Boli" panose="02000500030200090000" pitchFamily="2" charset="0"/>
            </a:endParaRPr>
          </a:p>
          <a:p>
            <a:endParaRPr lang="fr-FR" sz="1350" dirty="0">
              <a:latin typeface="Bodoni MT" panose="02070603080606020203" pitchFamily="18" charset="0"/>
              <a:cs typeface="MV Boli" panose="02000500030200090000" pitchFamily="2" charset="0"/>
            </a:endParaRPr>
          </a:p>
        </p:txBody>
      </p:sp>
      <p:sp>
        <p:nvSpPr>
          <p:cNvPr id="112" name="ZoneTexte 39"/>
          <p:cNvSpPr txBox="1"/>
          <p:nvPr/>
        </p:nvSpPr>
        <p:spPr>
          <a:xfrm>
            <a:off x="609670" y="1543812"/>
            <a:ext cx="39846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                        </a:t>
            </a:r>
          </a:p>
          <a:p>
            <a:r>
              <a:rPr lang="fr-FR" sz="1600" dirty="0"/>
              <a:t>1. EMCCD </a:t>
            </a:r>
            <a:r>
              <a:rPr lang="mr-IN" sz="1600" dirty="0"/>
              <a:t>–</a:t>
            </a:r>
            <a:r>
              <a:rPr lang="fr-FR" sz="1600" dirty="0"/>
              <a:t> Andor </a:t>
            </a:r>
            <a:r>
              <a:rPr lang="fr-FR" sz="1600" dirty="0" err="1"/>
              <a:t>iXon</a:t>
            </a:r>
            <a:r>
              <a:rPr lang="fr-FR" sz="1600" dirty="0"/>
              <a:t> 888</a:t>
            </a:r>
          </a:p>
          <a:p>
            <a:r>
              <a:rPr lang="fr-FR" sz="1600" dirty="0"/>
              <a:t>2. </a:t>
            </a:r>
            <a:r>
              <a:rPr lang="fr-FR" sz="1600" dirty="0" err="1"/>
              <a:t>Filter</a:t>
            </a:r>
            <a:r>
              <a:rPr lang="fr-FR" sz="1600" dirty="0"/>
              <a:t> Wheel </a:t>
            </a:r>
            <a:r>
              <a:rPr lang="mr-IN" sz="1600" dirty="0"/>
              <a:t>–</a:t>
            </a:r>
            <a:r>
              <a:rPr lang="fr-FR" sz="1600" dirty="0"/>
              <a:t> </a:t>
            </a:r>
            <a:r>
              <a:rPr lang="fr-FR" sz="1600" dirty="0" err="1"/>
              <a:t>Finger</a:t>
            </a:r>
            <a:r>
              <a:rPr lang="fr-FR" sz="1600" dirty="0"/>
              <a:t> </a:t>
            </a:r>
            <a:r>
              <a:rPr lang="fr-FR" sz="1600" dirty="0" err="1"/>
              <a:t>Lakes</a:t>
            </a:r>
            <a:r>
              <a:rPr lang="fr-FR" sz="1600" dirty="0"/>
              <a:t> (10 slot)</a:t>
            </a:r>
          </a:p>
          <a:p>
            <a:r>
              <a:rPr lang="fr-FR" sz="1600" dirty="0"/>
              <a:t>3. </a:t>
            </a:r>
            <a:r>
              <a:rPr lang="fr-FR" sz="1600" dirty="0" err="1"/>
              <a:t>Filters</a:t>
            </a:r>
            <a:r>
              <a:rPr lang="fr-FR" sz="1600" dirty="0"/>
              <a:t> </a:t>
            </a:r>
            <a:r>
              <a:rPr lang="mr-IN" sz="1600" dirty="0"/>
              <a:t>–</a:t>
            </a:r>
            <a:r>
              <a:rPr lang="fr-FR" sz="1600" dirty="0"/>
              <a:t> Johnson UBVRI, </a:t>
            </a:r>
            <a:r>
              <a:rPr lang="fr-FR" sz="1600" dirty="0" err="1"/>
              <a:t>Sloan</a:t>
            </a:r>
            <a:r>
              <a:rPr lang="fr-FR" sz="1600" dirty="0"/>
              <a:t> g and r</a:t>
            </a:r>
          </a:p>
          <a:p>
            <a:r>
              <a:rPr lang="fr-FR" sz="1600" dirty="0"/>
              <a:t>4. Corrector Lens </a:t>
            </a:r>
          </a:p>
          <a:p>
            <a:r>
              <a:rPr lang="fr-FR" sz="1600" dirty="0"/>
              <a:t>5. </a:t>
            </a:r>
            <a:r>
              <a:rPr lang="fr-FR" sz="1600" dirty="0" err="1"/>
              <a:t>Mounting</a:t>
            </a:r>
            <a:r>
              <a:rPr lang="fr-FR" sz="1600" dirty="0"/>
              <a:t> plates</a:t>
            </a:r>
          </a:p>
          <a:p>
            <a:r>
              <a:rPr lang="fr-FR" sz="1600" dirty="0"/>
              <a:t>6. Computer</a:t>
            </a:r>
          </a:p>
          <a:p>
            <a:endParaRPr lang="fr-FR" sz="1600" dirty="0"/>
          </a:p>
        </p:txBody>
      </p:sp>
      <p:grpSp>
        <p:nvGrpSpPr>
          <p:cNvPr id="113" name="Groupe 19"/>
          <p:cNvGrpSpPr/>
          <p:nvPr/>
        </p:nvGrpSpPr>
        <p:grpSpPr>
          <a:xfrm>
            <a:off x="430371" y="3100833"/>
            <a:ext cx="4150981" cy="1649753"/>
            <a:chOff x="453701" y="2079088"/>
            <a:chExt cx="1769054" cy="848774"/>
          </a:xfrm>
        </p:grpSpPr>
        <p:sp>
          <p:nvSpPr>
            <p:cNvPr id="114" name="Rectangle 113"/>
            <p:cNvSpPr/>
            <p:nvPr/>
          </p:nvSpPr>
          <p:spPr>
            <a:xfrm>
              <a:off x="453701" y="2238447"/>
              <a:ext cx="1763523" cy="6894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ZoneTexte 45"/>
            <p:cNvSpPr txBox="1"/>
            <p:nvPr/>
          </p:nvSpPr>
          <p:spPr>
            <a:xfrm>
              <a:off x="486139" y="2079088"/>
              <a:ext cx="1736616" cy="386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dirty="0">
                <a:solidFill>
                  <a:srgbClr val="6600CC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fr-FR" dirty="0">
                  <a:solidFill>
                    <a:srgbClr val="6600CC"/>
                  </a:solidFill>
                  <a:latin typeface="Tw Cen MT" panose="020B0602020104020603" pitchFamily="34" charset="0"/>
                </a:rPr>
                <a:t>Software</a:t>
              </a:r>
            </a:p>
          </p:txBody>
        </p:sp>
      </p:grpSp>
      <p:sp>
        <p:nvSpPr>
          <p:cNvPr id="116" name="ZoneTexte 39"/>
          <p:cNvSpPr txBox="1"/>
          <p:nvPr/>
        </p:nvSpPr>
        <p:spPr>
          <a:xfrm>
            <a:off x="586702" y="3320736"/>
            <a:ext cx="3984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                        </a:t>
            </a:r>
          </a:p>
          <a:p>
            <a:r>
              <a:rPr lang="fr-FR" sz="1600" dirty="0"/>
              <a:t>1. EMCCD </a:t>
            </a:r>
            <a:r>
              <a:rPr lang="mr-IN" sz="1600" dirty="0"/>
              <a:t>–</a:t>
            </a:r>
            <a:r>
              <a:rPr lang="fr-FR" sz="1600" dirty="0"/>
              <a:t> Andor SDK + Python </a:t>
            </a:r>
            <a:r>
              <a:rPr lang="fr-FR" sz="1600" dirty="0" err="1"/>
              <a:t>wrapper</a:t>
            </a:r>
            <a:endParaRPr lang="fr-FR" sz="1600" dirty="0"/>
          </a:p>
          <a:p>
            <a:r>
              <a:rPr lang="fr-FR" sz="1600" dirty="0"/>
              <a:t>2. </a:t>
            </a:r>
            <a:r>
              <a:rPr lang="fr-FR" sz="1600" dirty="0" err="1"/>
              <a:t>Filter</a:t>
            </a:r>
            <a:r>
              <a:rPr lang="fr-FR" sz="1600" dirty="0"/>
              <a:t> Wheel </a:t>
            </a:r>
            <a:r>
              <a:rPr lang="mr-IN" sz="1600" dirty="0"/>
              <a:t>–</a:t>
            </a:r>
            <a:r>
              <a:rPr lang="fr-FR" sz="1600" dirty="0"/>
              <a:t> FLI SDK + Python </a:t>
            </a:r>
            <a:r>
              <a:rPr lang="fr-FR" sz="1600" dirty="0" err="1"/>
              <a:t>wrapper</a:t>
            </a:r>
            <a:endParaRPr lang="fr-FR" sz="1600" dirty="0"/>
          </a:p>
          <a:p>
            <a:r>
              <a:rPr lang="fr-FR" sz="1600" dirty="0"/>
              <a:t>3. </a:t>
            </a:r>
            <a:r>
              <a:rPr lang="en-US" sz="1600" dirty="0"/>
              <a:t>Telescope Control </a:t>
            </a:r>
            <a:r>
              <a:rPr lang="mr-IN" sz="1600" dirty="0"/>
              <a:t>–</a:t>
            </a:r>
            <a:r>
              <a:rPr lang="en-US" sz="1600" dirty="0"/>
              <a:t> </a:t>
            </a:r>
            <a:r>
              <a:rPr lang="en-US" sz="1600" dirty="0" err="1"/>
              <a:t>Robo</a:t>
            </a:r>
            <a:r>
              <a:rPr lang="en-US" sz="1600" dirty="0"/>
              <a:t>-AO</a:t>
            </a:r>
            <a:endParaRPr lang="fr-FR" sz="1600" dirty="0"/>
          </a:p>
          <a:p>
            <a:r>
              <a:rPr lang="fr-FR" sz="1600" dirty="0"/>
              <a:t>4. </a:t>
            </a:r>
            <a:r>
              <a:rPr lang="fr-FR" sz="1600" dirty="0" err="1"/>
              <a:t>Reductions</a:t>
            </a:r>
            <a:r>
              <a:rPr lang="fr-FR" sz="1600" dirty="0"/>
              <a:t> </a:t>
            </a:r>
            <a:r>
              <a:rPr lang="mr-IN" sz="1600" dirty="0"/>
              <a:t>–</a:t>
            </a:r>
            <a:r>
              <a:rPr lang="fr-FR" sz="1600" dirty="0"/>
              <a:t> </a:t>
            </a:r>
            <a:r>
              <a:rPr lang="fr-FR" sz="1600" dirty="0" err="1"/>
              <a:t>Robo</a:t>
            </a:r>
            <a:r>
              <a:rPr lang="fr-FR" sz="1600" dirty="0"/>
              <a:t>-AO + </a:t>
            </a:r>
            <a:r>
              <a:rPr lang="fr-FR" sz="1600" dirty="0" err="1"/>
              <a:t>Chimera</a:t>
            </a:r>
            <a:endParaRPr lang="fr-FR" sz="1600" dirty="0"/>
          </a:p>
          <a:p>
            <a:endParaRPr lang="fr-FR" sz="1600" dirty="0"/>
          </a:p>
        </p:txBody>
      </p:sp>
      <p:grpSp>
        <p:nvGrpSpPr>
          <p:cNvPr id="117" name="Groupe 82"/>
          <p:cNvGrpSpPr/>
          <p:nvPr/>
        </p:nvGrpSpPr>
        <p:grpSpPr>
          <a:xfrm>
            <a:off x="5151677" y="2648147"/>
            <a:ext cx="3502468" cy="654603"/>
            <a:chOff x="7331725" y="2212805"/>
            <a:chExt cx="1180426" cy="654603"/>
          </a:xfrm>
        </p:grpSpPr>
        <p:sp>
          <p:nvSpPr>
            <p:cNvPr id="118" name="Rectangle 117"/>
            <p:cNvSpPr/>
            <p:nvPr/>
          </p:nvSpPr>
          <p:spPr>
            <a:xfrm>
              <a:off x="7331725" y="2221608"/>
              <a:ext cx="1158413" cy="64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84"/>
            <p:cNvSpPr txBox="1"/>
            <p:nvPr/>
          </p:nvSpPr>
          <p:spPr>
            <a:xfrm>
              <a:off x="7358931" y="2212805"/>
              <a:ext cx="115322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WD </a:t>
              </a:r>
              <a:r>
                <a:rPr lang="fr-FR" sz="1600" dirty="0" err="1"/>
                <a:t>Binaries</a:t>
              </a:r>
              <a:r>
                <a:rPr lang="fr-FR" sz="1600" dirty="0"/>
                <a:t> </a:t>
              </a:r>
              <a:r>
                <a:rPr lang="en-US" sz="1600" dirty="0"/>
                <a:t>–</a:t>
              </a:r>
              <a:r>
                <a:rPr lang="fr-FR" sz="1600" dirty="0"/>
                <a:t> PTF and ZTF</a:t>
              </a:r>
            </a:p>
            <a:p>
              <a:endParaRPr lang="fr-FR" sz="1600" dirty="0"/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5555838" y="2942321"/>
            <a:ext cx="26339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00" i="1" dirty="0" err="1">
                <a:solidFill>
                  <a:srgbClr val="00CC66"/>
                </a:solidFill>
              </a:rPr>
              <a:t>Burdge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Coughlin</a:t>
            </a:r>
            <a:r>
              <a:rPr lang="fr-FR" sz="1300" i="1" dirty="0">
                <a:solidFill>
                  <a:srgbClr val="00CC66"/>
                </a:solidFill>
              </a:rPr>
              <a:t>/Prince/van </a:t>
            </a:r>
            <a:r>
              <a:rPr lang="fr-FR" sz="1300" i="1" dirty="0" err="1">
                <a:solidFill>
                  <a:srgbClr val="00CC66"/>
                </a:solidFill>
              </a:rPr>
              <a:t>Roestel</a:t>
            </a:r>
            <a:endParaRPr lang="fr-FR" sz="1300" i="1" dirty="0">
              <a:solidFill>
                <a:srgbClr val="00CC66"/>
              </a:solidFill>
            </a:endParaRPr>
          </a:p>
        </p:txBody>
      </p:sp>
      <p:grpSp>
        <p:nvGrpSpPr>
          <p:cNvPr id="121" name="Groupe 82"/>
          <p:cNvGrpSpPr/>
          <p:nvPr/>
        </p:nvGrpSpPr>
        <p:grpSpPr>
          <a:xfrm>
            <a:off x="5158931" y="3489976"/>
            <a:ext cx="3604065" cy="654603"/>
            <a:chOff x="7331725" y="2212805"/>
            <a:chExt cx="1214667" cy="654603"/>
          </a:xfrm>
        </p:grpSpPr>
        <p:sp>
          <p:nvSpPr>
            <p:cNvPr id="122" name="Rectangle 121"/>
            <p:cNvSpPr/>
            <p:nvPr/>
          </p:nvSpPr>
          <p:spPr>
            <a:xfrm>
              <a:off x="7331725" y="2221608"/>
              <a:ext cx="1158413" cy="64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ZoneTexte 84"/>
            <p:cNvSpPr txBox="1"/>
            <p:nvPr/>
          </p:nvSpPr>
          <p:spPr>
            <a:xfrm>
              <a:off x="7358931" y="2212805"/>
              <a:ext cx="1187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600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5290116" y="3516477"/>
            <a:ext cx="306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Gravitational Lens Time Delays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410756" y="3813178"/>
            <a:ext cx="81521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00" i="1" dirty="0" err="1">
                <a:solidFill>
                  <a:srgbClr val="00CC66"/>
                </a:solidFill>
              </a:rPr>
              <a:t>Coughlin</a:t>
            </a:r>
            <a:endParaRPr lang="fr-FR" sz="1300" i="1" dirty="0">
              <a:solidFill>
                <a:srgbClr val="00CC66"/>
              </a:solidFill>
            </a:endParaRPr>
          </a:p>
        </p:txBody>
      </p:sp>
      <p:grpSp>
        <p:nvGrpSpPr>
          <p:cNvPr id="127" name="Groupe 82"/>
          <p:cNvGrpSpPr/>
          <p:nvPr/>
        </p:nvGrpSpPr>
        <p:grpSpPr>
          <a:xfrm>
            <a:off x="5111759" y="4295519"/>
            <a:ext cx="3604065" cy="654603"/>
            <a:chOff x="7331725" y="2212805"/>
            <a:chExt cx="1214667" cy="654603"/>
          </a:xfrm>
        </p:grpSpPr>
        <p:sp>
          <p:nvSpPr>
            <p:cNvPr id="128" name="Rectangle 127"/>
            <p:cNvSpPr/>
            <p:nvPr/>
          </p:nvSpPr>
          <p:spPr>
            <a:xfrm>
              <a:off x="7331725" y="2221608"/>
              <a:ext cx="1158413" cy="64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ZoneTexte 84"/>
            <p:cNvSpPr txBox="1"/>
            <p:nvPr/>
          </p:nvSpPr>
          <p:spPr>
            <a:xfrm>
              <a:off x="7358931" y="2212805"/>
              <a:ext cx="1187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600" dirty="0"/>
            </a:p>
          </p:txBody>
        </p:sp>
      </p:grpSp>
      <p:sp>
        <p:nvSpPr>
          <p:cNvPr id="130" name="Rectangle 129"/>
          <p:cNvSpPr/>
          <p:nvPr/>
        </p:nvSpPr>
        <p:spPr>
          <a:xfrm>
            <a:off x="2431143" y="2902857"/>
            <a:ext cx="179087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300" i="1" dirty="0" err="1">
                <a:solidFill>
                  <a:srgbClr val="00CC66"/>
                </a:solidFill>
              </a:rPr>
              <a:t>Feeney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Riddle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Dekany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Coughlin</a:t>
            </a:r>
            <a:endParaRPr lang="fr-FR" sz="1300" i="1" dirty="0">
              <a:solidFill>
                <a:srgbClr val="00CC66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622822" y="4491897"/>
            <a:ext cx="177755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300" i="1" dirty="0" err="1">
                <a:solidFill>
                  <a:srgbClr val="00CC66"/>
                </a:solidFill>
              </a:rPr>
              <a:t>Riddle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Duev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Coughlin</a:t>
            </a:r>
            <a:endParaRPr lang="fr-FR" sz="1300" i="1" dirty="0">
              <a:solidFill>
                <a:srgbClr val="00CC66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950517" y="4303878"/>
            <a:ext cx="1730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Astroseismology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6526239" y="4636863"/>
            <a:ext cx="59876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00" i="1" dirty="0">
                <a:solidFill>
                  <a:srgbClr val="00CC66"/>
                </a:solidFill>
              </a:rPr>
              <a:t>Fuller</a:t>
            </a:r>
          </a:p>
        </p:txBody>
      </p:sp>
      <p:grpSp>
        <p:nvGrpSpPr>
          <p:cNvPr id="137" name="Groupe 82"/>
          <p:cNvGrpSpPr/>
          <p:nvPr/>
        </p:nvGrpSpPr>
        <p:grpSpPr>
          <a:xfrm>
            <a:off x="5100873" y="5137347"/>
            <a:ext cx="3604065" cy="654603"/>
            <a:chOff x="7331725" y="2212805"/>
            <a:chExt cx="1214667" cy="654603"/>
          </a:xfrm>
        </p:grpSpPr>
        <p:sp>
          <p:nvSpPr>
            <p:cNvPr id="139" name="Rectangle 138"/>
            <p:cNvSpPr/>
            <p:nvPr/>
          </p:nvSpPr>
          <p:spPr>
            <a:xfrm>
              <a:off x="7331725" y="2221608"/>
              <a:ext cx="1158413" cy="64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" name="ZoneTexte 84"/>
            <p:cNvSpPr txBox="1"/>
            <p:nvPr/>
          </p:nvSpPr>
          <p:spPr>
            <a:xfrm>
              <a:off x="7358931" y="2212805"/>
              <a:ext cx="1187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600" dirty="0"/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5758202" y="5145707"/>
            <a:ext cx="2180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Calibration/Technical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418014" y="5435150"/>
            <a:ext cx="81521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00" i="1" dirty="0" err="1">
                <a:solidFill>
                  <a:srgbClr val="00CC66"/>
                </a:solidFill>
              </a:rPr>
              <a:t>Coughlin</a:t>
            </a:r>
            <a:endParaRPr lang="fr-FR" sz="1300" i="1" dirty="0">
              <a:solidFill>
                <a:srgbClr val="00CC66"/>
              </a:solidFill>
            </a:endParaRPr>
          </a:p>
        </p:txBody>
      </p:sp>
      <p:sp>
        <p:nvSpPr>
          <p:cNvPr id="45" name="Rectangle à coins arrondis 174"/>
          <p:cNvSpPr/>
          <p:nvPr/>
        </p:nvSpPr>
        <p:spPr>
          <a:xfrm>
            <a:off x="193753" y="508000"/>
            <a:ext cx="8732962" cy="559992"/>
          </a:xfrm>
          <a:prstGeom prst="roundRect">
            <a:avLst>
              <a:gd name="adj" fmla="val 3157"/>
            </a:avLst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259838" y="448447"/>
            <a:ext cx="8884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Bodoni MT" panose="02070603080606020203" pitchFamily="18" charset="0"/>
                <a:cs typeface="MV Boli" panose="02000500030200090000" pitchFamily="2" charset="0"/>
              </a:rPr>
              <a:t>A sensitive, flexible, multi-spectral </a:t>
            </a:r>
            <a:r>
              <a:rPr lang="fr-FR" b="1" dirty="0" err="1">
                <a:latin typeface="Bodoni MT" panose="02070603080606020203" pitchFamily="18" charset="0"/>
                <a:cs typeface="MV Boli" panose="02000500030200090000" pitchFamily="2" charset="0"/>
              </a:rPr>
              <a:t>optical</a:t>
            </a:r>
            <a:r>
              <a:rPr lang="fr-FR" b="1" dirty="0">
                <a:latin typeface="Bodoni MT" panose="02070603080606020203" pitchFamily="18" charset="0"/>
                <a:cs typeface="MV Boli" panose="02000500030200090000" pitchFamily="2" charset="0"/>
              </a:rPr>
              <a:t> </a:t>
            </a:r>
            <a:r>
              <a:rPr lang="fr-FR" b="1" dirty="0" err="1">
                <a:latin typeface="Bodoni MT" panose="02070603080606020203" pitchFamily="18" charset="0"/>
                <a:cs typeface="MV Boli" panose="02000500030200090000" pitchFamily="2" charset="0"/>
              </a:rPr>
              <a:t>imaging</a:t>
            </a:r>
            <a:r>
              <a:rPr lang="fr-FR" b="1" dirty="0">
                <a:latin typeface="Bodoni MT" panose="02070603080606020203" pitchFamily="18" charset="0"/>
                <a:cs typeface="MV Boli" panose="02000500030200090000" pitchFamily="2" charset="0"/>
              </a:rPr>
              <a:t> </a:t>
            </a:r>
            <a:r>
              <a:rPr lang="fr-FR" b="1" dirty="0" err="1">
                <a:latin typeface="Bodoni MT" panose="02070603080606020203" pitchFamily="18" charset="0"/>
                <a:cs typeface="MV Boli" panose="02000500030200090000" pitchFamily="2" charset="0"/>
              </a:rPr>
              <a:t>capability</a:t>
            </a:r>
            <a:r>
              <a:rPr lang="fr-FR" b="1" dirty="0">
                <a:latin typeface="Bodoni MT" panose="02070603080606020203" pitchFamily="18" charset="0"/>
                <a:cs typeface="MV Boli" panose="02000500030200090000" pitchFamily="2" charset="0"/>
              </a:rPr>
              <a:t> for </a:t>
            </a:r>
            <a:r>
              <a:rPr lang="fr-FR" b="1" dirty="0" err="1">
                <a:latin typeface="Bodoni MT" panose="02070603080606020203" pitchFamily="18" charset="0"/>
                <a:cs typeface="MV Boli" panose="02000500030200090000" pitchFamily="2" charset="0"/>
              </a:rPr>
              <a:t>high</a:t>
            </a:r>
            <a:r>
              <a:rPr lang="fr-FR" b="1" dirty="0">
                <a:latin typeface="Bodoni MT" panose="02070603080606020203" pitchFamily="18" charset="0"/>
                <a:cs typeface="MV Boli" panose="02000500030200090000" pitchFamily="2" charset="0"/>
              </a:rPr>
              <a:t>-cadence </a:t>
            </a:r>
            <a:r>
              <a:rPr lang="fr-FR" b="1" dirty="0" err="1">
                <a:latin typeface="Bodoni MT" panose="02070603080606020203" pitchFamily="18" charset="0"/>
                <a:cs typeface="MV Boli" panose="02000500030200090000" pitchFamily="2" charset="0"/>
              </a:rPr>
              <a:t>follow</a:t>
            </a:r>
            <a:r>
              <a:rPr lang="fr-FR" b="1" dirty="0">
                <a:latin typeface="Bodoni MT" panose="02070603080606020203" pitchFamily="18" charset="0"/>
                <a:cs typeface="MV Boli" panose="02000500030200090000" pitchFamily="2" charset="0"/>
              </a:rPr>
              <a:t>-up of the </a:t>
            </a:r>
            <a:r>
              <a:rPr lang="fr-FR" b="1" dirty="0" err="1">
                <a:latin typeface="Bodoni MT" panose="02070603080606020203" pitchFamily="18" charset="0"/>
                <a:cs typeface="MV Boli" panose="02000500030200090000" pitchFamily="2" charset="0"/>
              </a:rPr>
              <a:t>transient</a:t>
            </a:r>
            <a:r>
              <a:rPr lang="fr-FR" b="1" dirty="0">
                <a:latin typeface="Bodoni MT" panose="02070603080606020203" pitchFamily="18" charset="0"/>
                <a:cs typeface="MV Boli" panose="02000500030200090000" pitchFamily="2" charset="0"/>
              </a:rPr>
              <a:t> </a:t>
            </a:r>
            <a:r>
              <a:rPr lang="fr-FR" b="1" dirty="0" err="1">
                <a:latin typeface="Bodoni MT" panose="02070603080606020203" pitchFamily="18" charset="0"/>
                <a:cs typeface="MV Boli" panose="02000500030200090000" pitchFamily="2" charset="0"/>
              </a:rPr>
              <a:t>universe</a:t>
            </a:r>
            <a:r>
              <a:rPr lang="fr-FR" b="1" dirty="0">
                <a:latin typeface="Bodoni MT" panose="02070603080606020203" pitchFamily="18" charset="0"/>
                <a:cs typeface="MV Boli" panose="02000500030200090000" pitchFamily="2" charset="0"/>
              </a:rPr>
              <a:t>.</a:t>
            </a:r>
          </a:p>
        </p:txBody>
      </p:sp>
      <p:grpSp>
        <p:nvGrpSpPr>
          <p:cNvPr id="49" name="Groupe 19">
            <a:extLst>
              <a:ext uri="{FF2B5EF4-FFF2-40B4-BE49-F238E27FC236}">
                <a16:creationId xmlns:a16="http://schemas.microsoft.com/office/drawing/2014/main" id="{237E6A88-144A-B945-A874-C8F89C08B569}"/>
              </a:ext>
            </a:extLst>
          </p:cNvPr>
          <p:cNvGrpSpPr/>
          <p:nvPr/>
        </p:nvGrpSpPr>
        <p:grpSpPr>
          <a:xfrm>
            <a:off x="430371" y="4760150"/>
            <a:ext cx="4206369" cy="1258771"/>
            <a:chOff x="458339" y="2824142"/>
            <a:chExt cx="1792659" cy="56955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C4382D3-2DF4-AE4A-9D16-FDFBAC7C1B61}"/>
                </a:ext>
              </a:extLst>
            </p:cNvPr>
            <p:cNvSpPr/>
            <p:nvPr/>
          </p:nvSpPr>
          <p:spPr>
            <a:xfrm>
              <a:off x="458339" y="2824142"/>
              <a:ext cx="1763523" cy="5695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ZoneTexte 45">
              <a:extLst>
                <a:ext uri="{FF2B5EF4-FFF2-40B4-BE49-F238E27FC236}">
                  <a16:creationId xmlns:a16="http://schemas.microsoft.com/office/drawing/2014/main" id="{191CFC8B-F751-824B-95AC-5F92CF85066E}"/>
                </a:ext>
              </a:extLst>
            </p:cNvPr>
            <p:cNvSpPr txBox="1"/>
            <p:nvPr/>
          </p:nvSpPr>
          <p:spPr>
            <a:xfrm>
              <a:off x="514382" y="2827701"/>
              <a:ext cx="1736616" cy="167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600CC"/>
                  </a:solidFill>
                  <a:latin typeface="Tw Cen MT" panose="020B0602020104020603" pitchFamily="34" charset="0"/>
                </a:rPr>
                <a:t>Telescope/Camera</a:t>
              </a:r>
            </a:p>
          </p:txBody>
        </p:sp>
      </p:grpSp>
      <p:sp>
        <p:nvSpPr>
          <p:cNvPr id="52" name="ZoneTexte 39">
            <a:extLst>
              <a:ext uri="{FF2B5EF4-FFF2-40B4-BE49-F238E27FC236}">
                <a16:creationId xmlns:a16="http://schemas.microsoft.com/office/drawing/2014/main" id="{7D5CEC7E-4928-6849-85B4-160FF8890FBC}"/>
              </a:ext>
            </a:extLst>
          </p:cNvPr>
          <p:cNvSpPr txBox="1"/>
          <p:nvPr/>
        </p:nvSpPr>
        <p:spPr>
          <a:xfrm>
            <a:off x="487593" y="5239730"/>
            <a:ext cx="3984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                        </a:t>
            </a:r>
          </a:p>
          <a:p>
            <a:endParaRPr lang="fr-FR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993901-6080-0948-9FD6-BBA9B08FC20B}"/>
              </a:ext>
            </a:extLst>
          </p:cNvPr>
          <p:cNvSpPr/>
          <p:nvPr/>
        </p:nvSpPr>
        <p:spPr>
          <a:xfrm>
            <a:off x="2426155" y="5528746"/>
            <a:ext cx="179087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300" i="1" dirty="0" err="1">
                <a:solidFill>
                  <a:srgbClr val="00CC66"/>
                </a:solidFill>
              </a:rPr>
              <a:t>Feeney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Riddle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Dekany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Coughlin</a:t>
            </a:r>
            <a:endParaRPr lang="fr-FR" sz="1300" i="1" dirty="0">
              <a:solidFill>
                <a:srgbClr val="00CC66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24DC47-031B-364E-BBE5-040D02F08AC3}"/>
              </a:ext>
            </a:extLst>
          </p:cNvPr>
          <p:cNvSpPr txBox="1"/>
          <p:nvPr/>
        </p:nvSpPr>
        <p:spPr>
          <a:xfrm>
            <a:off x="449946" y="5046250"/>
            <a:ext cx="4118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F/# = 4.864</a:t>
            </a:r>
          </a:p>
          <a:p>
            <a:r>
              <a:rPr lang="en-US" dirty="0"/>
              <a:t>2. FOV = 4.4 x 4.4 </a:t>
            </a:r>
            <a:r>
              <a:rPr lang="en-US" dirty="0" err="1"/>
              <a:t>arcmin</a:t>
            </a:r>
          </a:p>
          <a:p>
            <a:r>
              <a:rPr lang="en-US" dirty="0" err="1"/>
              <a:t>3. 2.1 meter primary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5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120" grpId="0"/>
      <p:bldP spid="126" grpId="0"/>
      <p:bldP spid="130" grpId="0"/>
      <p:bldP spid="132" grpId="0"/>
      <p:bldP spid="135" grpId="0"/>
      <p:bldP spid="142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95415" y="465596"/>
            <a:ext cx="8732962" cy="6229117"/>
          </a:xfrm>
          <a:prstGeom prst="roundRect">
            <a:avLst>
              <a:gd name="adj" fmla="val 3157"/>
            </a:avLst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10162" y="-5396"/>
            <a:ext cx="8980139" cy="11395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>
                <a:latin typeface="Bodoni MT" panose="02070603080606020203" pitchFamily="18" charset="0"/>
                <a:cs typeface="MV Boli" panose="02000500030200090000" pitchFamily="2" charset="0"/>
              </a:rPr>
              <a:t>KPED </a:t>
            </a:r>
            <a:r>
              <a:rPr lang="fr-FR" sz="1600" dirty="0" err="1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K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itt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 </a:t>
            </a:r>
            <a:r>
              <a:rPr lang="fr-FR" sz="1600" dirty="0" err="1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P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eak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 </a:t>
            </a:r>
            <a:r>
              <a:rPr lang="fr-FR" sz="1600" dirty="0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E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MCCD </a:t>
            </a:r>
            <a:r>
              <a:rPr lang="fr-FR" sz="1600" dirty="0" err="1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D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emonstrator</a:t>
            </a:r>
            <a:endParaRPr lang="fr-FR" sz="1600" dirty="0">
              <a:latin typeface="Bodoni MT" panose="02070603080606020203" pitchFamily="18" charset="0"/>
              <a:cs typeface="MV Boli" panose="02000500030200090000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82776" y="505338"/>
            <a:ext cx="537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Tw Cen MT" panose="020B0602020104020603" pitchFamily="34" charset="0"/>
              </a:rPr>
              <a:t>Science</a:t>
            </a:r>
            <a:endParaRPr lang="fr-FR" dirty="0"/>
          </a:p>
        </p:txBody>
      </p:sp>
      <p:cxnSp>
        <p:nvCxnSpPr>
          <p:cNvPr id="172" name="Connecteur droit 171"/>
          <p:cNvCxnSpPr/>
          <p:nvPr/>
        </p:nvCxnSpPr>
        <p:spPr>
          <a:xfrm>
            <a:off x="174448" y="856810"/>
            <a:ext cx="8732962" cy="539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82"/>
          <p:cNvGrpSpPr/>
          <p:nvPr/>
        </p:nvGrpSpPr>
        <p:grpSpPr>
          <a:xfrm>
            <a:off x="4717144" y="1098748"/>
            <a:ext cx="4045856" cy="1767823"/>
            <a:chOff x="7328357" y="2212805"/>
            <a:chExt cx="1161781" cy="654603"/>
          </a:xfrm>
        </p:grpSpPr>
        <p:sp>
          <p:nvSpPr>
            <p:cNvPr id="16" name="Rectangle 15"/>
            <p:cNvSpPr/>
            <p:nvPr/>
          </p:nvSpPr>
          <p:spPr>
            <a:xfrm>
              <a:off x="7331725" y="2221608"/>
              <a:ext cx="1158413" cy="64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ZoneTexte 84"/>
            <p:cNvSpPr txBox="1"/>
            <p:nvPr/>
          </p:nvSpPr>
          <p:spPr>
            <a:xfrm>
              <a:off x="7328357" y="2212805"/>
              <a:ext cx="1133573" cy="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600" dirty="0"/>
            </a:p>
          </p:txBody>
        </p:sp>
      </p:grpSp>
      <p:sp>
        <p:nvSpPr>
          <p:cNvPr id="22" name="ZoneTexte 45"/>
          <p:cNvSpPr txBox="1"/>
          <p:nvPr/>
        </p:nvSpPr>
        <p:spPr>
          <a:xfrm>
            <a:off x="4604676" y="1172153"/>
            <a:ext cx="407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6600CC"/>
                </a:solidFill>
              </a:rPr>
              <a:t>Asteroseismology</a:t>
            </a:r>
            <a:endParaRPr lang="fr-FR" dirty="0">
              <a:solidFill>
                <a:srgbClr val="6600CC"/>
              </a:solidFill>
              <a:latin typeface="Tw Cen MT" panose="020B0602020104020603" pitchFamily="34" charset="0"/>
            </a:endParaRPr>
          </a:p>
        </p:txBody>
      </p:sp>
      <p:grpSp>
        <p:nvGrpSpPr>
          <p:cNvPr id="23" name="Groupe 82"/>
          <p:cNvGrpSpPr/>
          <p:nvPr/>
        </p:nvGrpSpPr>
        <p:grpSpPr>
          <a:xfrm>
            <a:off x="326571" y="1087862"/>
            <a:ext cx="4100286" cy="2776568"/>
            <a:chOff x="7328357" y="2212805"/>
            <a:chExt cx="1161781" cy="654603"/>
          </a:xfrm>
        </p:grpSpPr>
        <p:sp>
          <p:nvSpPr>
            <p:cNvPr id="24" name="Rectangle 23"/>
            <p:cNvSpPr/>
            <p:nvPr/>
          </p:nvSpPr>
          <p:spPr>
            <a:xfrm>
              <a:off x="7331725" y="2221608"/>
              <a:ext cx="1158413" cy="64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ZoneTexte 84"/>
            <p:cNvSpPr txBox="1"/>
            <p:nvPr/>
          </p:nvSpPr>
          <p:spPr>
            <a:xfrm>
              <a:off x="7328357" y="2212805"/>
              <a:ext cx="1133573" cy="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600" dirty="0"/>
            </a:p>
          </p:txBody>
        </p:sp>
      </p:grpSp>
      <p:grpSp>
        <p:nvGrpSpPr>
          <p:cNvPr id="26" name="Groupe 82"/>
          <p:cNvGrpSpPr/>
          <p:nvPr/>
        </p:nvGrpSpPr>
        <p:grpSpPr>
          <a:xfrm>
            <a:off x="326572" y="4008862"/>
            <a:ext cx="4100286" cy="2584253"/>
            <a:chOff x="7328357" y="2212805"/>
            <a:chExt cx="1161781" cy="654603"/>
          </a:xfrm>
        </p:grpSpPr>
        <p:sp>
          <p:nvSpPr>
            <p:cNvPr id="27" name="Rectangle 26"/>
            <p:cNvSpPr/>
            <p:nvPr/>
          </p:nvSpPr>
          <p:spPr>
            <a:xfrm>
              <a:off x="7331725" y="2221608"/>
              <a:ext cx="1158413" cy="64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ZoneTexte 84"/>
            <p:cNvSpPr txBox="1"/>
            <p:nvPr/>
          </p:nvSpPr>
          <p:spPr>
            <a:xfrm>
              <a:off x="7328357" y="2212805"/>
              <a:ext cx="1133573" cy="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600" dirty="0"/>
            </a:p>
          </p:txBody>
        </p:sp>
      </p:grpSp>
      <p:grpSp>
        <p:nvGrpSpPr>
          <p:cNvPr id="29" name="Groupe 82"/>
          <p:cNvGrpSpPr/>
          <p:nvPr/>
        </p:nvGrpSpPr>
        <p:grpSpPr>
          <a:xfrm>
            <a:off x="4717143" y="3029149"/>
            <a:ext cx="4027714" cy="1669851"/>
            <a:chOff x="7328357" y="2212805"/>
            <a:chExt cx="1161781" cy="654603"/>
          </a:xfrm>
        </p:grpSpPr>
        <p:sp>
          <p:nvSpPr>
            <p:cNvPr id="30" name="Rectangle 29"/>
            <p:cNvSpPr/>
            <p:nvPr/>
          </p:nvSpPr>
          <p:spPr>
            <a:xfrm>
              <a:off x="7331725" y="2221608"/>
              <a:ext cx="1158413" cy="64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ZoneTexte 84"/>
            <p:cNvSpPr txBox="1"/>
            <p:nvPr/>
          </p:nvSpPr>
          <p:spPr>
            <a:xfrm>
              <a:off x="7328357" y="2212805"/>
              <a:ext cx="1133573" cy="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6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660956" y="1194191"/>
            <a:ext cx="3322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6600CC"/>
                </a:solidFill>
              </a:rPr>
              <a:t>WD </a:t>
            </a:r>
            <a:r>
              <a:rPr lang="fr-FR" dirty="0" err="1">
                <a:solidFill>
                  <a:srgbClr val="6600CC"/>
                </a:solidFill>
              </a:rPr>
              <a:t>Binaries</a:t>
            </a:r>
            <a:r>
              <a:rPr lang="fr-FR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-</a:t>
            </a:r>
            <a:r>
              <a:rPr lang="fr-FR" dirty="0">
                <a:solidFill>
                  <a:srgbClr val="6600CC"/>
                </a:solidFill>
              </a:rPr>
              <a:t> PTF, ZTF and ATLAS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194" y="4097049"/>
            <a:ext cx="3696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rgbClr val="6600CC"/>
                </a:solidFill>
              </a:rPr>
              <a:t>ZTF </a:t>
            </a:r>
            <a:r>
              <a:rPr lang="fr-FR" dirty="0" err="1">
                <a:solidFill>
                  <a:srgbClr val="6600CC"/>
                </a:solidFill>
              </a:rPr>
              <a:t>transient</a:t>
            </a:r>
            <a:r>
              <a:rPr lang="fr-FR" dirty="0">
                <a:solidFill>
                  <a:srgbClr val="6600CC"/>
                </a:solidFill>
              </a:rPr>
              <a:t> </a:t>
            </a:r>
            <a:r>
              <a:rPr lang="fr-FR" dirty="0" err="1">
                <a:solidFill>
                  <a:srgbClr val="6600CC"/>
                </a:solidFill>
              </a:rPr>
              <a:t>follow</a:t>
            </a:r>
            <a:r>
              <a:rPr lang="fr-FR" dirty="0">
                <a:solidFill>
                  <a:srgbClr val="6600CC"/>
                </a:solidFill>
              </a:rPr>
              <a:t>-up (</a:t>
            </a:r>
            <a:r>
              <a:rPr lang="fr-FR" dirty="0" err="1">
                <a:solidFill>
                  <a:srgbClr val="6600CC"/>
                </a:solidFill>
              </a:rPr>
              <a:t>GWs</a:t>
            </a:r>
            <a:r>
              <a:rPr lang="fr-FR" dirty="0">
                <a:solidFill>
                  <a:srgbClr val="6600CC"/>
                </a:solidFill>
              </a:rPr>
              <a:t>, </a:t>
            </a:r>
            <a:r>
              <a:rPr lang="fr-FR" dirty="0" err="1">
                <a:solidFill>
                  <a:srgbClr val="6600CC"/>
                </a:solidFill>
              </a:rPr>
              <a:t>SGRBs</a:t>
            </a:r>
            <a:r>
              <a:rPr lang="fr-FR" dirty="0">
                <a:solidFill>
                  <a:srgbClr val="6600CC"/>
                </a:solidFill>
              </a:rPr>
              <a:t>)</a:t>
            </a:r>
          </a:p>
        </p:txBody>
      </p:sp>
      <p:grpSp>
        <p:nvGrpSpPr>
          <p:cNvPr id="33" name="Groupe 82"/>
          <p:cNvGrpSpPr/>
          <p:nvPr/>
        </p:nvGrpSpPr>
        <p:grpSpPr>
          <a:xfrm>
            <a:off x="4735286" y="4832548"/>
            <a:ext cx="4005943" cy="1742423"/>
            <a:chOff x="7328357" y="2212805"/>
            <a:chExt cx="1161781" cy="654603"/>
          </a:xfrm>
        </p:grpSpPr>
        <p:sp>
          <p:nvSpPr>
            <p:cNvPr id="34" name="Rectangle 33"/>
            <p:cNvSpPr/>
            <p:nvPr/>
          </p:nvSpPr>
          <p:spPr>
            <a:xfrm>
              <a:off x="7331725" y="2221608"/>
              <a:ext cx="1158413" cy="64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ZoneTexte 84"/>
            <p:cNvSpPr txBox="1"/>
            <p:nvPr/>
          </p:nvSpPr>
          <p:spPr>
            <a:xfrm>
              <a:off x="7328357" y="2212805"/>
              <a:ext cx="1133573" cy="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600" dirty="0"/>
            </a:p>
          </p:txBody>
        </p:sp>
      </p:grpSp>
      <p:sp>
        <p:nvSpPr>
          <p:cNvPr id="36" name="ZoneTexte 45"/>
          <p:cNvSpPr txBox="1"/>
          <p:nvPr/>
        </p:nvSpPr>
        <p:spPr>
          <a:xfrm>
            <a:off x="4557504" y="3048124"/>
            <a:ext cx="407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6600CC"/>
                </a:solidFill>
              </a:rPr>
              <a:t>Gravitational</a:t>
            </a:r>
            <a:r>
              <a:rPr lang="fr-FR" dirty="0">
                <a:solidFill>
                  <a:srgbClr val="6600CC"/>
                </a:solidFill>
              </a:rPr>
              <a:t> Lens Time </a:t>
            </a:r>
            <a:r>
              <a:rPr lang="fr-FR" dirty="0" err="1">
                <a:solidFill>
                  <a:srgbClr val="6600CC"/>
                </a:solidFill>
              </a:rPr>
              <a:t>Delays</a:t>
            </a:r>
            <a:endParaRPr lang="fr-FR" dirty="0">
              <a:solidFill>
                <a:srgbClr val="6600CC"/>
              </a:solidFill>
            </a:endParaRPr>
          </a:p>
          <a:p>
            <a:pPr algn="ctr"/>
            <a:endParaRPr lang="fr-FR" dirty="0">
              <a:solidFill>
                <a:srgbClr val="6600CC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49952" y="4913476"/>
            <a:ext cx="2180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Calibration/Technical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5286" y="5225143"/>
            <a:ext cx="4118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Photometric stability and performance of EMCCDs as a function of EM gain.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Multiband colors in UBVRI of hot DA white dwarf stars from Gaia.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5686" y="4434114"/>
            <a:ext cx="411842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Monitoring of the ZTF transients identified in the SGRB follow-up work.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ZTF transients, especially those identified as fast fading, in preparation for SGRB and GW follow-up, is important.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95372" y="3316514"/>
            <a:ext cx="4118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Time delay measurement for GAIA + PS1 lens systems</a:t>
            </a:r>
          </a:p>
          <a:p>
            <a:pPr marL="285750" indent="-285750">
              <a:buFont typeface="Arial"/>
              <a:buChar char="•"/>
            </a:pPr>
            <a:r>
              <a:rPr lang="mr-IN" dirty="0"/>
              <a:t>https://arxiv.org/abs/1803.07601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3657" y="1629228"/>
            <a:ext cx="411842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Monitoring of the WD binary systems identified in the original PTF data.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Follow-up of potential ZTF WD binary systems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Follow-up of potential ATLAS WD binary  systems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67943" y="1484085"/>
            <a:ext cx="411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Low-mass pulsating white dwarfs</a:t>
            </a:r>
          </a:p>
        </p:txBody>
      </p:sp>
    </p:spTree>
    <p:extLst>
      <p:ext uri="{BB962C8B-B14F-4D97-AF65-F5344CB8AC3E}">
        <p14:creationId xmlns:p14="http://schemas.microsoft.com/office/powerpoint/2010/main" val="126293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95415" y="489857"/>
            <a:ext cx="8732962" cy="6186714"/>
          </a:xfrm>
          <a:prstGeom prst="roundRect">
            <a:avLst>
              <a:gd name="adj" fmla="val 3157"/>
            </a:avLst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73" name="Connecteur droit 172"/>
          <p:cNvCxnSpPr/>
          <p:nvPr/>
        </p:nvCxnSpPr>
        <p:spPr>
          <a:xfrm flipH="1" flipV="1">
            <a:off x="4735286" y="526144"/>
            <a:ext cx="18143" cy="613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110162" y="-5396"/>
            <a:ext cx="8980139" cy="11395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>
                <a:latin typeface="Bodoni MT" panose="02070603080606020203" pitchFamily="18" charset="0"/>
                <a:cs typeface="MV Boli" panose="02000500030200090000" pitchFamily="2" charset="0"/>
              </a:rPr>
              <a:t>KPED </a:t>
            </a:r>
            <a:r>
              <a:rPr lang="fr-FR" sz="1600" dirty="0" err="1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K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itt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 </a:t>
            </a:r>
            <a:r>
              <a:rPr lang="fr-FR" sz="1600" dirty="0" err="1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P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eak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 </a:t>
            </a:r>
            <a:r>
              <a:rPr lang="fr-FR" sz="1600" dirty="0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E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MCCD </a:t>
            </a:r>
            <a:r>
              <a:rPr lang="fr-FR" sz="1600" dirty="0" err="1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D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emonstrator</a:t>
            </a:r>
            <a:endParaRPr lang="fr-FR" sz="1600" dirty="0">
              <a:latin typeface="Bodoni MT" panose="02070603080606020203" pitchFamily="18" charset="0"/>
              <a:cs typeface="MV Boli" panose="02000500030200090000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-348795" y="541623"/>
            <a:ext cx="537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Tw Cen MT" panose="020B0602020104020603" pitchFamily="34" charset="0"/>
              </a:rPr>
              <a:t>Objects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463820" y="538168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Tw Cen MT" panose="020B0602020104020603" pitchFamily="34" charset="0"/>
              </a:rPr>
              <a:t>Papers</a:t>
            </a:r>
            <a:endParaRPr lang="fr-FR" b="1" dirty="0">
              <a:latin typeface="Tw Cen MT" panose="020B0602020104020603" pitchFamily="34" charset="0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452140" y="1070430"/>
            <a:ext cx="4138003" cy="1850570"/>
            <a:chOff x="458339" y="2553861"/>
            <a:chExt cx="1763523" cy="982190"/>
          </a:xfrm>
        </p:grpSpPr>
        <p:sp>
          <p:nvSpPr>
            <p:cNvPr id="60" name="Rectangle 59"/>
            <p:cNvSpPr/>
            <p:nvPr/>
          </p:nvSpPr>
          <p:spPr>
            <a:xfrm>
              <a:off x="458339" y="2553861"/>
              <a:ext cx="1763523" cy="9821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85246" y="2560864"/>
              <a:ext cx="1736616" cy="127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rgbClr val="6600CC"/>
                  </a:solidFill>
                  <a:latin typeface="Tw Cen MT" panose="020B0602020104020603" pitchFamily="34" charset="0"/>
                </a:rPr>
                <a:t>Known</a:t>
              </a:r>
              <a:r>
                <a:rPr lang="fr-FR" dirty="0">
                  <a:solidFill>
                    <a:srgbClr val="6600CC"/>
                  </a:solidFill>
                  <a:latin typeface="Tw Cen MT" panose="020B0602020104020603" pitchFamily="34" charset="0"/>
                </a:rPr>
                <a:t> </a:t>
              </a:r>
              <a:r>
                <a:rPr lang="fr-FR" dirty="0" err="1">
                  <a:solidFill>
                    <a:srgbClr val="6600CC"/>
                  </a:solidFill>
                  <a:latin typeface="Tw Cen MT" panose="020B0602020104020603" pitchFamily="34" charset="0"/>
                </a:rPr>
                <a:t>Objects</a:t>
              </a:r>
              <a:endParaRPr lang="fr-FR" dirty="0">
                <a:solidFill>
                  <a:srgbClr val="6600CC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3" name="Groupe 82"/>
          <p:cNvGrpSpPr/>
          <p:nvPr/>
        </p:nvGrpSpPr>
        <p:grpSpPr>
          <a:xfrm>
            <a:off x="5170711" y="1098747"/>
            <a:ext cx="3447146" cy="654603"/>
            <a:chOff x="7328357" y="2212805"/>
            <a:chExt cx="1161781" cy="654603"/>
          </a:xfrm>
        </p:grpSpPr>
        <p:sp>
          <p:nvSpPr>
            <p:cNvPr id="84" name="Rectangle 83"/>
            <p:cNvSpPr/>
            <p:nvPr/>
          </p:nvSpPr>
          <p:spPr>
            <a:xfrm>
              <a:off x="7331725" y="2221608"/>
              <a:ext cx="1158413" cy="64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7328357" y="2212805"/>
              <a:ext cx="113357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ZTF </a:t>
              </a:r>
              <a:r>
                <a:rPr lang="fr-FR" sz="1600" dirty="0" err="1"/>
                <a:t>transient</a:t>
              </a:r>
              <a:r>
                <a:rPr lang="fr-FR" sz="1600" dirty="0"/>
                <a:t> </a:t>
              </a:r>
              <a:r>
                <a:rPr lang="fr-FR" sz="1600" dirty="0" err="1"/>
                <a:t>follow</a:t>
              </a:r>
              <a:r>
                <a:rPr lang="fr-FR" sz="1600" dirty="0"/>
                <a:t>-up </a:t>
              </a:r>
              <a:r>
                <a:rPr lang="mr-IN" sz="1600" dirty="0"/>
                <a:t>–</a:t>
              </a:r>
              <a:r>
                <a:rPr lang="fr-FR" sz="1600" dirty="0"/>
                <a:t> GRB180523</a:t>
              </a:r>
            </a:p>
            <a:p>
              <a:endParaRPr lang="fr-FR" sz="1600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6060871" y="1411065"/>
            <a:ext cx="153676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00" i="1" dirty="0" err="1">
                <a:solidFill>
                  <a:srgbClr val="00CC66"/>
                </a:solidFill>
              </a:rPr>
              <a:t>Coughlin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Ahumada</a:t>
            </a:r>
            <a:endParaRPr lang="fr-FR" sz="1300" i="1" dirty="0">
              <a:solidFill>
                <a:srgbClr val="00CC66"/>
              </a:solidFill>
            </a:endParaRPr>
          </a:p>
        </p:txBody>
      </p:sp>
      <p:cxnSp>
        <p:nvCxnSpPr>
          <p:cNvPr id="172" name="Connecteur droit 171"/>
          <p:cNvCxnSpPr/>
          <p:nvPr/>
        </p:nvCxnSpPr>
        <p:spPr>
          <a:xfrm>
            <a:off x="174448" y="947524"/>
            <a:ext cx="8732962" cy="539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39"/>
          <p:cNvSpPr txBox="1"/>
          <p:nvPr/>
        </p:nvSpPr>
        <p:spPr>
          <a:xfrm>
            <a:off x="569197" y="1252953"/>
            <a:ext cx="3984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                        </a:t>
            </a:r>
          </a:p>
          <a:p>
            <a:r>
              <a:rPr lang="fr-FR" sz="1600" dirty="0"/>
              <a:t>1. ZTF18aalrxas </a:t>
            </a:r>
            <a:r>
              <a:rPr lang="mr-IN" sz="1600" dirty="0"/>
              <a:t>–</a:t>
            </a:r>
            <a:r>
              <a:rPr lang="fr-FR" sz="1600" dirty="0"/>
              <a:t> 1a?</a:t>
            </a:r>
          </a:p>
          <a:p>
            <a:r>
              <a:rPr lang="fr-FR" sz="1600" dirty="0"/>
              <a:t>2. </a:t>
            </a:r>
            <a:r>
              <a:rPr lang="en-US" sz="1600" dirty="0"/>
              <a:t>1821i - ZZ </a:t>
            </a:r>
            <a:r>
              <a:rPr lang="en-US" sz="1600" dirty="0" err="1"/>
              <a:t>Ceti</a:t>
            </a:r>
            <a:r>
              <a:rPr lang="en-US" sz="1600" dirty="0"/>
              <a:t> </a:t>
            </a:r>
            <a:r>
              <a:rPr lang="en-US" sz="1600" dirty="0" err="1"/>
              <a:t>pulsator</a:t>
            </a:r>
            <a:r>
              <a:rPr lang="en-US" sz="1600" dirty="0"/>
              <a:t> with a 4.8 minute period</a:t>
            </a:r>
            <a:endParaRPr lang="fr-FR" sz="1600" dirty="0"/>
          </a:p>
          <a:p>
            <a:r>
              <a:rPr lang="fr-FR" sz="1600" dirty="0"/>
              <a:t>3. PG-1336 - </a:t>
            </a:r>
            <a:r>
              <a:rPr lang="fr-FR" sz="1600" dirty="0" err="1"/>
              <a:t>Eclipsing</a:t>
            </a:r>
            <a:r>
              <a:rPr lang="fr-FR" sz="1600" dirty="0"/>
              <a:t> </a:t>
            </a:r>
            <a:r>
              <a:rPr lang="fr-FR" sz="1600" dirty="0" err="1"/>
              <a:t>binary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r>
              <a:rPr lang="fr-FR" sz="1600" dirty="0"/>
              <a:t> an orbital </a:t>
            </a:r>
            <a:r>
              <a:rPr lang="fr-FR" sz="1600" dirty="0" err="1"/>
              <a:t>period</a:t>
            </a:r>
            <a:r>
              <a:rPr lang="fr-FR" sz="1600" dirty="0"/>
              <a:t> of ~2.4h and </a:t>
            </a:r>
            <a:r>
              <a:rPr lang="fr-FR" sz="1600" dirty="0" err="1"/>
              <a:t>also</a:t>
            </a:r>
            <a:r>
              <a:rPr lang="fr-FR" sz="1600" dirty="0"/>
              <a:t> shows pulsations.  </a:t>
            </a:r>
          </a:p>
        </p:txBody>
      </p:sp>
      <p:grpSp>
        <p:nvGrpSpPr>
          <p:cNvPr id="113" name="Groupe 19"/>
          <p:cNvGrpSpPr/>
          <p:nvPr/>
        </p:nvGrpSpPr>
        <p:grpSpPr>
          <a:xfrm>
            <a:off x="441255" y="2946400"/>
            <a:ext cx="4138003" cy="1317172"/>
            <a:chOff x="466071" y="1943630"/>
            <a:chExt cx="1763523" cy="1107040"/>
          </a:xfrm>
        </p:grpSpPr>
        <p:sp>
          <p:nvSpPr>
            <p:cNvPr id="114" name="Rectangle 113"/>
            <p:cNvSpPr/>
            <p:nvPr/>
          </p:nvSpPr>
          <p:spPr>
            <a:xfrm>
              <a:off x="466071" y="2068480"/>
              <a:ext cx="1763523" cy="9821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ZoneTexte 45"/>
            <p:cNvSpPr txBox="1"/>
            <p:nvPr/>
          </p:nvSpPr>
          <p:spPr>
            <a:xfrm>
              <a:off x="469782" y="1943630"/>
              <a:ext cx="1736616" cy="54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dirty="0">
                <a:solidFill>
                  <a:srgbClr val="6600CC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fr-FR" dirty="0">
                  <a:solidFill>
                    <a:srgbClr val="6600CC"/>
                  </a:solidFill>
                  <a:latin typeface="Tw Cen MT" panose="020B0602020104020603" pitchFamily="34" charset="0"/>
                </a:rPr>
                <a:t>PTF/ZTF </a:t>
              </a:r>
              <a:r>
                <a:rPr lang="fr-FR" dirty="0" err="1">
                  <a:solidFill>
                    <a:srgbClr val="6600CC"/>
                  </a:solidFill>
                  <a:latin typeface="Tw Cen MT" panose="020B0602020104020603" pitchFamily="34" charset="0"/>
                </a:rPr>
                <a:t>Periodic</a:t>
              </a:r>
              <a:r>
                <a:rPr lang="fr-FR" dirty="0">
                  <a:solidFill>
                    <a:srgbClr val="6600CC"/>
                  </a:solidFill>
                  <a:latin typeface="Tw Cen MT" panose="020B0602020104020603" pitchFamily="34" charset="0"/>
                </a:rPr>
                <a:t> </a:t>
              </a:r>
              <a:r>
                <a:rPr lang="fr-FR" dirty="0" err="1">
                  <a:solidFill>
                    <a:srgbClr val="6600CC"/>
                  </a:solidFill>
                  <a:latin typeface="Tw Cen MT" panose="020B0602020104020603" pitchFamily="34" charset="0"/>
                </a:rPr>
                <a:t>Objects</a:t>
              </a:r>
              <a:endParaRPr lang="fr-FR" dirty="0">
                <a:solidFill>
                  <a:srgbClr val="6600CC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6" name="ZoneTexte 39"/>
          <p:cNvSpPr txBox="1"/>
          <p:nvPr/>
        </p:nvSpPr>
        <p:spPr>
          <a:xfrm>
            <a:off x="558311" y="3328494"/>
            <a:ext cx="3984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                        </a:t>
            </a:r>
          </a:p>
          <a:p>
            <a:r>
              <a:rPr lang="fr-FR" sz="1600" dirty="0" err="1"/>
              <a:t>We</a:t>
            </a:r>
            <a:r>
              <a:rPr lang="fr-FR" sz="1600" dirty="0"/>
              <a:t> have </a:t>
            </a:r>
            <a:r>
              <a:rPr lang="fr-FR" sz="1600" dirty="0" err="1"/>
              <a:t>confirmed</a:t>
            </a:r>
            <a:r>
              <a:rPr lang="fr-FR" sz="1600" dirty="0"/>
              <a:t> </a:t>
            </a:r>
            <a:r>
              <a:rPr lang="fr-FR" sz="1600" dirty="0" err="1"/>
              <a:t>many</a:t>
            </a:r>
            <a:r>
              <a:rPr lang="fr-FR" sz="1600" dirty="0"/>
              <a:t> </a:t>
            </a:r>
            <a:r>
              <a:rPr lang="fr-FR" sz="1600" dirty="0" err="1"/>
              <a:t>periodic</a:t>
            </a:r>
            <a:r>
              <a:rPr lang="fr-FR" sz="1600" dirty="0"/>
              <a:t> </a:t>
            </a:r>
            <a:r>
              <a:rPr lang="fr-FR" sz="1600" dirty="0" err="1"/>
              <a:t>objects</a:t>
            </a:r>
            <a:r>
              <a:rPr lang="fr-FR" sz="1600" dirty="0"/>
              <a:t> </a:t>
            </a:r>
            <a:r>
              <a:rPr lang="fr-FR" sz="1600" dirty="0" err="1"/>
              <a:t>at</a:t>
            </a:r>
            <a:r>
              <a:rPr lang="fr-FR" sz="1600" dirty="0"/>
              <a:t> </a:t>
            </a:r>
            <a:r>
              <a:rPr lang="fr-FR" sz="1600" dirty="0" err="1"/>
              <a:t>this</a:t>
            </a:r>
            <a:r>
              <a:rPr lang="fr-FR" sz="1600" dirty="0"/>
              <a:t> point.</a:t>
            </a:r>
          </a:p>
        </p:txBody>
      </p:sp>
      <p:grpSp>
        <p:nvGrpSpPr>
          <p:cNvPr id="117" name="Groupe 82"/>
          <p:cNvGrpSpPr/>
          <p:nvPr/>
        </p:nvGrpSpPr>
        <p:grpSpPr>
          <a:xfrm>
            <a:off x="5169822" y="1868005"/>
            <a:ext cx="3437153" cy="654602"/>
            <a:chOff x="7337840" y="1432663"/>
            <a:chExt cx="1158413" cy="654602"/>
          </a:xfrm>
        </p:grpSpPr>
        <p:sp>
          <p:nvSpPr>
            <p:cNvPr id="118" name="Rectangle 117"/>
            <p:cNvSpPr/>
            <p:nvPr/>
          </p:nvSpPr>
          <p:spPr>
            <a:xfrm>
              <a:off x="7337840" y="1441465"/>
              <a:ext cx="1158413" cy="64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84"/>
            <p:cNvSpPr txBox="1"/>
            <p:nvPr/>
          </p:nvSpPr>
          <p:spPr>
            <a:xfrm>
              <a:off x="7340587" y="1432663"/>
              <a:ext cx="115322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ATLAS18qqn early photometry/spectra</a:t>
              </a:r>
              <a:endParaRPr lang="fr-FR" sz="1600" dirty="0"/>
            </a:p>
            <a:p>
              <a:endParaRPr lang="fr-FR" sz="1600" dirty="0"/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5864449" y="2162178"/>
            <a:ext cx="201671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00" i="1" dirty="0" err="1">
                <a:solidFill>
                  <a:srgbClr val="00CC66"/>
                </a:solidFill>
              </a:rPr>
              <a:t>Perley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Coughlin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Ahumada</a:t>
            </a:r>
            <a:endParaRPr lang="fr-FR" sz="1300" i="1" dirty="0">
              <a:solidFill>
                <a:srgbClr val="00CC66"/>
              </a:solidFill>
            </a:endParaRPr>
          </a:p>
        </p:txBody>
      </p:sp>
      <p:grpSp>
        <p:nvGrpSpPr>
          <p:cNvPr id="121" name="Groupe 82"/>
          <p:cNvGrpSpPr/>
          <p:nvPr/>
        </p:nvGrpSpPr>
        <p:grpSpPr>
          <a:xfrm>
            <a:off x="5177073" y="2655404"/>
            <a:ext cx="3604065" cy="654603"/>
            <a:chOff x="7331725" y="2212805"/>
            <a:chExt cx="1214667" cy="654603"/>
          </a:xfrm>
        </p:grpSpPr>
        <p:sp>
          <p:nvSpPr>
            <p:cNvPr id="122" name="Rectangle 121"/>
            <p:cNvSpPr/>
            <p:nvPr/>
          </p:nvSpPr>
          <p:spPr>
            <a:xfrm>
              <a:off x="7331725" y="2221608"/>
              <a:ext cx="1158413" cy="64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ZoneTexte 84"/>
            <p:cNvSpPr txBox="1"/>
            <p:nvPr/>
          </p:nvSpPr>
          <p:spPr>
            <a:xfrm>
              <a:off x="7358931" y="2212805"/>
              <a:ext cx="1187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600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5308259" y="2681906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1815f </a:t>
            </a:r>
            <a:r>
              <a:rPr lang="mr-IN" dirty="0"/>
              <a:t>–</a:t>
            </a:r>
            <a:r>
              <a:rPr lang="en-US" dirty="0"/>
              <a:t> 7 minute eclipsing binary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514235" y="2996749"/>
            <a:ext cx="2463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00" i="1" dirty="0" err="1">
                <a:solidFill>
                  <a:srgbClr val="00CC66"/>
                </a:solidFill>
              </a:rPr>
              <a:t>Burdge</a:t>
            </a:r>
            <a:r>
              <a:rPr lang="fr-FR" sz="1300" i="1" dirty="0">
                <a:solidFill>
                  <a:srgbClr val="00CC66"/>
                </a:solidFill>
              </a:rPr>
              <a:t>/Prince/</a:t>
            </a:r>
            <a:r>
              <a:rPr lang="fr-FR" sz="1300" i="1" dirty="0" err="1">
                <a:solidFill>
                  <a:srgbClr val="00CC66"/>
                </a:solidFill>
              </a:rPr>
              <a:t>Coughlin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Kulkarni</a:t>
            </a:r>
            <a:endParaRPr lang="fr-FR" sz="1300" i="1" dirty="0">
              <a:solidFill>
                <a:srgbClr val="00CC66"/>
              </a:solidFill>
            </a:endParaRPr>
          </a:p>
        </p:txBody>
      </p:sp>
      <p:grpSp>
        <p:nvGrpSpPr>
          <p:cNvPr id="127" name="Groupe 82"/>
          <p:cNvGrpSpPr/>
          <p:nvPr/>
        </p:nvGrpSpPr>
        <p:grpSpPr>
          <a:xfrm>
            <a:off x="5148044" y="3406519"/>
            <a:ext cx="3604065" cy="654603"/>
            <a:chOff x="7331725" y="2212805"/>
            <a:chExt cx="1214667" cy="654603"/>
          </a:xfrm>
        </p:grpSpPr>
        <p:sp>
          <p:nvSpPr>
            <p:cNvPr id="128" name="Rectangle 127"/>
            <p:cNvSpPr/>
            <p:nvPr/>
          </p:nvSpPr>
          <p:spPr>
            <a:xfrm>
              <a:off x="7331725" y="2221608"/>
              <a:ext cx="1158413" cy="64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ZoneTexte 84"/>
            <p:cNvSpPr txBox="1"/>
            <p:nvPr/>
          </p:nvSpPr>
          <p:spPr>
            <a:xfrm>
              <a:off x="7358931" y="2212805"/>
              <a:ext cx="1187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600" dirty="0"/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2637971" y="5413828"/>
            <a:ext cx="158404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300" i="1" dirty="0" err="1">
                <a:solidFill>
                  <a:srgbClr val="00CC66"/>
                </a:solidFill>
              </a:rPr>
              <a:t>Riddle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Duev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Coughlin</a:t>
            </a:r>
            <a:endParaRPr lang="fr-FR" sz="1300" i="1" dirty="0">
              <a:solidFill>
                <a:srgbClr val="00CC66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261089" y="3360451"/>
            <a:ext cx="3488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AMCvn</a:t>
            </a:r>
            <a:r>
              <a:rPr lang="en-US" dirty="0"/>
              <a:t> </a:t>
            </a:r>
            <a:r>
              <a:rPr lang="cs-CZ" dirty="0"/>
              <a:t>SDSS J141118.31+481257.6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611540" y="3711577"/>
            <a:ext cx="23555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00" i="1" dirty="0" err="1">
                <a:solidFill>
                  <a:srgbClr val="00CC66"/>
                </a:solidFill>
              </a:rPr>
              <a:t>Kupfer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Burdge</a:t>
            </a:r>
            <a:r>
              <a:rPr lang="fr-FR" sz="1300" i="1" dirty="0">
                <a:solidFill>
                  <a:srgbClr val="00CC66"/>
                </a:solidFill>
              </a:rPr>
              <a:t>/Prince/</a:t>
            </a:r>
            <a:r>
              <a:rPr lang="fr-FR" sz="1300" i="1" dirty="0" err="1">
                <a:solidFill>
                  <a:srgbClr val="00CC66"/>
                </a:solidFill>
              </a:rPr>
              <a:t>Coughlin</a:t>
            </a:r>
            <a:endParaRPr lang="fr-FR" sz="1300" i="1" dirty="0">
              <a:solidFill>
                <a:srgbClr val="00CC66"/>
              </a:solidFill>
            </a:endParaRPr>
          </a:p>
        </p:txBody>
      </p:sp>
      <p:grpSp>
        <p:nvGrpSpPr>
          <p:cNvPr id="137" name="Groupe 82"/>
          <p:cNvGrpSpPr/>
          <p:nvPr/>
        </p:nvGrpSpPr>
        <p:grpSpPr>
          <a:xfrm>
            <a:off x="5137159" y="4121347"/>
            <a:ext cx="3604065" cy="654603"/>
            <a:chOff x="7331725" y="2212805"/>
            <a:chExt cx="1214667" cy="654603"/>
          </a:xfrm>
        </p:grpSpPr>
        <p:sp>
          <p:nvSpPr>
            <p:cNvPr id="139" name="Rectangle 138"/>
            <p:cNvSpPr/>
            <p:nvPr/>
          </p:nvSpPr>
          <p:spPr>
            <a:xfrm>
              <a:off x="7331725" y="2221608"/>
              <a:ext cx="1158413" cy="64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" name="ZoneTexte 84"/>
            <p:cNvSpPr txBox="1"/>
            <p:nvPr/>
          </p:nvSpPr>
          <p:spPr>
            <a:xfrm>
              <a:off x="7358931" y="2212805"/>
              <a:ext cx="1187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600" dirty="0"/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5794488" y="4147849"/>
            <a:ext cx="220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Instrument/Technical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439887" y="4437293"/>
            <a:ext cx="262634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00" i="1" dirty="0" err="1">
                <a:solidFill>
                  <a:srgbClr val="00CC66"/>
                </a:solidFill>
              </a:rPr>
              <a:t>Coughlin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Ahumada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Burdge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Feeney</a:t>
            </a:r>
            <a:endParaRPr lang="fr-FR" sz="1300" i="1" dirty="0">
              <a:solidFill>
                <a:srgbClr val="00CC66"/>
              </a:solidFill>
            </a:endParaRPr>
          </a:p>
        </p:txBody>
      </p:sp>
      <p:grpSp>
        <p:nvGrpSpPr>
          <p:cNvPr id="48" name="Groupe 19"/>
          <p:cNvGrpSpPr/>
          <p:nvPr/>
        </p:nvGrpSpPr>
        <p:grpSpPr>
          <a:xfrm>
            <a:off x="466654" y="4259942"/>
            <a:ext cx="4138003" cy="2362201"/>
            <a:chOff x="466071" y="1943630"/>
            <a:chExt cx="1763523" cy="1107040"/>
          </a:xfrm>
        </p:grpSpPr>
        <p:sp>
          <p:nvSpPr>
            <p:cNvPr id="49" name="Rectangle 48"/>
            <p:cNvSpPr/>
            <p:nvPr/>
          </p:nvSpPr>
          <p:spPr>
            <a:xfrm>
              <a:off x="466071" y="2068480"/>
              <a:ext cx="1763523" cy="9821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ZoneTexte 45"/>
            <p:cNvSpPr txBox="1"/>
            <p:nvPr/>
          </p:nvSpPr>
          <p:spPr>
            <a:xfrm>
              <a:off x="469782" y="1943630"/>
              <a:ext cx="1736616" cy="54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FR" dirty="0">
                <a:solidFill>
                  <a:srgbClr val="6600CC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fr-FR" dirty="0" err="1">
                  <a:solidFill>
                    <a:srgbClr val="6600CC"/>
                  </a:solidFill>
                  <a:latin typeface="Tw Cen MT" panose="020B0602020104020603" pitchFamily="34" charset="0"/>
                </a:rPr>
                <a:t>External</a:t>
              </a:r>
              <a:r>
                <a:rPr lang="fr-FR" dirty="0">
                  <a:solidFill>
                    <a:srgbClr val="6600CC"/>
                  </a:solidFill>
                  <a:latin typeface="Tw Cen MT" panose="020B0602020104020603" pitchFamily="34" charset="0"/>
                </a:rPr>
                <a:t> </a:t>
              </a:r>
              <a:r>
                <a:rPr lang="fr-FR" dirty="0" err="1">
                  <a:solidFill>
                    <a:srgbClr val="6600CC"/>
                  </a:solidFill>
                  <a:latin typeface="Tw Cen MT" panose="020B0602020104020603" pitchFamily="34" charset="0"/>
                </a:rPr>
                <a:t>Objects</a:t>
              </a:r>
              <a:endParaRPr lang="fr-FR" dirty="0">
                <a:solidFill>
                  <a:srgbClr val="6600CC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1" name="ZoneTexte 39"/>
          <p:cNvSpPr txBox="1"/>
          <p:nvPr/>
        </p:nvSpPr>
        <p:spPr>
          <a:xfrm>
            <a:off x="503883" y="4616639"/>
            <a:ext cx="39846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                        </a:t>
            </a:r>
          </a:p>
          <a:p>
            <a:pPr marL="342900" indent="-342900">
              <a:buAutoNum type="arabicPeriod"/>
            </a:pPr>
            <a:r>
              <a:rPr lang="fr-FR" sz="1600" dirty="0"/>
              <a:t>ATLAS18qqn </a:t>
            </a:r>
            <a:r>
              <a:rPr lang="mr-IN" sz="1600" dirty="0"/>
              <a:t>–</a:t>
            </a:r>
            <a:r>
              <a:rPr lang="fr-FR" sz="1600" dirty="0"/>
              <a:t> About a </a:t>
            </a:r>
            <a:r>
              <a:rPr lang="fr-FR" sz="1600" dirty="0" err="1"/>
              <a:t>week</a:t>
            </a:r>
            <a:r>
              <a:rPr lang="fr-FR" sz="1600" dirty="0"/>
              <a:t> of </a:t>
            </a:r>
            <a:r>
              <a:rPr lang="fr-FR" sz="1600" dirty="0" err="1"/>
              <a:t>photometry</a:t>
            </a:r>
            <a:r>
              <a:rPr lang="fr-FR" sz="1600" dirty="0"/>
              <a:t> in </a:t>
            </a:r>
            <a:r>
              <a:rPr lang="fr-FR" sz="1600" dirty="0" err="1"/>
              <a:t>UgrI</a:t>
            </a:r>
            <a:endParaRPr lang="fr-FR" sz="1600" dirty="0"/>
          </a:p>
          <a:p>
            <a:pPr marL="342900" indent="-342900">
              <a:buAutoNum type="arabicPeriod"/>
            </a:pPr>
            <a:r>
              <a:rPr lang="fr-FR" sz="1600" dirty="0"/>
              <a:t>D6-2 </a:t>
            </a:r>
            <a:r>
              <a:rPr lang="mr-IN" sz="1600" dirty="0"/>
              <a:t>–</a:t>
            </a:r>
            <a:r>
              <a:rPr lang="fr-FR" sz="1600" dirty="0"/>
              <a:t> </a:t>
            </a:r>
            <a:r>
              <a:rPr lang="fr-FR" sz="1600" dirty="0" err="1"/>
              <a:t>Hypervelocity</a:t>
            </a:r>
            <a:r>
              <a:rPr lang="fr-FR" sz="1600" dirty="0"/>
              <a:t> white </a:t>
            </a:r>
            <a:r>
              <a:rPr lang="fr-FR" sz="1600" dirty="0" err="1"/>
              <a:t>dwarf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Gaia, a few </a:t>
            </a:r>
            <a:r>
              <a:rPr lang="fr-FR" sz="1600" dirty="0" err="1"/>
              <a:t>nights</a:t>
            </a:r>
            <a:r>
              <a:rPr lang="fr-FR" sz="1600" dirty="0"/>
              <a:t> of a few </a:t>
            </a:r>
            <a:r>
              <a:rPr lang="fr-FR" sz="1600" dirty="0" err="1"/>
              <a:t>hours</a:t>
            </a:r>
            <a:r>
              <a:rPr lang="fr-FR" sz="1600" dirty="0"/>
              <a:t> </a:t>
            </a:r>
            <a:r>
              <a:rPr lang="fr-FR" sz="1600" dirty="0" err="1"/>
              <a:t>each</a:t>
            </a:r>
            <a:endParaRPr lang="fr-FR" sz="1600" dirty="0"/>
          </a:p>
          <a:p>
            <a:pPr marL="342900" indent="-342900">
              <a:buAutoNum type="arabicPeriod"/>
            </a:pPr>
            <a:r>
              <a:rPr lang="en-US" sz="1600" dirty="0"/>
              <a:t>M</a:t>
            </a:r>
            <a:r>
              <a:rPr lang="mr-IN" sz="1600" dirty="0"/>
              <a:t>axi</a:t>
            </a:r>
            <a:r>
              <a:rPr lang="en-US" sz="1600" dirty="0"/>
              <a:t>-J</a:t>
            </a:r>
            <a:r>
              <a:rPr lang="mr-IN" sz="1600" dirty="0"/>
              <a:t>1820</a:t>
            </a:r>
            <a:r>
              <a:rPr lang="en-US" sz="1600" dirty="0"/>
              <a:t>+</a:t>
            </a:r>
            <a:r>
              <a:rPr lang="mr-IN" sz="1600" dirty="0"/>
              <a:t>070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17 hour period, 0.4 mag</a:t>
            </a:r>
            <a:endParaRPr lang="fr-FR" sz="1600" dirty="0"/>
          </a:p>
          <a:p>
            <a:pPr marL="342900" indent="-342900">
              <a:buAutoNum type="arabicPeriod"/>
            </a:pPr>
            <a:endParaRPr lang="fr-FR" sz="1600" dirty="0"/>
          </a:p>
        </p:txBody>
      </p:sp>
      <p:grpSp>
        <p:nvGrpSpPr>
          <p:cNvPr id="52" name="Groupe 82"/>
          <p:cNvGrpSpPr/>
          <p:nvPr/>
        </p:nvGrpSpPr>
        <p:grpSpPr>
          <a:xfrm>
            <a:off x="5129901" y="4876089"/>
            <a:ext cx="3604065" cy="654603"/>
            <a:chOff x="7331725" y="2212805"/>
            <a:chExt cx="1214667" cy="654603"/>
          </a:xfrm>
        </p:grpSpPr>
        <p:sp>
          <p:nvSpPr>
            <p:cNvPr id="53" name="Rectangle 52"/>
            <p:cNvSpPr/>
            <p:nvPr/>
          </p:nvSpPr>
          <p:spPr>
            <a:xfrm>
              <a:off x="7331725" y="2221608"/>
              <a:ext cx="1158413" cy="64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84"/>
            <p:cNvSpPr txBox="1"/>
            <p:nvPr/>
          </p:nvSpPr>
          <p:spPr>
            <a:xfrm>
              <a:off x="7358931" y="2212805"/>
              <a:ext cx="1187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6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5914230" y="4830020"/>
            <a:ext cx="2097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PTF Periodic Objects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74866" y="5133978"/>
            <a:ext cx="118860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00" i="1" dirty="0" err="1">
                <a:solidFill>
                  <a:srgbClr val="00CC66"/>
                </a:solidFill>
              </a:rPr>
              <a:t>Burdge</a:t>
            </a:r>
            <a:r>
              <a:rPr lang="fr-FR" sz="1300" i="1" dirty="0">
                <a:solidFill>
                  <a:srgbClr val="00CC66"/>
                </a:solidFill>
              </a:rPr>
              <a:t>/Prince</a:t>
            </a:r>
          </a:p>
        </p:txBody>
      </p:sp>
      <p:grpSp>
        <p:nvGrpSpPr>
          <p:cNvPr id="57" name="Groupe 82"/>
          <p:cNvGrpSpPr/>
          <p:nvPr/>
        </p:nvGrpSpPr>
        <p:grpSpPr>
          <a:xfrm>
            <a:off x="5119016" y="5609060"/>
            <a:ext cx="3604065" cy="654603"/>
            <a:chOff x="7331725" y="2212805"/>
            <a:chExt cx="1214667" cy="654603"/>
          </a:xfrm>
        </p:grpSpPr>
        <p:sp>
          <p:nvSpPr>
            <p:cNvPr id="58" name="Rectangle 57"/>
            <p:cNvSpPr/>
            <p:nvPr/>
          </p:nvSpPr>
          <p:spPr>
            <a:xfrm>
              <a:off x="7331725" y="2221608"/>
              <a:ext cx="1158413" cy="64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ZoneTexte 84"/>
            <p:cNvSpPr txBox="1"/>
            <p:nvPr/>
          </p:nvSpPr>
          <p:spPr>
            <a:xfrm>
              <a:off x="7358931" y="2212805"/>
              <a:ext cx="1187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600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5921487" y="5544848"/>
            <a:ext cx="2086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ZTF Periodic Objects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62645" y="5885092"/>
            <a:ext cx="184528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300" i="1" dirty="0" err="1">
                <a:solidFill>
                  <a:srgbClr val="00CC66"/>
                </a:solidFill>
              </a:rPr>
              <a:t>Coughlin</a:t>
            </a:r>
            <a:r>
              <a:rPr lang="fr-FR" sz="1300" i="1" dirty="0">
                <a:solidFill>
                  <a:srgbClr val="00CC66"/>
                </a:solidFill>
              </a:rPr>
              <a:t>/</a:t>
            </a:r>
            <a:r>
              <a:rPr lang="fr-FR" sz="1300" i="1" dirty="0" err="1">
                <a:solidFill>
                  <a:srgbClr val="00CC66"/>
                </a:solidFill>
              </a:rPr>
              <a:t>Burdge</a:t>
            </a:r>
            <a:r>
              <a:rPr lang="fr-FR" sz="1300" i="1" dirty="0">
                <a:solidFill>
                  <a:srgbClr val="00CC66"/>
                </a:solidFill>
              </a:rPr>
              <a:t>/Prince</a:t>
            </a:r>
          </a:p>
        </p:txBody>
      </p:sp>
    </p:spTree>
    <p:extLst>
      <p:ext uri="{BB962C8B-B14F-4D97-AF65-F5344CB8AC3E}">
        <p14:creationId xmlns:p14="http://schemas.microsoft.com/office/powerpoint/2010/main" val="168590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120" grpId="0"/>
      <p:bldP spid="126" grpId="0"/>
      <p:bldP spid="132" grpId="0"/>
      <p:bldP spid="135" grpId="0"/>
      <p:bldP spid="142" grpId="0"/>
      <p:bldP spid="56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95415" y="465596"/>
            <a:ext cx="8732962" cy="6229117"/>
          </a:xfrm>
          <a:prstGeom prst="roundRect">
            <a:avLst>
              <a:gd name="adj" fmla="val 3157"/>
            </a:avLst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10162" y="-5396"/>
            <a:ext cx="8980139" cy="11395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>
                <a:latin typeface="Bodoni MT" panose="02070603080606020203" pitchFamily="18" charset="0"/>
                <a:cs typeface="MV Boli" panose="02000500030200090000" pitchFamily="2" charset="0"/>
              </a:rPr>
              <a:t>KPED </a:t>
            </a:r>
            <a:r>
              <a:rPr lang="fr-FR" sz="1600" dirty="0" err="1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K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itt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 </a:t>
            </a:r>
            <a:r>
              <a:rPr lang="fr-FR" sz="1600" dirty="0" err="1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P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eak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 </a:t>
            </a:r>
            <a:r>
              <a:rPr lang="fr-FR" sz="1600" dirty="0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E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MCCD </a:t>
            </a:r>
            <a:r>
              <a:rPr lang="fr-FR" sz="1600" dirty="0" err="1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D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emonstrator</a:t>
            </a:r>
            <a:endParaRPr lang="fr-FR" sz="1600" dirty="0">
              <a:latin typeface="Bodoni MT" panose="02070603080606020203" pitchFamily="18" charset="0"/>
              <a:cs typeface="MV Boli" panose="02000500030200090000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82776" y="505338"/>
            <a:ext cx="537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Tw Cen MT" panose="020B0602020104020603" pitchFamily="34" charset="0"/>
              </a:rPr>
              <a:t>ZTF </a:t>
            </a:r>
            <a:r>
              <a:rPr lang="fr-FR" b="1" dirty="0" err="1">
                <a:latin typeface="Tw Cen MT" panose="020B0602020104020603" pitchFamily="34" charset="0"/>
              </a:rPr>
              <a:t>Transients</a:t>
            </a:r>
            <a:r>
              <a:rPr lang="fr-FR" b="1" dirty="0">
                <a:latin typeface="Tw Cen MT" panose="020B0602020104020603" pitchFamily="34" charset="0"/>
              </a:rPr>
              <a:t> (ZTF18aalrxas)</a:t>
            </a:r>
            <a:endParaRPr lang="fr-FR" dirty="0"/>
          </a:p>
        </p:txBody>
      </p:sp>
      <p:cxnSp>
        <p:nvCxnSpPr>
          <p:cNvPr id="172" name="Connecteur droit 171"/>
          <p:cNvCxnSpPr/>
          <p:nvPr/>
        </p:nvCxnSpPr>
        <p:spPr>
          <a:xfrm>
            <a:off x="174448" y="856810"/>
            <a:ext cx="8732962" cy="539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82"/>
          <p:cNvGrpSpPr/>
          <p:nvPr/>
        </p:nvGrpSpPr>
        <p:grpSpPr>
          <a:xfrm>
            <a:off x="326571" y="979715"/>
            <a:ext cx="8509000" cy="5606140"/>
            <a:chOff x="7328357" y="2199929"/>
            <a:chExt cx="1161781" cy="667479"/>
          </a:xfrm>
        </p:grpSpPr>
        <p:sp>
          <p:nvSpPr>
            <p:cNvPr id="24" name="Rectangle 23"/>
            <p:cNvSpPr/>
            <p:nvPr/>
          </p:nvSpPr>
          <p:spPr>
            <a:xfrm>
              <a:off x="7331725" y="2199929"/>
              <a:ext cx="1158413" cy="6674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ZoneTexte 84"/>
            <p:cNvSpPr txBox="1"/>
            <p:nvPr/>
          </p:nvSpPr>
          <p:spPr>
            <a:xfrm>
              <a:off x="7328357" y="2212805"/>
              <a:ext cx="1133573" cy="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9" y="1076810"/>
            <a:ext cx="8327570" cy="54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95415" y="465596"/>
            <a:ext cx="8732962" cy="6229117"/>
          </a:xfrm>
          <a:prstGeom prst="roundRect">
            <a:avLst>
              <a:gd name="adj" fmla="val 3157"/>
            </a:avLst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10162" y="-5396"/>
            <a:ext cx="8980139" cy="11395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>
                <a:latin typeface="Bodoni MT" panose="02070603080606020203" pitchFamily="18" charset="0"/>
                <a:cs typeface="MV Boli" panose="02000500030200090000" pitchFamily="2" charset="0"/>
              </a:rPr>
              <a:t>KPED </a:t>
            </a:r>
            <a:r>
              <a:rPr lang="fr-FR" sz="1600" dirty="0" err="1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K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itt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 </a:t>
            </a:r>
            <a:r>
              <a:rPr lang="fr-FR" sz="1600" dirty="0" err="1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P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eak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 </a:t>
            </a:r>
            <a:r>
              <a:rPr lang="fr-FR" sz="1600" dirty="0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E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MCCD </a:t>
            </a:r>
            <a:r>
              <a:rPr lang="fr-FR" sz="1600" dirty="0" err="1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D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emonstrator</a:t>
            </a:r>
            <a:endParaRPr lang="fr-FR" sz="1600" dirty="0">
              <a:latin typeface="Bodoni MT" panose="02070603080606020203" pitchFamily="18" charset="0"/>
              <a:cs typeface="MV Boli" panose="02000500030200090000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82776" y="505338"/>
            <a:ext cx="537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Tw Cen MT" panose="020B0602020104020603" pitchFamily="34" charset="0"/>
              </a:rPr>
              <a:t>AT2018cow</a:t>
            </a:r>
            <a:endParaRPr lang="fr-FR" dirty="0"/>
          </a:p>
        </p:txBody>
      </p:sp>
      <p:cxnSp>
        <p:nvCxnSpPr>
          <p:cNvPr id="172" name="Connecteur droit 171"/>
          <p:cNvCxnSpPr/>
          <p:nvPr/>
        </p:nvCxnSpPr>
        <p:spPr>
          <a:xfrm>
            <a:off x="174448" y="856810"/>
            <a:ext cx="8732962" cy="539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82"/>
          <p:cNvGrpSpPr/>
          <p:nvPr/>
        </p:nvGrpSpPr>
        <p:grpSpPr>
          <a:xfrm>
            <a:off x="326571" y="979715"/>
            <a:ext cx="8509000" cy="5606140"/>
            <a:chOff x="7328357" y="2199929"/>
            <a:chExt cx="1161781" cy="667479"/>
          </a:xfrm>
        </p:grpSpPr>
        <p:sp>
          <p:nvSpPr>
            <p:cNvPr id="24" name="Rectangle 23"/>
            <p:cNvSpPr/>
            <p:nvPr/>
          </p:nvSpPr>
          <p:spPr>
            <a:xfrm>
              <a:off x="7331725" y="2199929"/>
              <a:ext cx="1158413" cy="6674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ZoneTexte 84"/>
            <p:cNvSpPr txBox="1"/>
            <p:nvPr/>
          </p:nvSpPr>
          <p:spPr>
            <a:xfrm>
              <a:off x="7328357" y="2212805"/>
              <a:ext cx="1133573" cy="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6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14" y="997857"/>
            <a:ext cx="8490857" cy="553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2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95415" y="465596"/>
            <a:ext cx="8732962" cy="6229117"/>
          </a:xfrm>
          <a:prstGeom prst="roundRect">
            <a:avLst>
              <a:gd name="adj" fmla="val 3157"/>
            </a:avLst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10162" y="-5396"/>
            <a:ext cx="8980139" cy="11395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>
                <a:latin typeface="Bodoni MT" panose="02070603080606020203" pitchFamily="18" charset="0"/>
                <a:cs typeface="MV Boli" panose="02000500030200090000" pitchFamily="2" charset="0"/>
              </a:rPr>
              <a:t>KPED </a:t>
            </a:r>
            <a:r>
              <a:rPr lang="fr-FR" sz="1600" dirty="0" err="1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K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itt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 </a:t>
            </a:r>
            <a:r>
              <a:rPr lang="fr-FR" sz="1600" dirty="0" err="1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P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eak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 </a:t>
            </a:r>
            <a:r>
              <a:rPr lang="fr-FR" sz="1600" dirty="0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E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MCCD </a:t>
            </a:r>
            <a:r>
              <a:rPr lang="fr-FR" sz="1600" dirty="0" err="1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D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emonstrator</a:t>
            </a:r>
            <a:endParaRPr lang="fr-FR" sz="1600" dirty="0">
              <a:latin typeface="Bodoni MT" panose="02070603080606020203" pitchFamily="18" charset="0"/>
              <a:cs typeface="MV Boli" panose="02000500030200090000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82776" y="505338"/>
            <a:ext cx="537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Tw Cen MT" panose="020B0602020104020603" pitchFamily="34" charset="0"/>
              </a:rPr>
              <a:t>ZTF </a:t>
            </a:r>
            <a:r>
              <a:rPr lang="fr-FR" b="1" dirty="0" err="1">
                <a:latin typeface="Tw Cen MT" panose="020B0602020104020603" pitchFamily="34" charset="0"/>
              </a:rPr>
              <a:t>ToO</a:t>
            </a:r>
            <a:r>
              <a:rPr lang="fr-FR" b="1" dirty="0">
                <a:latin typeface="Tw Cen MT" panose="020B0602020104020603" pitchFamily="34" charset="0"/>
              </a:rPr>
              <a:t> </a:t>
            </a:r>
            <a:r>
              <a:rPr lang="fr-FR" b="1" dirty="0" err="1">
                <a:latin typeface="Tw Cen MT" panose="020B0602020104020603" pitchFamily="34" charset="0"/>
              </a:rPr>
              <a:t>Follow</a:t>
            </a:r>
            <a:r>
              <a:rPr lang="fr-FR" b="1" dirty="0">
                <a:latin typeface="Tw Cen MT" panose="020B0602020104020603" pitchFamily="34" charset="0"/>
              </a:rPr>
              <a:t>-up</a:t>
            </a:r>
            <a:endParaRPr lang="fr-FR" dirty="0"/>
          </a:p>
        </p:txBody>
      </p:sp>
      <p:cxnSp>
        <p:nvCxnSpPr>
          <p:cNvPr id="172" name="Connecteur droit 171"/>
          <p:cNvCxnSpPr/>
          <p:nvPr/>
        </p:nvCxnSpPr>
        <p:spPr>
          <a:xfrm>
            <a:off x="174448" y="856810"/>
            <a:ext cx="8732962" cy="539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82"/>
          <p:cNvGrpSpPr/>
          <p:nvPr/>
        </p:nvGrpSpPr>
        <p:grpSpPr>
          <a:xfrm>
            <a:off x="326571" y="979715"/>
            <a:ext cx="8509000" cy="5606140"/>
            <a:chOff x="7328357" y="2199929"/>
            <a:chExt cx="1161781" cy="667479"/>
          </a:xfrm>
        </p:grpSpPr>
        <p:sp>
          <p:nvSpPr>
            <p:cNvPr id="24" name="Rectangle 23"/>
            <p:cNvSpPr/>
            <p:nvPr/>
          </p:nvSpPr>
          <p:spPr>
            <a:xfrm>
              <a:off x="7331725" y="2199929"/>
              <a:ext cx="1158413" cy="6674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ZoneTexte 84"/>
            <p:cNvSpPr txBox="1"/>
            <p:nvPr/>
          </p:nvSpPr>
          <p:spPr>
            <a:xfrm>
              <a:off x="7328357" y="2212805"/>
              <a:ext cx="1133573" cy="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6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77" y="1085641"/>
            <a:ext cx="5630613" cy="53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7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95415" y="465596"/>
            <a:ext cx="8732962" cy="6229117"/>
          </a:xfrm>
          <a:prstGeom prst="roundRect">
            <a:avLst>
              <a:gd name="adj" fmla="val 3157"/>
            </a:avLst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10162" y="-5396"/>
            <a:ext cx="8980139" cy="11395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>
                <a:latin typeface="Bodoni MT" panose="02070603080606020203" pitchFamily="18" charset="0"/>
                <a:cs typeface="MV Boli" panose="02000500030200090000" pitchFamily="2" charset="0"/>
              </a:rPr>
              <a:t>KPED </a:t>
            </a:r>
            <a:r>
              <a:rPr lang="fr-FR" sz="1600" dirty="0" err="1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K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itt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 </a:t>
            </a:r>
            <a:r>
              <a:rPr lang="fr-FR" sz="1600" dirty="0" err="1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P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eak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 </a:t>
            </a:r>
            <a:r>
              <a:rPr lang="fr-FR" sz="1600" dirty="0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E</a:t>
            </a:r>
            <a:r>
              <a:rPr lang="fr-FR" sz="1600" dirty="0">
                <a:latin typeface="Bodoni MT" panose="02070603080606020203" pitchFamily="18" charset="0"/>
                <a:cs typeface="MV Boli" panose="02000500030200090000" pitchFamily="2" charset="0"/>
              </a:rPr>
              <a:t>MCCD </a:t>
            </a:r>
            <a:r>
              <a:rPr lang="fr-FR" sz="1600" dirty="0" err="1">
                <a:solidFill>
                  <a:schemeClr val="accent2"/>
                </a:solidFill>
                <a:latin typeface="Bodoni MT" panose="02070603080606020203" pitchFamily="18" charset="0"/>
                <a:cs typeface="MV Boli" panose="02000500030200090000" pitchFamily="2" charset="0"/>
              </a:rPr>
              <a:t>D</a:t>
            </a:r>
            <a:r>
              <a:rPr lang="fr-FR" sz="1600" dirty="0" err="1">
                <a:latin typeface="Bodoni MT" panose="02070603080606020203" pitchFamily="18" charset="0"/>
                <a:cs typeface="MV Boli" panose="02000500030200090000" pitchFamily="2" charset="0"/>
              </a:rPr>
              <a:t>emonstrator</a:t>
            </a:r>
            <a:endParaRPr lang="fr-FR" sz="1600" dirty="0">
              <a:latin typeface="Bodoni MT" panose="02070603080606020203" pitchFamily="18" charset="0"/>
              <a:cs typeface="MV Boli" panose="02000500030200090000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82776" y="505338"/>
            <a:ext cx="537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latin typeface="Tw Cen MT" panose="020B0602020104020603" pitchFamily="34" charset="0"/>
              </a:rPr>
              <a:t>Needle</a:t>
            </a:r>
            <a:r>
              <a:rPr lang="fr-FR" b="1" dirty="0">
                <a:latin typeface="Tw Cen MT" panose="020B0602020104020603" pitchFamily="34" charset="0"/>
              </a:rPr>
              <a:t> in a </a:t>
            </a:r>
            <a:r>
              <a:rPr lang="fr-FR" b="1" dirty="0" err="1">
                <a:latin typeface="Tw Cen MT" panose="020B0602020104020603" pitchFamily="34" charset="0"/>
              </a:rPr>
              <a:t>haystack</a:t>
            </a:r>
            <a:endParaRPr lang="fr-FR" dirty="0"/>
          </a:p>
        </p:txBody>
      </p:sp>
      <p:cxnSp>
        <p:nvCxnSpPr>
          <p:cNvPr id="172" name="Connecteur droit 171"/>
          <p:cNvCxnSpPr/>
          <p:nvPr/>
        </p:nvCxnSpPr>
        <p:spPr>
          <a:xfrm>
            <a:off x="174448" y="856810"/>
            <a:ext cx="8732962" cy="539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82"/>
          <p:cNvGrpSpPr/>
          <p:nvPr/>
        </p:nvGrpSpPr>
        <p:grpSpPr>
          <a:xfrm>
            <a:off x="326571" y="979715"/>
            <a:ext cx="8509000" cy="5606140"/>
            <a:chOff x="7328357" y="2199929"/>
            <a:chExt cx="1161781" cy="667479"/>
          </a:xfrm>
        </p:grpSpPr>
        <p:sp>
          <p:nvSpPr>
            <p:cNvPr id="24" name="Rectangle 23"/>
            <p:cNvSpPr/>
            <p:nvPr/>
          </p:nvSpPr>
          <p:spPr>
            <a:xfrm>
              <a:off x="7331725" y="2199929"/>
              <a:ext cx="1158413" cy="6674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ZoneTexte 84"/>
            <p:cNvSpPr txBox="1"/>
            <p:nvPr/>
          </p:nvSpPr>
          <p:spPr>
            <a:xfrm>
              <a:off x="7328357" y="2212805"/>
              <a:ext cx="1133573" cy="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116" y="1052285"/>
            <a:ext cx="4939117" cy="54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</TotalTime>
  <Words>556</Words>
  <Application>Microsoft Macintosh PowerPoint</Application>
  <PresentationFormat>On-screen Show (4:3)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Bodoni MT</vt:lpstr>
      <vt:lpstr>Calibri</vt:lpstr>
      <vt:lpstr>Calibri Light</vt:lpstr>
      <vt:lpstr>Mangal</vt:lpstr>
      <vt:lpstr>MV Boli</vt:lpstr>
      <vt:lpstr>Tw Cen MT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antier</dc:creator>
  <cp:lastModifiedBy>Microsoft Office User</cp:lastModifiedBy>
  <cp:revision>57</cp:revision>
  <cp:lastPrinted>2018-06-08T17:16:49Z</cp:lastPrinted>
  <dcterms:created xsi:type="dcterms:W3CDTF">2018-04-14T20:29:22Z</dcterms:created>
  <dcterms:modified xsi:type="dcterms:W3CDTF">2019-01-19T11:21:47Z</dcterms:modified>
</cp:coreProperties>
</file>