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79" r:id="rId5"/>
    <p:sldId id="273" r:id="rId6"/>
    <p:sldId id="274" r:id="rId7"/>
    <p:sldId id="287" r:id="rId8"/>
    <p:sldId id="288" r:id="rId9"/>
    <p:sldId id="289" r:id="rId10"/>
    <p:sldId id="290" r:id="rId11"/>
    <p:sldId id="280" r:id="rId12"/>
    <p:sldId id="275" r:id="rId13"/>
    <p:sldId id="292" r:id="rId14"/>
    <p:sldId id="281" r:id="rId15"/>
    <p:sldId id="283" r:id="rId16"/>
    <p:sldId id="284" r:id="rId17"/>
    <p:sldId id="293" r:id="rId18"/>
    <p:sldId id="294" r:id="rId19"/>
    <p:sldId id="285" r:id="rId20"/>
    <p:sldId id="278" r:id="rId21"/>
    <p:sldId id="282" r:id="rId22"/>
    <p:sldId id="286" r:id="rId23"/>
    <p:sldId id="27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D402-0957-41B5-9639-3B251A4AC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96DB-3E8A-465C-8160-C24948671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E9D0-5C6C-4D94-95D3-CC223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E770-BB37-4FF6-AC78-3751AC9D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2B06-AF63-4876-BF65-6E0FA117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E24F-DECF-4A62-8920-84C274EC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C92F-A22D-4FCD-AF98-5312AFFE2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9FDB-B05C-4CAF-9350-29B018DF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809D-C0E2-41A6-9761-BF72390F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E787-4FB6-4CA7-B94D-5906795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99F88-F30A-4B3B-B524-34D6CC433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17B40-0855-41EC-8A68-6368EEAA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AA68-C321-4704-B6AE-D0461890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1D08-F239-445F-A0BE-21BDE1D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F0CE-0A1A-401E-BC01-B6B90BF1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4FF6-EABE-407C-AD67-EDBE94DF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96BF-0080-432D-BE4D-94D4C4CF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BEB4-C908-4134-A83D-508983E9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F67B-9989-4D2C-B084-8AFF6E37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1724-1D3F-4E7C-90B8-502598F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9568-5BE7-4A61-B7DA-D46F90E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CE1A-2D81-4242-9D3F-4DDDF710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B8AE-545C-47E0-8344-EE488512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AFAB-AE78-4830-ADCD-C04DE2E4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B636-9124-46DB-8EAA-BF8483CD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8A50-4458-47B3-8F51-A40F5F12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C214-282B-4E21-B283-572E92631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F5EB-6D4B-46FA-AB05-37BAE191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8A5C-D54C-48BA-A62B-FE8A66F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0CCC3-78D3-40A8-A56F-CE6F7436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9862-EDEA-400F-BEA7-7725E6BC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2CA9-2090-4EC0-AF43-6E864CE8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3DC50-2E7D-47C4-9CB9-958AEE71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CA054-24E4-482D-9A2A-ECD064FC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4BC52-3642-47CC-B7D3-26C9A60CB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182DF-DB6F-401A-8635-8BD89D9B2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2A650-0C17-4555-82C6-0AF1650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6C5D9-C884-46D4-8E90-FBB56649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8DA9-3A03-481C-A2ED-B8294AF6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7115-CE92-4902-898D-B71EECFA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4CA4B-CF99-44CD-9B1A-7DE575CC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7ACA-128F-41CE-81FC-6A7B88D9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02D5C-FE04-4E45-A3CA-B12B35E7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37F-3851-45C9-B31A-8C4AC231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06266-F1CF-41FE-A49D-EA48532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0E9ED-A460-4F4C-A746-7510104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5F6B-BFE8-4921-AB56-86E12987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AC9-C842-44F7-BCB9-84391AAA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E97F-D701-4F6A-8BD3-68E04FE1D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FD08-12D8-4317-8C4B-42603559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82018-088E-4AB2-9986-14644DC6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1A88E-F8FA-42CD-8E01-45B634F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1255-E9A3-4321-B046-8485D361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592FF-C7F0-4746-9A1B-119E71E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A0343-E8BC-44A2-BC6E-F489E3F5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F370-4052-47EE-AAD8-C94D7578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A2F3-2AAD-4A82-AED1-1E52F30C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5198-0428-411F-AFFE-5C0645E8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79ECC-F588-47F9-8AB1-9A0D4F41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4F663-2C52-433A-8D17-3CF1B6C6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A885-3BD8-4AF9-9337-AE30D92B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9054-C390-4561-AD79-3FC0BC4632B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691B-FF88-4D4A-A636-B32D27714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1DB4-CB32-4793-A237-59667379C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5B89-BECF-4227-8BC9-BC3369A5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0E25-1976-4BDE-9AE1-D81DAC74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386" y="1380815"/>
            <a:ext cx="9144000" cy="12567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Analyzing robustness of end-to-end neural models for automatic speech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55DA-E774-47A6-B8B0-B4363D1FF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703" y="3097504"/>
            <a:ext cx="7483366" cy="568909"/>
          </a:xfrm>
        </p:spPr>
        <p:txBody>
          <a:bodyPr/>
          <a:lstStyle/>
          <a:p>
            <a:r>
              <a:rPr lang="en-US" dirty="0"/>
              <a:t>Goutham Rajendran*, Wei Zou*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8D710BC-9022-4B96-932E-C0347E11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59" y="3760496"/>
            <a:ext cx="3735451" cy="13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Main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5B821-04A3-7F11-6AE4-95C9BE52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HuBERT</a:t>
            </a:r>
            <a:r>
              <a:rPr lang="en-US" dirty="0"/>
              <a:t> is slower than wav2vec2</a:t>
            </a:r>
          </a:p>
          <a:p>
            <a:r>
              <a:rPr lang="en-US" dirty="0"/>
              <a:t>But on simulated noise, it’s more robust</a:t>
            </a:r>
          </a:p>
          <a:p>
            <a:r>
              <a:rPr lang="en-US" dirty="0"/>
              <a:t>For noise of small magnitude, they are roughly similar</a:t>
            </a:r>
          </a:p>
        </p:txBody>
      </p:sp>
    </p:spTree>
    <p:extLst>
      <p:ext uri="{BB962C8B-B14F-4D97-AF65-F5344CB8AC3E}">
        <p14:creationId xmlns:p14="http://schemas.microsoft.com/office/powerpoint/2010/main" val="33766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>
                <a:solidFill>
                  <a:schemeClr val="accent1"/>
                </a:solidFill>
              </a:rPr>
              <a:t>Part 2</a:t>
            </a:r>
            <a:br>
              <a:rPr lang="en-US" sz="3400" b="1" dirty="0">
                <a:solidFill>
                  <a:schemeClr val="accent1"/>
                </a:solidFill>
              </a:rPr>
            </a:br>
            <a:r>
              <a:rPr lang="en-US" sz="3400" b="1" dirty="0">
                <a:solidFill>
                  <a:schemeClr val="accent1"/>
                </a:solidFill>
              </a:rPr>
              <a:t>A </a:t>
            </a:r>
            <a:r>
              <a:rPr lang="en-US" sz="3400" b="1" dirty="0" err="1">
                <a:solidFill>
                  <a:schemeClr val="accent1"/>
                </a:solidFill>
              </a:rPr>
              <a:t>layerwise</a:t>
            </a:r>
            <a:r>
              <a:rPr lang="en-US" sz="3400" b="1" dirty="0">
                <a:solidFill>
                  <a:schemeClr val="accent1"/>
                </a:solidFill>
              </a:rPr>
              <a:t> robustness analysis of wav2vec2</a:t>
            </a:r>
          </a:p>
        </p:txBody>
      </p:sp>
    </p:spTree>
    <p:extLst>
      <p:ext uri="{BB962C8B-B14F-4D97-AF65-F5344CB8AC3E}">
        <p14:creationId xmlns:p14="http://schemas.microsoft.com/office/powerpoint/2010/main" val="76670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Injecting noise into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3D2-4336-42E7-9093-71A9C6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Explore how noise affects wav2vec2 on a layer-by-layer level</a:t>
            </a:r>
          </a:p>
          <a:p>
            <a:r>
              <a:rPr lang="en-US" dirty="0"/>
              <a:t>Experiment 1: Manually inject noise in layer </a:t>
            </a:r>
            <a:r>
              <a:rPr lang="en-US" dirty="0" err="1"/>
              <a:t>i</a:t>
            </a:r>
            <a:r>
              <a:rPr lang="en-US" dirty="0"/>
              <a:t> and observe behavior</a:t>
            </a:r>
          </a:p>
          <a:p>
            <a:r>
              <a:rPr lang="en-US" dirty="0"/>
              <a:t>Experiment 2: Compare layer activations on original sample and corrupted sample</a:t>
            </a:r>
          </a:p>
        </p:txBody>
      </p:sp>
    </p:spTree>
    <p:extLst>
      <p:ext uri="{BB962C8B-B14F-4D97-AF65-F5344CB8AC3E}">
        <p14:creationId xmlns:p14="http://schemas.microsoft.com/office/powerpoint/2010/main" val="174364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3D2-4336-42E7-9093-71A9C6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output of </a:t>
            </a:r>
            <a:r>
              <a:rPr lang="en-US" dirty="0" err="1"/>
              <a:t>i-th</a:t>
            </a:r>
            <a:r>
              <a:rPr lang="en-US" dirty="0"/>
              <a:t> layer be </a:t>
            </a:r>
            <a:r>
              <a:rPr lang="en-US" dirty="0" err="1"/>
              <a:t>out_i</a:t>
            </a:r>
            <a:r>
              <a:rPr lang="en-US" dirty="0"/>
              <a:t> of dimension </a:t>
            </a:r>
            <a:r>
              <a:rPr lang="en-US" dirty="0" err="1"/>
              <a:t>d_i</a:t>
            </a:r>
            <a:r>
              <a:rPr lang="en-US" dirty="0"/>
              <a:t>.</a:t>
            </a:r>
          </a:p>
          <a:p>
            <a:r>
              <a:rPr lang="en-US" dirty="0"/>
              <a:t>Intervene and modify the output via</a:t>
            </a:r>
          </a:p>
          <a:p>
            <a:endParaRPr lang="en-US" dirty="0"/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Noise-sensitive layers – Possibly learn “higher level” content such as context, meaning, etc.</a:t>
            </a:r>
          </a:p>
          <a:p>
            <a:pPr lvl="1"/>
            <a:r>
              <a:rPr lang="en-US" dirty="0"/>
              <a:t>Noise-robust layers – Possibly learn “lower level” content such as local information, phones, etc.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3D2CB78-A3CF-EB3C-C6B8-AFB5A27E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20" y="2730874"/>
            <a:ext cx="511810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1 – Additive noise</a:t>
            </a:r>
          </a:p>
        </p:txBody>
      </p:sp>
    </p:spTree>
    <p:extLst>
      <p:ext uri="{BB962C8B-B14F-4D97-AF65-F5344CB8AC3E}">
        <p14:creationId xmlns:p14="http://schemas.microsoft.com/office/powerpoint/2010/main" val="337761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018D1-9148-92A7-BA9F-3238132A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9" y="1027906"/>
            <a:ext cx="9733091" cy="55617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1 – additive noise</a:t>
            </a:r>
          </a:p>
        </p:txBody>
      </p:sp>
    </p:spTree>
    <p:extLst>
      <p:ext uri="{BB962C8B-B14F-4D97-AF65-F5344CB8AC3E}">
        <p14:creationId xmlns:p14="http://schemas.microsoft.com/office/powerpoint/2010/main" val="329599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9EFF8-430A-3740-2E14-BB75C8D05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0" y="1027906"/>
            <a:ext cx="9961691" cy="56923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1 – additive noise</a:t>
            </a:r>
          </a:p>
        </p:txBody>
      </p:sp>
    </p:spTree>
    <p:extLst>
      <p:ext uri="{BB962C8B-B14F-4D97-AF65-F5344CB8AC3E}">
        <p14:creationId xmlns:p14="http://schemas.microsoft.com/office/powerpoint/2010/main" val="361300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1 – multiplicative noise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CB484-38E4-8E6E-A8CA-0FB9E259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Additive noise doesn’t take scaling into account</a:t>
            </a:r>
          </a:p>
          <a:p>
            <a:r>
              <a:rPr lang="en-US" dirty="0"/>
              <a:t>To incorporate scaling, we use multiplicative noise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851010-39B8-D37C-D1E4-8E0EF59B4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66839"/>
            <a:ext cx="5943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1 – multiplicative noise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D8C8F-DD45-1FFB-E611-B4378886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07" y="1215358"/>
            <a:ext cx="9851091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4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1 – multiplicative noise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4E45E-5FA0-3454-62A3-28B1341A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8" y="1236489"/>
            <a:ext cx="9743515" cy="55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BB57-B9D9-F18C-6060-5127CE9A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input and its corrupted version</a:t>
            </a:r>
          </a:p>
          <a:p>
            <a:r>
              <a:rPr lang="en-US" dirty="0"/>
              <a:t>Run them through the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– How does the error propagate through the layers?</a:t>
            </a:r>
          </a:p>
          <a:p>
            <a:r>
              <a:rPr lang="en-US" dirty="0"/>
              <a:t>Quantifying error of layer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BB8BF55-EBEA-8705-6425-30ACA164A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94" y="2869826"/>
            <a:ext cx="7061200" cy="8763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9664B6B-36C2-CB5C-18F8-78771E58B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94" y="4915273"/>
            <a:ext cx="4267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Motivation – what is robustness?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3D2-4336-42E7-9093-71A9C6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Robust machine learning </a:t>
            </a:r>
            <a:r>
              <a:rPr lang="en-US" dirty="0"/>
              <a:t>- Design models that handle noisy data</a:t>
            </a:r>
          </a:p>
          <a:p>
            <a:r>
              <a:rPr lang="en-US" dirty="0"/>
              <a:t>Noisy data - random noise, outliers, corrupted data,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Important applications, for example</a:t>
            </a:r>
          </a:p>
          <a:p>
            <a:pPr lvl="1"/>
            <a:r>
              <a:rPr lang="en-US" dirty="0"/>
              <a:t>Computer vision – Autonomous driving</a:t>
            </a:r>
          </a:p>
          <a:p>
            <a:pPr lvl="1"/>
            <a:r>
              <a:rPr lang="en-US" dirty="0"/>
              <a:t>Speech – ASR in noisy environments</a:t>
            </a:r>
          </a:p>
          <a:p>
            <a:r>
              <a:rPr lang="en-US" dirty="0"/>
              <a:t>Speech data always has background noise</a:t>
            </a:r>
          </a:p>
          <a:p>
            <a:r>
              <a:rPr lang="en-US" dirty="0"/>
              <a:t>Other possible sources of noise</a:t>
            </a:r>
          </a:p>
          <a:p>
            <a:pPr lvl="1"/>
            <a:r>
              <a:rPr lang="en-US" dirty="0"/>
              <a:t>Hardware issues – poor quality microphones, transmission errors</a:t>
            </a:r>
          </a:p>
          <a:p>
            <a:pPr lvl="1"/>
            <a:r>
              <a:rPr lang="en-US" dirty="0"/>
              <a:t>Software issues – dropped/corrupted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0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F23E9-5D08-EBE0-26A2-09BC8FFC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8" y="1005817"/>
            <a:ext cx="8434594" cy="5623063"/>
          </a:xfrm>
        </p:spPr>
      </p:pic>
    </p:spTree>
    <p:extLst>
      <p:ext uri="{BB962C8B-B14F-4D97-AF65-F5344CB8AC3E}">
        <p14:creationId xmlns:p14="http://schemas.microsoft.com/office/powerpoint/2010/main" val="239302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A546C4-EB0E-832B-E846-BCC0785F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32" y="1253331"/>
            <a:ext cx="6519415" cy="5432846"/>
          </a:xfrm>
        </p:spPr>
      </p:pic>
    </p:spTree>
    <p:extLst>
      <p:ext uri="{BB962C8B-B14F-4D97-AF65-F5344CB8AC3E}">
        <p14:creationId xmlns:p14="http://schemas.microsoft.com/office/powerpoint/2010/main" val="3153303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Main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946F3-0D93-B17B-8E02-7C2BB30B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Wav2vec2 gradually seems to “kill off” the noise as we go up the layers</a:t>
            </a:r>
          </a:p>
          <a:p>
            <a:r>
              <a:rPr lang="en-US" dirty="0"/>
              <a:t>What’s going on in layer 11?</a:t>
            </a:r>
          </a:p>
          <a:p>
            <a:pPr lvl="1"/>
            <a:r>
              <a:rPr lang="en-US" dirty="0"/>
              <a:t>Unusual behavior also observed in </a:t>
            </a:r>
            <a:r>
              <a:rPr lang="en-US" dirty="0" err="1"/>
              <a:t>Pasad</a:t>
            </a:r>
            <a:r>
              <a:rPr lang="en-US" dirty="0"/>
              <a:t> et al., 2021</a:t>
            </a:r>
          </a:p>
          <a:p>
            <a:pPr lvl="1"/>
            <a:r>
              <a:rPr lang="en-US" dirty="0"/>
              <a:t>Maybe related, requires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9147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3D2-4336-42E7-9093-71A9C6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</a:t>
            </a:r>
          </a:p>
          <a:p>
            <a:pPr lvl="1"/>
            <a:r>
              <a:rPr lang="en-US" dirty="0"/>
              <a:t>Robustness of wav2vec2 vs Hubert</a:t>
            </a:r>
          </a:p>
          <a:p>
            <a:pPr lvl="1"/>
            <a:r>
              <a:rPr lang="en-US" dirty="0"/>
              <a:t>Analyses of wav2vec2 layers</a:t>
            </a:r>
          </a:p>
          <a:p>
            <a:r>
              <a:rPr lang="en-US" dirty="0"/>
              <a:t>Potential future directions:</a:t>
            </a:r>
          </a:p>
          <a:p>
            <a:pPr lvl="1"/>
            <a:r>
              <a:rPr lang="en-US" dirty="0"/>
              <a:t>Explain layer 11</a:t>
            </a:r>
          </a:p>
          <a:p>
            <a:pPr lvl="1"/>
            <a:r>
              <a:rPr lang="en-US" dirty="0"/>
              <a:t>Realistic background noise</a:t>
            </a:r>
          </a:p>
          <a:p>
            <a:pPr lvl="1"/>
            <a:r>
              <a:rPr lang="en-US" dirty="0"/>
              <a:t>Adversarial noise</a:t>
            </a:r>
          </a:p>
          <a:p>
            <a:pPr lvl="2"/>
            <a:r>
              <a:rPr lang="en-US" dirty="0"/>
              <a:t>Seems fascinating - </a:t>
            </a:r>
            <a:r>
              <a:rPr lang="en-US" dirty="0" err="1"/>
              <a:t>Alzantot</a:t>
            </a:r>
            <a:r>
              <a:rPr lang="en-US" dirty="0"/>
              <a:t> et al., </a:t>
            </a:r>
            <a:r>
              <a:rPr lang="en-US" dirty="0" err="1"/>
              <a:t>Neekhara</a:t>
            </a:r>
            <a:r>
              <a:rPr lang="en-US" dirty="0"/>
              <a:t> et al., Olivier et al., </a:t>
            </a:r>
            <a:r>
              <a:rPr lang="en-US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7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313D-A3BA-4EBC-A2D3-C2688E2F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56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038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3D2-4336-42E7-9093-71A9C6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noise both in hardware/software</a:t>
            </a:r>
          </a:p>
          <a:p>
            <a:r>
              <a:rPr lang="en-US" dirty="0"/>
              <a:t>Improve model using data augmentation</a:t>
            </a:r>
          </a:p>
          <a:p>
            <a:pPr lvl="1"/>
            <a:r>
              <a:rPr lang="en-US" dirty="0"/>
              <a:t>Add noisy data to dataset</a:t>
            </a:r>
          </a:p>
          <a:p>
            <a:pPr lvl="1"/>
            <a:r>
              <a:rPr lang="en-US" dirty="0"/>
              <a:t>Then fine-tune</a:t>
            </a:r>
          </a:p>
          <a:p>
            <a:r>
              <a:rPr lang="en-US" dirty="0"/>
              <a:t>Sample references</a:t>
            </a:r>
          </a:p>
          <a:p>
            <a:pPr lvl="1"/>
            <a:r>
              <a:rPr lang="en-US" dirty="0"/>
              <a:t>Hsu et al., 2021</a:t>
            </a:r>
          </a:p>
          <a:p>
            <a:pPr lvl="1"/>
            <a:r>
              <a:rPr lang="en-US" dirty="0"/>
              <a:t>Wang et al., 2022</a:t>
            </a:r>
          </a:p>
          <a:p>
            <a:pPr lvl="1"/>
            <a:r>
              <a:rPr lang="en-US" dirty="0"/>
              <a:t>The book on the right, 2015</a:t>
            </a:r>
          </a:p>
        </p:txBody>
      </p:sp>
      <p:pic>
        <p:nvPicPr>
          <p:cNvPr id="1026" name="Picture 2" descr="2Q== (600×694)">
            <a:extLst>
              <a:ext uri="{FF2B5EF4-FFF2-40B4-BE49-F238E27FC236}">
                <a16:creationId xmlns:a16="http://schemas.microsoft.com/office/drawing/2014/main" id="{458D02E9-6870-A704-75CB-F5BD9A47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25" y="1690688"/>
            <a:ext cx="3650075" cy="4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>
                <a:solidFill>
                  <a:schemeClr val="accent1"/>
                </a:solidFill>
              </a:rPr>
              <a:t>Part 1</a:t>
            </a:r>
            <a:br>
              <a:rPr lang="en-US" sz="3400" b="1" dirty="0">
                <a:solidFill>
                  <a:schemeClr val="accent1"/>
                </a:solidFill>
              </a:rPr>
            </a:br>
            <a:r>
              <a:rPr lang="en-US" sz="3400" b="1" dirty="0">
                <a:solidFill>
                  <a:schemeClr val="accent1"/>
                </a:solidFill>
              </a:rPr>
              <a:t>Noisy waveform data</a:t>
            </a:r>
          </a:p>
        </p:txBody>
      </p:sp>
    </p:spTree>
    <p:extLst>
      <p:ext uri="{BB962C8B-B14F-4D97-AF65-F5344CB8AC3E}">
        <p14:creationId xmlns:p14="http://schemas.microsoft.com/office/powerpoint/2010/main" val="292728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13D2-4336-42E7-9093-71A9C66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takes input x’ instead of x</a:t>
            </a:r>
          </a:p>
          <a:p>
            <a:r>
              <a:rPr lang="en-US" dirty="0"/>
              <a:t>x’ is “noisy” version of x</a:t>
            </a:r>
          </a:p>
          <a:p>
            <a:r>
              <a:rPr lang="en-US" dirty="0"/>
              <a:t>Example: “We are international businessmen”</a:t>
            </a:r>
          </a:p>
          <a:p>
            <a:pPr lvl="1"/>
            <a:r>
              <a:rPr lang="en-US" dirty="0"/>
              <a:t>Original</a:t>
            </a:r>
          </a:p>
          <a:p>
            <a:pPr lvl="1"/>
            <a:r>
              <a:rPr lang="en-US" dirty="0"/>
              <a:t>White noise</a:t>
            </a:r>
          </a:p>
          <a:p>
            <a:pPr lvl="1"/>
            <a:r>
              <a:rPr lang="en-US" dirty="0"/>
              <a:t>Speed Perturb</a:t>
            </a:r>
          </a:p>
          <a:p>
            <a:pPr lvl="1"/>
            <a:r>
              <a:rPr lang="en-US" dirty="0"/>
              <a:t>Dropped chunks</a:t>
            </a:r>
          </a:p>
          <a:p>
            <a:r>
              <a:rPr lang="en-US" dirty="0"/>
              <a:t>Experiments on wav2vec2 vs </a:t>
            </a:r>
            <a:r>
              <a:rPr lang="en-US" dirty="0" err="1"/>
              <a:t>HuBERT</a:t>
            </a:r>
            <a:r>
              <a:rPr lang="en-US" dirty="0"/>
              <a:t> on </a:t>
            </a:r>
            <a:r>
              <a:rPr lang="en-US" dirty="0" err="1"/>
              <a:t>LibriSpeech</a:t>
            </a:r>
            <a:endParaRPr lang="en-US" dirty="0"/>
          </a:p>
        </p:txBody>
      </p:sp>
      <p:pic>
        <p:nvPicPr>
          <p:cNvPr id="4" name="og.wav" descr="og.wav">
            <a:hlinkClick r:id="" action="ppaction://media"/>
            <a:extLst>
              <a:ext uri="{FF2B5EF4-FFF2-40B4-BE49-F238E27FC236}">
                <a16:creationId xmlns:a16="http://schemas.microsoft.com/office/drawing/2014/main" id="{B81804DA-04AE-DA13-9FA9-6CDBBFA3A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04662" y="3264334"/>
            <a:ext cx="498366" cy="498366"/>
          </a:xfrm>
          <a:prstGeom prst="rect">
            <a:avLst/>
          </a:prstGeom>
        </p:spPr>
      </p:pic>
      <p:pic>
        <p:nvPicPr>
          <p:cNvPr id="5" name="white_noise_1_0.wav" descr="white_noise_1_0.wav">
            <a:hlinkClick r:id="" action="ppaction://media"/>
            <a:extLst>
              <a:ext uri="{FF2B5EF4-FFF2-40B4-BE49-F238E27FC236}">
                <a16:creationId xmlns:a16="http://schemas.microsoft.com/office/drawing/2014/main" id="{01BEF7D3-5439-BB73-B0FC-8889170677A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03028" y="3694437"/>
            <a:ext cx="406400" cy="406400"/>
          </a:xfrm>
          <a:prstGeom prst="rect">
            <a:avLst/>
          </a:prstGeom>
        </p:spPr>
      </p:pic>
      <p:pic>
        <p:nvPicPr>
          <p:cNvPr id="6" name="speed_perturb_60.wav" descr="speed_perturb_60.wav">
            <a:hlinkClick r:id="" action="ppaction://media"/>
            <a:extLst>
              <a:ext uri="{FF2B5EF4-FFF2-40B4-BE49-F238E27FC236}">
                <a16:creationId xmlns:a16="http://schemas.microsoft.com/office/drawing/2014/main" id="{6E4EDC3E-E53B-DCC3-5B7A-4F141E5ED21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3670" y="4027267"/>
            <a:ext cx="473842" cy="473842"/>
          </a:xfrm>
          <a:prstGeom prst="rect">
            <a:avLst/>
          </a:prstGeom>
        </p:spPr>
      </p:pic>
      <p:pic>
        <p:nvPicPr>
          <p:cNvPr id="7" name="speed_perturb_150.wav" descr="speed_perturb_150.wav">
            <a:hlinkClick r:id="" action="ppaction://media"/>
            <a:extLst>
              <a:ext uri="{FF2B5EF4-FFF2-40B4-BE49-F238E27FC236}">
                <a16:creationId xmlns:a16="http://schemas.microsoft.com/office/drawing/2014/main" id="{9F50F7A2-8668-6B1B-BB10-6F15C0F2B61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2470" y="4071498"/>
            <a:ext cx="406400" cy="406400"/>
          </a:xfrm>
          <a:prstGeom prst="rect">
            <a:avLst/>
          </a:prstGeom>
        </p:spPr>
      </p:pic>
      <p:pic>
        <p:nvPicPr>
          <p:cNvPr id="8" name="drop_chunk_count_500.wav" descr="drop_chunk_count_500.wav">
            <a:hlinkClick r:id="" action="ppaction://media"/>
            <a:extLst>
              <a:ext uri="{FF2B5EF4-FFF2-40B4-BE49-F238E27FC236}">
                <a16:creationId xmlns:a16="http://schemas.microsoft.com/office/drawing/2014/main" id="{C088C96D-CF34-50E5-41A8-57F038561AE2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19349" y="4470450"/>
            <a:ext cx="473842" cy="4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4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3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4045E-1D27-9E57-06E4-92DF6AE98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38" y="886712"/>
            <a:ext cx="8409244" cy="56061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White noise</a:t>
            </a:r>
          </a:p>
        </p:txBody>
      </p:sp>
    </p:spTree>
    <p:extLst>
      <p:ext uri="{BB962C8B-B14F-4D97-AF65-F5344CB8AC3E}">
        <p14:creationId xmlns:p14="http://schemas.microsoft.com/office/powerpoint/2010/main" val="354198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9C1261-B94A-CA67-F240-D4CB2032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09" y="1027906"/>
            <a:ext cx="8348382" cy="5565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Speed Perturb</a:t>
            </a:r>
          </a:p>
        </p:txBody>
      </p:sp>
    </p:spTree>
    <p:extLst>
      <p:ext uri="{BB962C8B-B14F-4D97-AF65-F5344CB8AC3E}">
        <p14:creationId xmlns:p14="http://schemas.microsoft.com/office/powerpoint/2010/main" val="26719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9145EF-40B9-33F3-F9AC-71B05514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57" y="1087251"/>
            <a:ext cx="8468285" cy="5645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Dropped chunks – varying length</a:t>
            </a:r>
          </a:p>
        </p:txBody>
      </p:sp>
    </p:spTree>
    <p:extLst>
      <p:ext uri="{BB962C8B-B14F-4D97-AF65-F5344CB8AC3E}">
        <p14:creationId xmlns:p14="http://schemas.microsoft.com/office/powerpoint/2010/main" val="266049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3B66C-6253-AE28-FF15-30B578F4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97" y="1059329"/>
            <a:ext cx="8698006" cy="5798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31840-A41F-4A5D-9B5A-12604C4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accent1"/>
                </a:solidFill>
              </a:rPr>
              <a:t>Dropped chunks – varying count</a:t>
            </a:r>
          </a:p>
        </p:txBody>
      </p:sp>
    </p:spTree>
    <p:extLst>
      <p:ext uri="{BB962C8B-B14F-4D97-AF65-F5344CB8AC3E}">
        <p14:creationId xmlns:p14="http://schemas.microsoft.com/office/powerpoint/2010/main" val="53573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484</Words>
  <Application>Microsoft Macintosh PowerPoint</Application>
  <PresentationFormat>Widescreen</PresentationFormat>
  <Paragraphs>82</Paragraphs>
  <Slides>24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Analyzing robustness of end-to-end neural models for automatic speech recognition</vt:lpstr>
      <vt:lpstr>Motivation – what is robustness?</vt:lpstr>
      <vt:lpstr>Prior work</vt:lpstr>
      <vt:lpstr>Part 1 Noisy waveform data</vt:lpstr>
      <vt:lpstr>Experiments</vt:lpstr>
      <vt:lpstr>White noise</vt:lpstr>
      <vt:lpstr>Speed Perturb</vt:lpstr>
      <vt:lpstr>Dropped chunks – varying length</vt:lpstr>
      <vt:lpstr>Dropped chunks – varying count</vt:lpstr>
      <vt:lpstr>Main observations</vt:lpstr>
      <vt:lpstr>Part 2 A layerwise robustness analysis of wav2vec2</vt:lpstr>
      <vt:lpstr>Injecting noise into layers</vt:lpstr>
      <vt:lpstr>Experiment 1 – Additive noise</vt:lpstr>
      <vt:lpstr>Experiment 1 – additive noise</vt:lpstr>
      <vt:lpstr>Experiment 1 – additive noise</vt:lpstr>
      <vt:lpstr>Experiment 1 – multiplicative noise</vt:lpstr>
      <vt:lpstr>Experiment 1 – multiplicative noise</vt:lpstr>
      <vt:lpstr>Experiment 1 – multiplicative noise</vt:lpstr>
      <vt:lpstr>Experiment 2</vt:lpstr>
      <vt:lpstr>Experiment 2</vt:lpstr>
      <vt:lpstr>Experiment 2</vt:lpstr>
      <vt:lpstr>Main observations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learning in polynomial time: Greedy algorithms, Bregman information, and exponential families</dc:title>
  <dc:creator>Goutham Rajendran</dc:creator>
  <cp:lastModifiedBy>Wei Zou</cp:lastModifiedBy>
  <cp:revision>1137</cp:revision>
  <dcterms:created xsi:type="dcterms:W3CDTF">2021-10-13T15:50:35Z</dcterms:created>
  <dcterms:modified xsi:type="dcterms:W3CDTF">2022-08-17T17:01:04Z</dcterms:modified>
</cp:coreProperties>
</file>