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j+pfCX7EnpR5C72ECFtMUcn3Uz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381000" rtl="0" algn="l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How does a database lock work?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When data is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locked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then that means that another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database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session can NOT update that data until the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lock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released (which unlocks the data and allows other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database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users to update that data.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Locks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are usually released by either a ROLLBACK or COMMIT SQL statement.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381000" rtl="0" algn="l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How does a database lock work?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When data is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locked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then that means that another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database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session can NOT update that data until the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lock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released (which unlocks the data and allows other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database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users to update that data.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Locks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are usually released by either a ROLLBACK or COMMIT SQL statement.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4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4"/>
            <p:cNvGrpSpPr/>
            <p:nvPr/>
          </p:nvGrpSpPr>
          <p:grpSpPr>
            <a:xfrm>
              <a:off x="7952722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33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9" name="Google Shape;139;p3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3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2" name="Google Shape;142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bg>
      <p:bgPr>
        <a:solidFill>
          <a:schemeClr val="accent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5" name="Google Shape;145;p3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6" name="Google Shape;146;p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3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1" name="Google Shape;151;p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3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7" name="Google Shape;157;p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3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2" name="Google Shape;162;p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p3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6" name="Google Shape;166;p3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3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2" name="Google Shape;172;p3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3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3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7" name="Google Shape;177;p3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3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1" name="Google Shape;181;p3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3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7" name="Google Shape;187;p3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3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2" name="Google Shape;192;p3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3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7" name="Google Shape;197;p3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3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1" name="Google Shape;201;p3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p3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6" name="Google Shape;206;p3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3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1" name="Google Shape;211;p3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3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7" name="Google Shape;217;p3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3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2" name="Google Shape;222;p3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" name="Google Shape;225;p3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6" name="Google Shape;226;p3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3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1" name="Google Shape;231;p3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7" name="Google Shape;237;p3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" name="Google Shape;241;p3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2" name="Google Shape;242;p3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3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6" name="Google Shape;246;p3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Google Shape;251;p3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2" name="Google Shape;252;p3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3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7" name="Google Shape;257;p3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3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2" name="Google Shape;262;p3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3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6" name="Google Shape;266;p3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0" name="Google Shape;270;p3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0" name="Google Shape;60;p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28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68" name="Google Shape;68;p2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69" name="Google Shape;69;p2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2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72" name="Google Shape;72;p28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8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2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76" name="Google Shape;76;p28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2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" name="Google Shape;80;p28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81" name="Google Shape;81;p28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82" name="Google Shape;82;p28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8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28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85" name="Google Shape;85;p2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8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8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p28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89" name="Google Shape;89;p28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8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8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28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94" name="Google Shape;94;p28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8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8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8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2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3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31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6" name="Google Shape;116;p31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7" name="Google Shape;117;p3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1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31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21" name="Google Shape;121;p31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1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5" name="Google Shape;125;p3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" name="Google Shape;127;p3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3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3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3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3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erardnico.com/data/modeling/normal_form" TargetMode="External"/><Relationship Id="rId4" Type="http://schemas.openxmlformats.org/officeDocument/2006/relationships/hyperlink" Target="https://gerardnico.com/data/property/consistenc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24000" y="305557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High Level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Normalization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4" name="Google Shape;334;p10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Normalization is a process of systematically breaking a complex table into simpler ones. 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built around the concept of </a:t>
            </a: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normal forms</a:t>
            </a: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Why?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Eliminate certain types of data (redundancy|replication) to improve </a:t>
            </a: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consistency</a:t>
            </a: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Produce a clearer and readable data model.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 maximum flexibility to meet future information needs by keeping tables corresponding to object types in their simplified forms.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Normalization Example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40" name="Google Shape;3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1975" y="2359493"/>
            <a:ext cx="5939850" cy="212813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1"/>
          <p:cNvSpPr txBox="1"/>
          <p:nvPr/>
        </p:nvSpPr>
        <p:spPr>
          <a:xfrm>
            <a:off x="600250" y="1597875"/>
            <a:ext cx="6339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example of a 2NF table that fails to meet the requirements of 3NF: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3NF/2NF Normalization Example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47" name="Google Shape;3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325" y="2231125"/>
            <a:ext cx="4461738" cy="15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4808" y="1597875"/>
            <a:ext cx="4057793" cy="14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4800" y="3296625"/>
            <a:ext cx="4057802" cy="12058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12"/>
          <p:cNvCxnSpPr>
            <a:stCxn id="348" idx="1"/>
            <a:endCxn id="347" idx="3"/>
          </p:cNvCxnSpPr>
          <p:nvPr/>
        </p:nvCxnSpPr>
        <p:spPr>
          <a:xfrm flipH="1">
            <a:off x="4769208" y="2314100"/>
            <a:ext cx="315600" cy="7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12"/>
          <p:cNvCxnSpPr>
            <a:stCxn id="347" idx="3"/>
            <a:endCxn id="349" idx="1"/>
          </p:cNvCxnSpPr>
          <p:nvPr/>
        </p:nvCxnSpPr>
        <p:spPr>
          <a:xfrm>
            <a:off x="4769063" y="3030400"/>
            <a:ext cx="315600" cy="8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ts val="2800"/>
              <a:buNone/>
            </a:pPr>
            <a:r>
              <a:rPr lang="en"/>
              <a:t>Normalization: Pros and Cons</a:t>
            </a:r>
            <a:endParaRPr/>
          </a:p>
        </p:txBody>
      </p:sp>
      <p:sp>
        <p:nvSpPr>
          <p:cNvPr id="357" name="Google Shape;357;p1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 data redundancy &amp; space required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Enforce data integrity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 update cost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 maximum flexibility in responding ad hoc queries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reduce the total number of rows per block.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358" name="Google Shape;358;p1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can lead to complex queries.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Programmers/users have to understand the underlying data model.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3"/>
          <p:cNvSpPr txBox="1"/>
          <p:nvPr/>
        </p:nvSpPr>
        <p:spPr>
          <a:xfrm>
            <a:off x="2696700" y="1597875"/>
            <a:ext cx="64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Pros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13"/>
          <p:cNvSpPr txBox="1"/>
          <p:nvPr/>
        </p:nvSpPr>
        <p:spPr>
          <a:xfrm>
            <a:off x="6296550" y="1597875"/>
            <a:ext cx="64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Denormalization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6" name="Google Shape;366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Denormalization is a database optimization technique in which we add redundant data to one or more tables.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Applied after doing normalization.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Why?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help us avoid costly joins.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 the complexities when retrieving data for the end user.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Denormalization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72" name="Google Shape;3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208" y="1597875"/>
            <a:ext cx="4850142" cy="33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ts val="2800"/>
              <a:buNone/>
            </a:pPr>
            <a:r>
              <a:rPr lang="en"/>
              <a:t>Denormalization: Pros and Cons</a:t>
            </a:r>
            <a:endParaRPr/>
          </a:p>
        </p:txBody>
      </p:sp>
      <p:sp>
        <p:nvSpPr>
          <p:cNvPr id="378" name="Google Shape;378;p1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Retrieving data is faster since we do fewer joins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Queries to retrieve can be simpler(and therefore less likely to have bugs),</a:t>
            </a:r>
            <a:b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we need to look at fewer tables.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379" name="Google Shape;379;p1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Updates and inserts are more expensive.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Denormalization can make update and insert code harder to write.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redundancy necessities more storage.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6"/>
          <p:cNvSpPr txBox="1"/>
          <p:nvPr/>
        </p:nvSpPr>
        <p:spPr>
          <a:xfrm>
            <a:off x="2696700" y="1597875"/>
            <a:ext cx="64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Pros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16"/>
          <p:cNvSpPr txBox="1"/>
          <p:nvPr/>
        </p:nvSpPr>
        <p:spPr>
          <a:xfrm>
            <a:off x="6296550" y="1597875"/>
            <a:ext cx="64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Fact Tables</a:t>
            </a:r>
            <a:endParaRPr/>
          </a:p>
        </p:txBody>
      </p:sp>
      <p:sp>
        <p:nvSpPr>
          <p:cNvPr id="387" name="Google Shape;387;p17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b="1" lang="en"/>
              <a:t>fact table</a:t>
            </a:r>
            <a:r>
              <a:rPr lang="en"/>
              <a:t> in a dimensional model stores the performance measurements resulting from an organization’s business process events.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called a </a:t>
            </a:r>
            <a:r>
              <a:rPr b="1" lang="en"/>
              <a:t>measure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Business processes</a:t>
            </a:r>
            <a:r>
              <a:rPr lang="en"/>
              <a:t> are the operational activities performed by your organization, such as taking an order, processing an insurance claim, registering students for a class.</a:t>
            </a:r>
            <a:endParaRPr/>
          </a:p>
        </p:txBody>
      </p:sp>
      <p:pic>
        <p:nvPicPr>
          <p:cNvPr id="388" name="Google Shape;3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051" y="2907655"/>
            <a:ext cx="4572001" cy="21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Dimension Tables for Descriptive Context</a:t>
            </a:r>
            <a:endParaRPr/>
          </a:p>
        </p:txBody>
      </p:sp>
      <p:sp>
        <p:nvSpPr>
          <p:cNvPr id="394" name="Google Shape;394;p18"/>
          <p:cNvSpPr txBox="1"/>
          <p:nvPr>
            <p:ph idx="1" type="body"/>
          </p:nvPr>
        </p:nvSpPr>
        <p:spPr>
          <a:xfrm>
            <a:off x="1303800" y="172940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Dimension tables </a:t>
            </a:r>
            <a:r>
              <a:rPr lang="en"/>
              <a:t>are integral companions to a fact table.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dimension tables contain the textual context associated with a business process measurement event.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describe the “</a:t>
            </a:r>
            <a:r>
              <a:rPr b="1" lang="en"/>
              <a:t>who</a:t>
            </a:r>
            <a:r>
              <a:rPr lang="en"/>
              <a:t>, </a:t>
            </a:r>
            <a:r>
              <a:rPr b="1" lang="en"/>
              <a:t>what</a:t>
            </a:r>
            <a:r>
              <a:rPr lang="en"/>
              <a:t>, </a:t>
            </a:r>
            <a:r>
              <a:rPr b="1" lang="en"/>
              <a:t>where,</a:t>
            </a:r>
            <a:r>
              <a:rPr lang="en"/>
              <a:t> </a:t>
            </a:r>
            <a:r>
              <a:rPr b="1" lang="en"/>
              <a:t>when</a:t>
            </a:r>
            <a:r>
              <a:rPr lang="en"/>
              <a:t>, </a:t>
            </a:r>
            <a:r>
              <a:rPr b="1" lang="en"/>
              <a:t>how</a:t>
            </a:r>
            <a:r>
              <a:rPr lang="en"/>
              <a:t>, and </a:t>
            </a:r>
            <a:r>
              <a:rPr b="1" lang="en"/>
              <a:t>why</a:t>
            </a:r>
            <a:r>
              <a:rPr lang="en"/>
              <a:t>” associated with the event.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95" name="Google Shape;3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7676" y="2741425"/>
            <a:ext cx="1875225" cy="24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Star Schema</a:t>
            </a:r>
            <a:endParaRPr/>
          </a:p>
        </p:txBody>
      </p:sp>
      <p:sp>
        <p:nvSpPr>
          <p:cNvPr id="401" name="Google Shape;40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402" name="Google Shape;4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7900" y="1597875"/>
            <a:ext cx="4318050" cy="279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84" name="Google Shape;284;p2"/>
          <p:cNvSpPr txBox="1"/>
          <p:nvPr>
            <p:ph idx="1" type="body"/>
          </p:nvPr>
        </p:nvSpPr>
        <p:spPr>
          <a:xfrm>
            <a:off x="1303800" y="1712025"/>
            <a:ext cx="70305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is Data Modeling?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Different types of Data Modeling?</a:t>
            </a:r>
            <a:endParaRPr sz="14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OLTP vs OLAP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Normalization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Denormalization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Dimensions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Star Schema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Snowflake Schema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Project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Star Schema</a:t>
            </a:r>
            <a:endParaRPr/>
          </a:p>
        </p:txBody>
      </p:sp>
      <p:pic>
        <p:nvPicPr>
          <p:cNvPr id="408" name="Google Shape;4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649" y="1498725"/>
            <a:ext cx="6090701" cy="31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650" y="152400"/>
            <a:ext cx="626635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75" y="721625"/>
            <a:ext cx="3043851" cy="2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Snowflake Schema</a:t>
            </a:r>
            <a:endParaRPr/>
          </a:p>
        </p:txBody>
      </p:sp>
      <p:pic>
        <p:nvPicPr>
          <p:cNvPr id="420" name="Google Shape;4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50" y="1632075"/>
            <a:ext cx="68961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Data Modeling?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0" name="Google Shape;290;p4"/>
          <p:cNvSpPr txBox="1"/>
          <p:nvPr>
            <p:ph idx="1" type="body"/>
          </p:nvPr>
        </p:nvSpPr>
        <p:spPr>
          <a:xfrm>
            <a:off x="1303800" y="1990050"/>
            <a:ext cx="35778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a library, we need to classify all books and arrange them on shelves to make sure we can easily access every book.</a:t>
            </a:r>
            <a:endParaRPr sz="1800"/>
          </a:p>
        </p:txBody>
      </p:sp>
      <p:pic>
        <p:nvPicPr>
          <p:cNvPr id="291" name="Google Shape;2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750" y="2057401"/>
            <a:ext cx="3411850" cy="227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Data Modeling?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7" name="Google Shape;297;p5"/>
          <p:cNvSpPr txBox="1"/>
          <p:nvPr>
            <p:ph idx="1" type="body"/>
          </p:nvPr>
        </p:nvSpPr>
        <p:spPr>
          <a:xfrm>
            <a:off x="1303800" y="1990050"/>
            <a:ext cx="35778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Similarly, if we have massive amounts of data, we need a system or a method to keep everything in order.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process of sorting and storing data is called “</a:t>
            </a:r>
            <a:r>
              <a:rPr b="1" lang="en" sz="1800"/>
              <a:t>data modeling</a:t>
            </a:r>
            <a:r>
              <a:rPr lang="en" sz="1800"/>
              <a:t>”.</a:t>
            </a:r>
            <a:endParaRPr sz="1800"/>
          </a:p>
        </p:txBody>
      </p:sp>
      <p:pic>
        <p:nvPicPr>
          <p:cNvPr id="298" name="Google Shape;2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750" y="2057401"/>
            <a:ext cx="3411850" cy="227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Modeling </a:t>
            </a:r>
            <a:endParaRPr/>
          </a:p>
        </p:txBody>
      </p:sp>
      <p:sp>
        <p:nvSpPr>
          <p:cNvPr id="304" name="Google Shape;304;p3"/>
          <p:cNvSpPr txBox="1"/>
          <p:nvPr>
            <p:ph idx="1" type="body"/>
          </p:nvPr>
        </p:nvSpPr>
        <p:spPr>
          <a:xfrm>
            <a:off x="1303800" y="1597875"/>
            <a:ext cx="70305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modeling </a:t>
            </a: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process that involves identifying the entities (items to be stored) and the relationships between entities.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3"/>
          <p:cNvPicPr preferRelativeResize="0"/>
          <p:nvPr/>
        </p:nvPicPr>
        <p:blipFill rotWithShape="1">
          <a:blip r:embed="rId3">
            <a:alphaModFix/>
          </a:blip>
          <a:srcRect b="18080" l="1722" r="31503" t="17231"/>
          <a:stretch/>
        </p:blipFill>
        <p:spPr>
          <a:xfrm>
            <a:off x="2469612" y="2437550"/>
            <a:ext cx="4204775" cy="27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Different Worlds of Data Capture 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1" name="Google Shape;311;p6"/>
          <p:cNvSpPr txBox="1"/>
          <p:nvPr>
            <p:ph idx="1" type="body"/>
          </p:nvPr>
        </p:nvSpPr>
        <p:spPr>
          <a:xfrm>
            <a:off x="13800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of the most important assets of any organization is its </a:t>
            </a:r>
            <a:r>
              <a:rPr b="1" lang="en" sz="1400"/>
              <a:t>information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asset is almost always used for two purposes: </a:t>
            </a:r>
            <a:r>
              <a:rPr b="1" lang="en" sz="1400"/>
              <a:t>operational record keeping (operational systems) </a:t>
            </a:r>
            <a:r>
              <a:rPr lang="en" sz="1400"/>
              <a:t>and </a:t>
            </a:r>
            <a:r>
              <a:rPr b="1" lang="en" sz="1400"/>
              <a:t>analytical decision making (DW/BI system).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of an </a:t>
            </a:r>
            <a:r>
              <a:rPr b="1" lang="en" sz="1400"/>
              <a:t>operational system</a:t>
            </a:r>
            <a:r>
              <a:rPr lang="en" sz="1400"/>
              <a:t> turn the wheels of the organization.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of a </a:t>
            </a:r>
            <a:r>
              <a:rPr b="1" lang="en" sz="1400"/>
              <a:t>DW/BI system</a:t>
            </a:r>
            <a:r>
              <a:rPr lang="en" sz="1400"/>
              <a:t>, on the other hand, watch the wheels of the organization turn to evaluate performance.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Transactional database design (OLTP)</a:t>
            </a:r>
            <a:endParaRPr/>
          </a:p>
        </p:txBody>
      </p:sp>
      <p:sp>
        <p:nvSpPr>
          <p:cNvPr id="317" name="Google Shape;317;p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OLTP performance is about inserting and updating quickly.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Locking must be minimized.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Very small sets of data is retrieved in a query.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consistency is critical.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Laws of normalization.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74C5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primary objective is </a:t>
            </a:r>
            <a:r>
              <a:rPr b="1" lang="en" sz="1400">
                <a:solidFill>
                  <a:srgbClr val="374C5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processing</a:t>
            </a:r>
            <a:r>
              <a:rPr lang="en" sz="1400">
                <a:solidFill>
                  <a:srgbClr val="374C5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and not data analysis.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i="1" lang="en" sz="1400" u="sng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Focus is on the customer(s) entering data</a:t>
            </a:r>
            <a:endParaRPr b="1" i="1" sz="1400" u="sng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Reporting database design (OLAP)</a:t>
            </a:r>
            <a:endParaRPr/>
          </a:p>
        </p:txBody>
      </p:sp>
      <p:sp>
        <p:nvSpPr>
          <p:cNvPr id="323" name="Google Shape;323;p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copy of OLTP data.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Performance is about retrieving the data quickly.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Locking is not an issue.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74C5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Large sets of data is retrieved in a query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and update speed is not important.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primary objective is </a:t>
            </a:r>
            <a:r>
              <a:rPr b="1"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analysis</a:t>
            </a:r>
            <a:r>
              <a:rPr lang="en" sz="1400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not data processing.</a:t>
            </a:r>
            <a:endParaRPr sz="1400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i="1" lang="en" sz="1400" u="sng">
                <a:solidFill>
                  <a:srgbClr val="374C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Focus is on the End User Running Queries</a:t>
            </a:r>
            <a:endParaRPr b="1" i="1" sz="1400" u="sng">
              <a:solidFill>
                <a:srgbClr val="374C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50" y="76200"/>
            <a:ext cx="84167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