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78" r:id="rId5"/>
    <p:sldId id="279" r:id="rId6"/>
    <p:sldId id="280" r:id="rId7"/>
    <p:sldId id="281" r:id="rId8"/>
    <p:sldId id="283" r:id="rId9"/>
    <p:sldId id="284" r:id="rId10"/>
    <p:sldId id="285" r:id="rId11"/>
    <p:sldId id="286" r:id="rId12"/>
    <p:sldId id="288" r:id="rId13"/>
    <p:sldId id="289" r:id="rId14"/>
    <p:sldId id="272" r:id="rId15"/>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6"/>
  </p:normalViewPr>
  <p:slideViewPr>
    <p:cSldViewPr snapToGrid="0">
      <p:cViewPr varScale="1">
        <p:scale>
          <a:sx n="88" d="100"/>
          <a:sy n="88" d="100"/>
        </p:scale>
        <p:origin x="18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6.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tags" Target="../tags/tag5.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tags" Target="../tags/tag4.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p:cNvSpPr txBox="1"/>
          <p:nvPr/>
        </p:nvSpPr>
        <p:spPr>
          <a:xfrm>
            <a:off x="870857" y="2380343"/>
            <a:ext cx="8783955" cy="2768600"/>
          </a:xfrm>
          <a:prstGeom prst="rect">
            <a:avLst/>
          </a:prstGeom>
          <a:solidFill>
            <a:srgbClr val="3B3B3B"/>
          </a:solidFill>
        </p:spPr>
        <p:txBody>
          <a:bodyPr wrap="none" rtlCol="0">
            <a:spAutoFit/>
          </a:bodyPr>
          <a:lstStyle/>
          <a:p>
            <a:r>
              <a:rPr lang="en-US" sz="6600" dirty="0">
                <a:solidFill>
                  <a:srgbClr val="FF6600"/>
                </a:solidFill>
              </a:rPr>
              <a:t>Exploratory Data Analysis</a:t>
            </a:r>
            <a:endParaRPr lang="en-US" sz="6600" dirty="0">
              <a:solidFill>
                <a:srgbClr val="FF6600"/>
              </a:solidFill>
            </a:endParaRPr>
          </a:p>
          <a:p>
            <a:r>
              <a:rPr lang="en-US" sz="4000" dirty="0"/>
              <a:t>&lt;</a:t>
            </a:r>
            <a:r>
              <a:rPr lang="en-US" sz="4000" dirty="0">
                <a:solidFill>
                  <a:schemeClr val="tx1"/>
                </a:solidFill>
              </a:rPr>
              <a:t>G2M Case Study&gt;</a:t>
            </a:r>
            <a:endParaRPr lang="en-US" sz="4000" dirty="0">
              <a:solidFill>
                <a:schemeClr val="tx1"/>
              </a:solidFill>
            </a:endParaRPr>
          </a:p>
          <a:p>
            <a:r>
              <a:rPr lang="en-US" sz="4000" dirty="0">
                <a:solidFill>
                  <a:schemeClr val="tx1"/>
                </a:solidFill>
              </a:rPr>
              <a:t>Wenjie Zheng</a:t>
            </a:r>
            <a:endParaRPr lang="en-US" sz="4000" dirty="0">
              <a:solidFill>
                <a:schemeClr val="tx1"/>
              </a:solidFill>
            </a:endParaRPr>
          </a:p>
          <a:p>
            <a:r>
              <a:rPr lang="en-US" sz="2800" b="1" dirty="0">
                <a:solidFill>
                  <a:schemeClr val="tx1"/>
                </a:solidFill>
              </a:rPr>
              <a:t>&lt;2023/07/23&gt;</a:t>
            </a:r>
            <a:endParaRPr lang="en-US" sz="28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727065" y="-5723890"/>
            <a:ext cx="740410" cy="12190730"/>
          </a:xfrm>
          <a:solidFill>
            <a:srgbClr val="3B3B3B"/>
          </a:solidFill>
        </p:spPr>
        <p:txBody>
          <a:bodyPr vert="vert270" anchor="t" anchorCtr="0">
            <a:normAutofit fontScale="90000"/>
          </a:bodyPr>
          <a:lstStyle/>
          <a:p>
            <a:pPr marL="0" indent="0">
              <a:buFont typeface="Arial" panose="020B0604020202020204" pitchFamily="34" charset="0"/>
            </a:pPr>
            <a:r>
              <a:rPr lang="en-US" sz="4000" dirty="0">
                <a:solidFill>
                  <a:schemeClr val="accent2"/>
                </a:solidFill>
              </a:rPr>
              <a:t>Analysis of Users in Cities</a:t>
            </a:r>
            <a:endParaRPr lang="en-US" b="1" dirty="0">
              <a:solidFill>
                <a:srgbClr val="FF6600"/>
              </a:solidFill>
            </a:endParaRPr>
          </a:p>
        </p:txBody>
      </p:sp>
      <p:sp>
        <p:nvSpPr>
          <p:cNvPr id="3" name="Subtitle 2"/>
          <p:cNvSpPr>
            <a:spLocks noGrp="1"/>
          </p:cNvSpPr>
          <p:nvPr>
            <p:ph type="subTitle" idx="1"/>
          </p:nvPr>
        </p:nvSpPr>
        <p:spPr>
          <a:xfrm rot="5400000" flipV="1">
            <a:off x="8885555" y="3307715"/>
            <a:ext cx="6858000" cy="243840"/>
          </a:xfrm>
        </p:spPr>
        <p:txBody>
          <a:bodyPr vert="vert270">
            <a:normAutofit/>
          </a:bodyPr>
          <a:lstStyle/>
          <a:p>
            <a:endParaRPr lang="en-US" dirty="0">
              <a:solidFill>
                <a:srgbClr val="FF6600"/>
              </a:solidFill>
            </a:endParaRPr>
          </a:p>
          <a:p>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a:t>
            </a:r>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文本框 4"/>
          <p:cNvSpPr txBox="1"/>
          <p:nvPr/>
        </p:nvSpPr>
        <p:spPr>
          <a:xfrm>
            <a:off x="296545" y="975360"/>
            <a:ext cx="11483975" cy="5348605"/>
          </a:xfrm>
          <a:prstGeom prst="rect">
            <a:avLst/>
          </a:prstGeom>
          <a:noFill/>
        </p:spPr>
        <p:txBody>
          <a:bodyPr wrap="square" rtlCol="0">
            <a:noAutofit/>
          </a:bodyPr>
          <a:p>
            <a:pPr indent="0">
              <a:buFont typeface="Arial" panose="020B0604020202020204" pitchFamily="34" charset="0"/>
              <a:buNone/>
            </a:pPr>
            <a:endParaRPr lang="en-US" altLang="zh-CN" sz="2500">
              <a:sym typeface="+mn-ea"/>
            </a:endParaRPr>
          </a:p>
          <a:p>
            <a:pPr marL="342900" indent="-342900">
              <a:buFont typeface="Arial" panose="020B0604020202020204" pitchFamily="34" charset="0"/>
              <a:buChar char="•"/>
            </a:pPr>
            <a:r>
              <a:rPr lang="en-US" altLang="zh-CN" sz="2500">
                <a:sym typeface="+mn-ea"/>
              </a:rPr>
              <a:t>The vertical bar graph shows the </a:t>
            </a:r>
            <a:endParaRPr lang="en-US" altLang="zh-CN" sz="2500">
              <a:sym typeface="+mn-ea"/>
            </a:endParaRPr>
          </a:p>
          <a:p>
            <a:pPr indent="0">
              <a:buFont typeface="Arial" panose="020B0604020202020204" pitchFamily="34" charset="0"/>
              <a:buNone/>
            </a:pPr>
            <a:r>
              <a:rPr lang="en-US" altLang="zh-CN" sz="2500">
                <a:sym typeface="+mn-ea"/>
              </a:rPr>
              <a:t>user distribtion of two companies in </a:t>
            </a:r>
            <a:endParaRPr lang="en-US" altLang="zh-CN" sz="2500">
              <a:sym typeface="+mn-ea"/>
            </a:endParaRPr>
          </a:p>
          <a:p>
            <a:pPr indent="0">
              <a:buFont typeface="Arial" panose="020B0604020202020204" pitchFamily="34" charset="0"/>
              <a:buNone/>
            </a:pPr>
            <a:r>
              <a:rPr lang="en-US" altLang="zh-CN" sz="2500">
                <a:sym typeface="+mn-ea"/>
              </a:rPr>
              <a:t>US Cities.</a:t>
            </a:r>
            <a:endParaRPr lang="en-US" altLang="zh-CN" sz="2500">
              <a:sym typeface="+mn-ea"/>
            </a:endParaRPr>
          </a:p>
          <a:p>
            <a:pPr indent="0">
              <a:buFont typeface="Arial" panose="020B0604020202020204" pitchFamily="34" charset="0"/>
              <a:buNone/>
            </a:pPr>
            <a:endParaRPr lang="en-US" altLang="zh-CN" sz="2500">
              <a:sym typeface="+mn-ea"/>
            </a:endParaRPr>
          </a:p>
          <a:p>
            <a:pPr marL="342900" indent="-342900">
              <a:buFont typeface="Arial" panose="020B0604020202020204" pitchFamily="34" charset="0"/>
              <a:buChar char="•"/>
            </a:pPr>
            <a:r>
              <a:rPr lang="en-US" altLang="zh-CN" sz="2500">
                <a:sym typeface="+mn-ea"/>
              </a:rPr>
              <a:t>The most users of Pink Cab: </a:t>
            </a:r>
            <a:r>
              <a:rPr lang="en-US" altLang="zh-CN" sz="2500">
                <a:sym typeface="+mn-ea"/>
              </a:rPr>
              <a:t>LA</a:t>
            </a: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r>
              <a:rPr lang="en-US" altLang="zh-CN" sz="2500">
                <a:sym typeface="+mn-ea"/>
              </a:rPr>
              <a:t> </a:t>
            </a:r>
            <a:r>
              <a:rPr lang="en-US" altLang="zh-CN" sz="2500">
                <a:sym typeface="+mn-ea"/>
              </a:rPr>
              <a:t>The most users of Pink Cab: NY</a:t>
            </a: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r>
              <a:rPr lang="en-US" altLang="zh-CN" sz="2500">
                <a:sym typeface="+mn-ea"/>
              </a:rPr>
              <a:t>The geographic location plays an</a:t>
            </a:r>
            <a:endParaRPr lang="en-US" altLang="zh-CN" sz="2500">
              <a:sym typeface="+mn-ea"/>
            </a:endParaRPr>
          </a:p>
          <a:p>
            <a:pPr indent="0">
              <a:buFont typeface="Arial" panose="020B0604020202020204" pitchFamily="34" charset="0"/>
              <a:buNone/>
            </a:pPr>
            <a:r>
              <a:rPr lang="en-US" altLang="zh-CN" sz="2500">
                <a:sym typeface="+mn-ea"/>
              </a:rPr>
              <a:t>important role in determining the </a:t>
            </a:r>
            <a:endParaRPr lang="en-US" altLang="zh-CN" sz="2500">
              <a:sym typeface="+mn-ea"/>
            </a:endParaRPr>
          </a:p>
          <a:p>
            <a:pPr indent="0">
              <a:buFont typeface="Arial" panose="020B0604020202020204" pitchFamily="34" charset="0"/>
              <a:buNone/>
            </a:pPr>
            <a:r>
              <a:rPr lang="en-US" altLang="zh-CN" sz="2500">
                <a:sym typeface="+mn-ea"/>
              </a:rPr>
              <a:t>number users of two Cab</a:t>
            </a:r>
            <a:endParaRPr lang="en-US" altLang="zh-CN" sz="2500">
              <a:sym typeface="+mn-ea"/>
            </a:endParaRPr>
          </a:p>
          <a:p>
            <a:pPr indent="0">
              <a:buFont typeface="Arial" panose="020B0604020202020204" pitchFamily="34" charset="0"/>
              <a:buNone/>
            </a:pPr>
            <a:r>
              <a:rPr lang="en-US" altLang="zh-CN" sz="2500">
                <a:sym typeface="+mn-ea"/>
              </a:rPr>
              <a:t>Companies.</a:t>
            </a:r>
            <a:endParaRPr lang="en-US" altLang="zh-CN" sz="2500">
              <a:sym typeface="+mn-ea"/>
            </a:endParaRPr>
          </a:p>
          <a:p>
            <a:pPr indent="0">
              <a:buFont typeface="Arial" panose="020B0604020202020204" pitchFamily="34" charset="0"/>
              <a:buNone/>
            </a:pPr>
            <a:endParaRPr lang="en-US" altLang="zh-CN" sz="2500">
              <a:sym typeface="+mn-ea"/>
            </a:endParaRPr>
          </a:p>
          <a:p>
            <a:pPr indent="0">
              <a:buFont typeface="Arial" panose="020B0604020202020204" pitchFamily="34" charset="0"/>
              <a:buNone/>
            </a:pPr>
            <a:r>
              <a:rPr lang="en-US" altLang="zh-CN" sz="2500">
                <a:sym typeface="+mn-ea"/>
              </a:rPr>
              <a:t> </a:t>
            </a:r>
            <a:endParaRPr lang="en-US" altLang="zh-CN" sz="2500">
              <a:sym typeface="+mn-ea"/>
            </a:endParaRPr>
          </a:p>
          <a:p>
            <a:pPr indent="0">
              <a:buFont typeface="Arial" panose="020B0604020202020204" pitchFamily="34" charset="0"/>
              <a:buNone/>
            </a:pPr>
            <a:r>
              <a:rPr lang="en-US" altLang="zh-CN" sz="2500">
                <a:sym typeface="+mn-ea"/>
              </a:rPr>
              <a:t>  </a:t>
            </a: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endParaRPr lang="en-US" altLang="zh-CN" sz="2500">
              <a:solidFill>
                <a:schemeClr val="tx1"/>
              </a:solidFill>
              <a:sym typeface="+mn-ea"/>
            </a:endParaRPr>
          </a:p>
          <a:p>
            <a:pPr marL="342900" indent="-342900">
              <a:buFont typeface="Arial" panose="020B0604020202020204" pitchFamily="34" charset="0"/>
              <a:buChar char="•"/>
            </a:pPr>
            <a:endParaRPr lang="en-US" altLang="zh-CN" sz="2500">
              <a:solidFill>
                <a:schemeClr val="tx1"/>
              </a:solidFill>
            </a:endParaRPr>
          </a:p>
          <a:p>
            <a:pPr indent="0">
              <a:buFont typeface="Arial" panose="020B0604020202020204" pitchFamily="34" charset="0"/>
              <a:buNone/>
            </a:pPr>
            <a:endParaRPr lang="en-US" altLang="zh-CN" sz="2500">
              <a:solidFill>
                <a:schemeClr val="tx1"/>
              </a:solidFill>
            </a:endParaRPr>
          </a:p>
        </p:txBody>
      </p:sp>
      <p:pic>
        <p:nvPicPr>
          <p:cNvPr id="6" name="图片 5"/>
          <p:cNvPicPr>
            <a:picLocks noChangeAspect="1"/>
          </p:cNvPicPr>
          <p:nvPr>
            <p:custDataLst>
              <p:tags r:id="rId2"/>
            </p:custDataLst>
          </p:nvPr>
        </p:nvPicPr>
        <p:blipFill>
          <a:blip r:embed="rId3"/>
          <a:stretch>
            <a:fillRect/>
          </a:stretch>
        </p:blipFill>
        <p:spPr>
          <a:xfrm>
            <a:off x="5140325" y="1684020"/>
            <a:ext cx="7052310" cy="3787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727065" y="-5723890"/>
            <a:ext cx="740410" cy="12190730"/>
          </a:xfrm>
          <a:solidFill>
            <a:srgbClr val="3B3B3B"/>
          </a:solidFill>
        </p:spPr>
        <p:txBody>
          <a:bodyPr vert="vert270" anchor="t" anchorCtr="0">
            <a:normAutofit fontScale="90000"/>
          </a:bodyPr>
          <a:lstStyle/>
          <a:p>
            <a:pPr marL="0" indent="0">
              <a:buFont typeface="Arial" panose="020B0604020202020204" pitchFamily="34" charset="0"/>
            </a:pPr>
            <a:r>
              <a:rPr lang="en-US" sz="4000" dirty="0">
                <a:solidFill>
                  <a:schemeClr val="accent2"/>
                </a:solidFill>
              </a:rPr>
              <a:t>Recommendations</a:t>
            </a:r>
            <a:endParaRPr lang="en-US" b="1" dirty="0">
              <a:solidFill>
                <a:srgbClr val="FF6600"/>
              </a:solidFill>
            </a:endParaRPr>
          </a:p>
        </p:txBody>
      </p:sp>
      <p:sp>
        <p:nvSpPr>
          <p:cNvPr id="3" name="Subtitle 2"/>
          <p:cNvSpPr>
            <a:spLocks noGrp="1"/>
          </p:cNvSpPr>
          <p:nvPr>
            <p:ph type="subTitle" idx="1"/>
          </p:nvPr>
        </p:nvSpPr>
        <p:spPr>
          <a:xfrm rot="5400000" flipV="1">
            <a:off x="8885555" y="3307715"/>
            <a:ext cx="6858000" cy="243840"/>
          </a:xfrm>
        </p:spPr>
        <p:txBody>
          <a:bodyPr vert="vert270">
            <a:normAutofit/>
          </a:bodyPr>
          <a:lstStyle/>
          <a:p>
            <a:endParaRPr lang="en-US" dirty="0">
              <a:solidFill>
                <a:srgbClr val="FF6600"/>
              </a:solidFill>
            </a:endParaRPr>
          </a:p>
          <a:p>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a:t>
            </a:r>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文本框 4"/>
          <p:cNvSpPr txBox="1"/>
          <p:nvPr/>
        </p:nvSpPr>
        <p:spPr>
          <a:xfrm>
            <a:off x="296545" y="975360"/>
            <a:ext cx="11483975" cy="5348605"/>
          </a:xfrm>
          <a:prstGeom prst="rect">
            <a:avLst/>
          </a:prstGeom>
          <a:noFill/>
        </p:spPr>
        <p:txBody>
          <a:bodyPr wrap="square" rtlCol="0">
            <a:noAutofit/>
          </a:bodyPr>
          <a:p>
            <a:pPr indent="0">
              <a:buFont typeface="Arial" panose="020B0604020202020204" pitchFamily="34" charset="0"/>
              <a:buNone/>
            </a:pPr>
            <a:endParaRPr lang="en-US" altLang="zh-CN" sz="2500">
              <a:sym typeface="+mn-ea"/>
            </a:endParaRPr>
          </a:p>
          <a:p>
            <a:pPr marL="342900" indent="-342900">
              <a:buFont typeface="Arial" panose="020B0604020202020204" pitchFamily="34" charset="0"/>
              <a:buChar char="•"/>
            </a:pPr>
            <a:r>
              <a:rPr lang="en-US" altLang="zh-CN" sz="2500">
                <a:sym typeface="+mn-ea"/>
              </a:rPr>
              <a:t>It is striking that Yellow Cab has a better performance in terms of its number of users and profitability than Pink Cab.</a:t>
            </a: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r>
              <a:rPr lang="en-US" altLang="zh-CN" sz="2500">
                <a:sym typeface="+mn-ea"/>
              </a:rPr>
              <a:t>The gender composition is a crucial factor for both companies. Generally speaking, males have more demands in cab service than females, on average. </a:t>
            </a: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r>
              <a:rPr lang="en-US" altLang="zh-CN" sz="2500">
                <a:sym typeface="+mn-ea"/>
              </a:rPr>
              <a:t> The card is a more popular payment mode than the cash. </a:t>
            </a: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r>
              <a:rPr lang="en-US" altLang="zh-CN" sz="2500">
                <a:sym typeface="+mn-ea"/>
              </a:rPr>
              <a:t>The age of users in two cab companies shows that most users come from an age range around 20-40. Both companies should attract more potential young users. </a:t>
            </a: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r>
              <a:rPr lang="en-US" altLang="zh-CN" sz="2500">
                <a:sym typeface="+mn-ea"/>
              </a:rPr>
              <a:t>The geographic location can explain the users’ distribution in both companies.</a:t>
            </a: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endParaRPr lang="en-US" altLang="zh-CN" sz="2500">
              <a:solidFill>
                <a:schemeClr val="tx1"/>
              </a:solidFill>
              <a:sym typeface="+mn-ea"/>
            </a:endParaRPr>
          </a:p>
          <a:p>
            <a:pPr marL="342900" indent="-342900">
              <a:buFont typeface="Arial" panose="020B0604020202020204" pitchFamily="34" charset="0"/>
              <a:buChar char="•"/>
            </a:pPr>
            <a:endParaRPr lang="en-US" altLang="zh-CN" sz="2500">
              <a:solidFill>
                <a:schemeClr val="tx1"/>
              </a:solidFill>
            </a:endParaRPr>
          </a:p>
          <a:p>
            <a:pPr indent="0">
              <a:buFont typeface="Arial" panose="020B0604020202020204" pitchFamily="34" charset="0"/>
              <a:buNone/>
            </a:pPr>
            <a:endParaRPr lang="en-US" altLang="zh-CN" sz="250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727065" y="-5723890"/>
            <a:ext cx="740410" cy="12190730"/>
          </a:xfrm>
          <a:solidFill>
            <a:srgbClr val="3B3B3B"/>
          </a:solidFill>
        </p:spPr>
        <p:txBody>
          <a:bodyPr vert="vert270" anchor="t" anchorCtr="0">
            <a:normAutofit fontScale="90000"/>
          </a:bodyPr>
          <a:lstStyle/>
          <a:p>
            <a:pPr marL="0" indent="0">
              <a:buFont typeface="Arial" panose="020B0604020202020204" pitchFamily="34" charset="0"/>
            </a:pPr>
            <a:r>
              <a:rPr lang="en-US" sz="4000" dirty="0">
                <a:solidFill>
                  <a:schemeClr val="accent2"/>
                </a:solidFill>
              </a:rPr>
              <a:t>Conclusion</a:t>
            </a:r>
            <a:endParaRPr lang="en-US" b="1" dirty="0">
              <a:solidFill>
                <a:srgbClr val="FF6600"/>
              </a:solidFill>
            </a:endParaRPr>
          </a:p>
        </p:txBody>
      </p:sp>
      <p:sp>
        <p:nvSpPr>
          <p:cNvPr id="3" name="Subtitle 2"/>
          <p:cNvSpPr>
            <a:spLocks noGrp="1"/>
          </p:cNvSpPr>
          <p:nvPr>
            <p:ph type="subTitle" idx="1"/>
          </p:nvPr>
        </p:nvSpPr>
        <p:spPr>
          <a:xfrm rot="5400000" flipV="1">
            <a:off x="8885555" y="3307715"/>
            <a:ext cx="6858000" cy="243840"/>
          </a:xfrm>
        </p:spPr>
        <p:txBody>
          <a:bodyPr vert="vert270">
            <a:normAutofit/>
          </a:bodyPr>
          <a:lstStyle/>
          <a:p>
            <a:endParaRPr lang="en-US" dirty="0">
              <a:solidFill>
                <a:srgbClr val="FF6600"/>
              </a:solidFill>
            </a:endParaRPr>
          </a:p>
          <a:p>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a:t>
            </a:r>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文本框 4"/>
          <p:cNvSpPr txBox="1"/>
          <p:nvPr/>
        </p:nvSpPr>
        <p:spPr>
          <a:xfrm>
            <a:off x="296545" y="975360"/>
            <a:ext cx="11483975" cy="5348605"/>
          </a:xfrm>
          <a:prstGeom prst="rect">
            <a:avLst/>
          </a:prstGeom>
          <a:noFill/>
        </p:spPr>
        <p:txBody>
          <a:bodyPr wrap="square" rtlCol="0">
            <a:noAutofit/>
          </a:bodyPr>
          <a:p>
            <a:pPr indent="0">
              <a:buFont typeface="Arial" panose="020B0604020202020204" pitchFamily="34" charset="0"/>
              <a:buNone/>
            </a:pPr>
            <a:endParaRPr lang="en-US" altLang="zh-CN" sz="2500">
              <a:sym typeface="+mn-ea"/>
            </a:endParaRPr>
          </a:p>
          <a:p>
            <a:pPr marL="342900" indent="-342900">
              <a:buFont typeface="Arial" panose="020B0604020202020204" pitchFamily="34" charset="0"/>
              <a:buChar char="•"/>
            </a:pPr>
            <a:r>
              <a:rPr lang="en-US" altLang="zh-CN" sz="2500">
                <a:sym typeface="+mn-ea"/>
              </a:rPr>
              <a:t>We highly recommend Yellow Cab for investment based on analyses above. </a:t>
            </a: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r>
              <a:rPr lang="en-US" altLang="zh-CN" sz="2500">
                <a:sym typeface="+mn-ea"/>
              </a:rPr>
              <a:t>However, it is also important some limitations as well. </a:t>
            </a: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r>
              <a:rPr lang="en-US" altLang="zh-CN" sz="2500">
                <a:sym typeface="+mn-ea"/>
              </a:rPr>
              <a:t> First, the data sets are observational. This implies that casuality is hardly possible. </a:t>
            </a:r>
            <a:endParaRPr lang="en-US" altLang="zh-CN" sz="2500">
              <a:sym typeface="+mn-ea"/>
            </a:endParaRPr>
          </a:p>
          <a:p>
            <a:pPr indent="0">
              <a:buFont typeface="Arial" panose="020B0604020202020204" pitchFamily="34" charset="0"/>
              <a:buNone/>
            </a:pPr>
            <a:endParaRPr lang="en-US" altLang="zh-CN" sz="2500">
              <a:sym typeface="+mn-ea"/>
            </a:endParaRPr>
          </a:p>
          <a:p>
            <a:pPr indent="0">
              <a:buFont typeface="Arial" panose="020B0604020202020204" pitchFamily="34" charset="0"/>
              <a:buNone/>
            </a:pPr>
            <a:r>
              <a:rPr lang="en-US" altLang="zh-CN" sz="2500">
                <a:sym typeface="+mn-ea"/>
              </a:rPr>
              <a:t>Keep in mind that correlation does not imply causation. </a:t>
            </a: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r>
              <a:rPr lang="en-US" altLang="zh-CN" sz="2500">
                <a:sym typeface="+mn-ea"/>
              </a:rPr>
              <a:t>Second, we should consider cofounder variables in the analysis. The estimates may be biased. </a:t>
            </a: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r>
              <a:rPr lang="en-US" altLang="zh-CN" sz="2500">
                <a:sym typeface="+mn-ea"/>
              </a:rPr>
              <a:t>Lastly, the prediction of future values may not be accurate from the past observations. </a:t>
            </a: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endParaRPr lang="en-US" altLang="zh-CN" sz="2500">
              <a:solidFill>
                <a:schemeClr val="tx1"/>
              </a:solidFill>
              <a:sym typeface="+mn-ea"/>
            </a:endParaRPr>
          </a:p>
          <a:p>
            <a:pPr marL="342900" indent="-342900">
              <a:buFont typeface="Arial" panose="020B0604020202020204" pitchFamily="34" charset="0"/>
              <a:buChar char="•"/>
            </a:pPr>
            <a:endParaRPr lang="en-US" altLang="zh-CN" sz="2500">
              <a:solidFill>
                <a:schemeClr val="tx1"/>
              </a:solidFill>
            </a:endParaRPr>
          </a:p>
          <a:p>
            <a:pPr indent="0">
              <a:buFont typeface="Arial" panose="020B0604020202020204" pitchFamily="34" charset="0"/>
              <a:buNone/>
            </a:pPr>
            <a:endParaRPr lang="en-US" altLang="zh-CN" sz="250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p:cNvSpPr>
            <a:spLocks noGrp="1"/>
          </p:cNvSpPr>
          <p:nvPr>
            <p:ph type="subTitle" idx="1"/>
          </p:nvPr>
        </p:nvSpPr>
        <p:spPr>
          <a:xfrm rot="5400000">
            <a:off x="5715000" y="381000"/>
            <a:ext cx="6858000" cy="6096000"/>
          </a:xfrm>
        </p:spPr>
        <p:txBody>
          <a:bodyPr vert="vert270">
            <a:normAutofit/>
          </a:bodyPr>
          <a:lstStyle/>
          <a:p>
            <a:endParaRPr lang="en-US" dirty="0">
              <a:solidFill>
                <a:srgbClr val="FF6600"/>
              </a:solidFill>
            </a:endParaRPr>
          </a:p>
          <a:p>
            <a:pPr algn="just"/>
            <a:r>
              <a:rPr lang="en-US" dirty="0">
                <a:solidFill>
                  <a:srgbClr val="FF6600"/>
                </a:solidFill>
              </a:rPr>
              <a:t>   </a:t>
            </a:r>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a:t>
            </a:r>
            <a:endParaRPr lang="en-US" dirty="0">
              <a:solidFill>
                <a:srgbClr val="FF6600"/>
              </a:solidFill>
            </a:endParaRPr>
          </a:p>
          <a:p>
            <a:r>
              <a:rPr lang="en-US" sz="6000" dirty="0">
                <a:solidFill>
                  <a:srgbClr val="FF6600"/>
                </a:solidFill>
              </a:rPr>
              <a:t>Thank You! </a:t>
            </a:r>
            <a:endParaRPr lang="en-US" sz="6000"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727065" y="-5723890"/>
            <a:ext cx="740410" cy="12190730"/>
          </a:xfrm>
          <a:solidFill>
            <a:srgbClr val="3B3B3B"/>
          </a:solidFill>
        </p:spPr>
        <p:txBody>
          <a:bodyPr vert="vert270" anchor="t" anchorCtr="0">
            <a:normAutofit fontScale="90000"/>
          </a:bodyPr>
          <a:lstStyle/>
          <a:p>
            <a:pPr marL="0" indent="0">
              <a:buFont typeface="Arial" panose="020B0604020202020204" pitchFamily="34" charset="0"/>
            </a:pPr>
            <a:r>
              <a:rPr lang="en-US" sz="4000" dirty="0">
                <a:solidFill>
                  <a:schemeClr val="accent2"/>
                </a:solidFill>
              </a:rPr>
              <a:t>Background-G2M Case Study</a:t>
            </a:r>
            <a:br>
              <a:rPr lang="en-US" sz="4000" dirty="0">
                <a:solidFill>
                  <a:schemeClr val="accent2"/>
                </a:solidFill>
              </a:rPr>
            </a:br>
            <a:endParaRPr lang="en-US" b="1" dirty="0">
              <a:solidFill>
                <a:srgbClr val="FF6600"/>
              </a:solidFill>
            </a:endParaRPr>
          </a:p>
        </p:txBody>
      </p:sp>
      <p:sp>
        <p:nvSpPr>
          <p:cNvPr id="3" name="Subtitle 2"/>
          <p:cNvSpPr>
            <a:spLocks noGrp="1"/>
          </p:cNvSpPr>
          <p:nvPr>
            <p:ph type="subTitle" idx="1"/>
          </p:nvPr>
        </p:nvSpPr>
        <p:spPr>
          <a:xfrm rot="5400000" flipV="1">
            <a:off x="8885555" y="3307715"/>
            <a:ext cx="6858000" cy="243840"/>
          </a:xfrm>
        </p:spPr>
        <p:txBody>
          <a:bodyPr vert="vert270">
            <a:normAutofit/>
          </a:bodyPr>
          <a:lstStyle/>
          <a:p>
            <a:endParaRPr lang="en-US" dirty="0">
              <a:solidFill>
                <a:srgbClr val="FF6600"/>
              </a:solidFill>
            </a:endParaRPr>
          </a:p>
          <a:p>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a:t>
            </a:r>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文本框 4"/>
          <p:cNvSpPr txBox="1"/>
          <p:nvPr/>
        </p:nvSpPr>
        <p:spPr>
          <a:xfrm>
            <a:off x="296545" y="975360"/>
            <a:ext cx="11483975" cy="5348605"/>
          </a:xfrm>
          <a:prstGeom prst="rect">
            <a:avLst/>
          </a:prstGeom>
          <a:noFill/>
        </p:spPr>
        <p:txBody>
          <a:bodyPr wrap="square" rtlCol="0">
            <a:noAutofit/>
          </a:bodyPr>
          <a:p>
            <a:pPr marL="342900" indent="-342900">
              <a:buFont typeface="Arial" panose="020B0604020202020204" pitchFamily="34" charset="0"/>
              <a:buChar char="•"/>
            </a:pPr>
            <a:endParaRPr lang="en-US" altLang="zh-CN" sz="2500"/>
          </a:p>
          <a:p>
            <a:pPr marL="342900" indent="-342900">
              <a:buFont typeface="Arial" panose="020B0604020202020204" pitchFamily="34" charset="0"/>
              <a:buChar char="•"/>
            </a:pPr>
            <a:r>
              <a:rPr lang="en-US" altLang="zh-CN" sz="2500"/>
              <a:t>Background: XYZ is a private equity firm in US. Due to remarkable growth in the Cab Industry in last few years and multiple key players in the market, it is planning for an investment in Cab industry.</a:t>
            </a:r>
            <a:endParaRPr lang="en-US" altLang="zh-CN" sz="2500"/>
          </a:p>
          <a:p>
            <a:pPr indent="0">
              <a:buFont typeface="Wingdings" panose="05000000000000000000" charset="0"/>
              <a:buNone/>
            </a:pPr>
            <a:endParaRPr lang="en-US" altLang="zh-CN" sz="2500"/>
          </a:p>
          <a:p>
            <a:pPr marL="342900" indent="-342900">
              <a:buFont typeface="Arial" panose="020B0604020202020204" pitchFamily="34" charset="0"/>
              <a:buChar char="•"/>
            </a:pPr>
            <a:r>
              <a:rPr lang="en-US" altLang="zh-CN" sz="2500">
                <a:sym typeface="+mn-ea"/>
              </a:rPr>
              <a:t>Objective: Provide actionable insights to help XYZ firm in identifying the right company for making investment.</a:t>
            </a:r>
            <a:endParaRPr lang="en-US" altLang="zh-CN" sz="2500">
              <a:sym typeface="+mn-ea"/>
            </a:endParaRPr>
          </a:p>
          <a:p>
            <a:pPr indent="0">
              <a:buFont typeface="Wingdings" panose="05000000000000000000" charset="0"/>
              <a:buNone/>
            </a:pPr>
            <a:endParaRPr lang="en-US" altLang="zh-CN" sz="2500"/>
          </a:p>
          <a:p>
            <a:pPr marL="342900" indent="-342900">
              <a:buFont typeface="Arial" panose="020B0604020202020204" pitchFamily="34" charset="0"/>
              <a:buChar char="•"/>
            </a:pPr>
            <a:r>
              <a:rPr lang="en-US" altLang="zh-CN" sz="2500"/>
              <a:t>Companies: </a:t>
            </a:r>
            <a:r>
              <a:rPr lang="en-US" altLang="zh-CN" sz="2500">
                <a:solidFill>
                  <a:schemeClr val="tx1"/>
                </a:solidFill>
              </a:rPr>
              <a:t>Yellow Cab and Pink Cab</a:t>
            </a:r>
            <a:endParaRPr lang="en-US" altLang="zh-CN" sz="2500">
              <a:solidFill>
                <a:schemeClr val="tx1"/>
              </a:solidFill>
            </a:endParaRPr>
          </a:p>
          <a:p>
            <a:pPr marL="342900" indent="-342900">
              <a:buFont typeface="Arial" panose="020B0604020202020204" pitchFamily="34" charset="0"/>
              <a:buChar char="•"/>
            </a:pPr>
            <a:endParaRPr lang="en-US" altLang="zh-CN" sz="2500">
              <a:solidFill>
                <a:schemeClr val="tx1"/>
              </a:solidFill>
            </a:endParaRPr>
          </a:p>
          <a:p>
            <a:pPr marL="342900" indent="-342900">
              <a:buFont typeface="Arial" panose="020B0604020202020204" pitchFamily="34" charset="0"/>
              <a:buChar char="•"/>
            </a:pPr>
            <a:r>
              <a:rPr lang="en-US" altLang="zh-CN" sz="2500">
                <a:solidFill>
                  <a:schemeClr val="tx1"/>
                </a:solidFill>
              </a:rPr>
              <a:t>Data Sets: Cab_Data.csv, Customer_Data.csv,  Transaction_Data.csv, City.csv</a:t>
            </a:r>
            <a:endParaRPr lang="en-US" altLang="zh-CN" sz="2500">
              <a:solidFill>
                <a:schemeClr val="tx1"/>
              </a:solidFill>
            </a:endParaRPr>
          </a:p>
          <a:p>
            <a:pPr indent="0">
              <a:buFont typeface="Wingdings" panose="05000000000000000000" charset="0"/>
              <a:buNone/>
            </a:pPr>
            <a:endParaRPr lang="en-US" altLang="zh-CN" sz="250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727065" y="-5723890"/>
            <a:ext cx="740410" cy="12190730"/>
          </a:xfrm>
          <a:solidFill>
            <a:srgbClr val="3B3B3B"/>
          </a:solidFill>
        </p:spPr>
        <p:txBody>
          <a:bodyPr vert="vert270" anchor="t" anchorCtr="0">
            <a:normAutofit fontScale="90000"/>
          </a:bodyPr>
          <a:lstStyle/>
          <a:p>
            <a:pPr marL="0" indent="0">
              <a:buFont typeface="Arial" panose="020B0604020202020204" pitchFamily="34" charset="0"/>
            </a:pPr>
            <a:r>
              <a:rPr lang="en-US" sz="4000" dirty="0">
                <a:solidFill>
                  <a:schemeClr val="accent2"/>
                </a:solidFill>
              </a:rPr>
              <a:t>Data Understanding</a:t>
            </a:r>
            <a:endParaRPr lang="en-US" b="1" dirty="0">
              <a:solidFill>
                <a:srgbClr val="FF6600"/>
              </a:solidFill>
            </a:endParaRPr>
          </a:p>
        </p:txBody>
      </p:sp>
      <p:sp>
        <p:nvSpPr>
          <p:cNvPr id="3" name="Subtitle 2"/>
          <p:cNvSpPr>
            <a:spLocks noGrp="1"/>
          </p:cNvSpPr>
          <p:nvPr>
            <p:ph type="subTitle" idx="1"/>
          </p:nvPr>
        </p:nvSpPr>
        <p:spPr>
          <a:xfrm rot="5400000" flipV="1">
            <a:off x="8885555" y="3307715"/>
            <a:ext cx="6858000" cy="243840"/>
          </a:xfrm>
        </p:spPr>
        <p:txBody>
          <a:bodyPr vert="vert270">
            <a:normAutofit/>
          </a:bodyPr>
          <a:lstStyle/>
          <a:p>
            <a:endParaRPr lang="en-US" dirty="0">
              <a:solidFill>
                <a:srgbClr val="FF6600"/>
              </a:solidFill>
            </a:endParaRPr>
          </a:p>
          <a:p>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a:t>
            </a:r>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文本框 4"/>
          <p:cNvSpPr txBox="1"/>
          <p:nvPr/>
        </p:nvSpPr>
        <p:spPr>
          <a:xfrm>
            <a:off x="296545" y="975360"/>
            <a:ext cx="11483975" cy="5348605"/>
          </a:xfrm>
          <a:prstGeom prst="rect">
            <a:avLst/>
          </a:prstGeom>
          <a:noFill/>
        </p:spPr>
        <p:txBody>
          <a:bodyPr wrap="square" rtlCol="0">
            <a:noAutofit/>
          </a:bodyPr>
          <a:p>
            <a:pPr marL="342900" indent="-342900">
              <a:buFont typeface="Arial" panose="020B0604020202020204" pitchFamily="34" charset="0"/>
              <a:buChar char="•"/>
            </a:pPr>
            <a:endParaRPr lang="en-US" altLang="zh-CN" sz="2500"/>
          </a:p>
          <a:p>
            <a:pPr indent="0">
              <a:buFont typeface="Wingdings" panose="05000000000000000000" charset="0"/>
              <a:buNone/>
            </a:pPr>
            <a:endParaRPr lang="en-US" altLang="zh-CN" sz="2500"/>
          </a:p>
          <a:p>
            <a:pPr marL="342900" indent="-342900">
              <a:buFont typeface="Arial" panose="020B0604020202020204" pitchFamily="34" charset="0"/>
              <a:buChar char="•"/>
            </a:pPr>
            <a:r>
              <a:rPr lang="en-US" altLang="zh-CN" sz="2500">
                <a:sym typeface="+mn-ea"/>
              </a:rPr>
              <a:t>Data Cleaning: merging all the four files into one file based on their shared attributes. </a:t>
            </a:r>
            <a:endParaRPr lang="en-US" altLang="zh-CN" sz="2500">
              <a:sym typeface="+mn-ea"/>
            </a:endParaRPr>
          </a:p>
          <a:p>
            <a:pPr indent="0">
              <a:buFont typeface="Wingdings" panose="05000000000000000000" charset="0"/>
              <a:buNone/>
            </a:pPr>
            <a:endParaRPr lang="en-US" altLang="zh-CN" sz="2500"/>
          </a:p>
          <a:p>
            <a:pPr marL="342900" indent="-342900">
              <a:buFont typeface="Arial" panose="020B0604020202020204" pitchFamily="34" charset="0"/>
              <a:buChar char="•"/>
            </a:pPr>
            <a:r>
              <a:rPr lang="en-US" altLang="zh-CN" sz="2500"/>
              <a:t>Timeframe of the merged data: 2016-01-31 to 2018-12-31.</a:t>
            </a:r>
            <a:endParaRPr lang="en-US" altLang="zh-CN" sz="2500"/>
          </a:p>
          <a:p>
            <a:pPr marL="342900" indent="-342900">
              <a:buFont typeface="Arial" panose="020B0604020202020204" pitchFamily="34" charset="0"/>
              <a:buChar char="•"/>
            </a:pPr>
            <a:endParaRPr lang="en-US" altLang="zh-CN" sz="2500">
              <a:solidFill>
                <a:schemeClr val="tx1"/>
              </a:solidFill>
            </a:endParaRPr>
          </a:p>
          <a:p>
            <a:pPr marL="342900" indent="-342900">
              <a:buFont typeface="Arial" panose="020B0604020202020204" pitchFamily="34" charset="0"/>
              <a:buChar char="•"/>
            </a:pPr>
            <a:r>
              <a:rPr lang="en-US" altLang="zh-CN" sz="2500">
                <a:solidFill>
                  <a:schemeClr val="tx1"/>
                </a:solidFill>
              </a:rPr>
              <a:t>Total observations: 359392</a:t>
            </a:r>
            <a:endParaRPr lang="en-US" altLang="zh-CN" sz="2500">
              <a:solidFill>
                <a:schemeClr val="tx1"/>
              </a:solidFill>
            </a:endParaRPr>
          </a:p>
          <a:p>
            <a:pPr marL="342900" indent="-342900">
              <a:buFont typeface="Arial" panose="020B0604020202020204" pitchFamily="34" charset="0"/>
              <a:buChar char="•"/>
            </a:pPr>
            <a:endParaRPr lang="en-US" altLang="zh-CN" sz="2500">
              <a:solidFill>
                <a:schemeClr val="tx1"/>
              </a:solidFill>
            </a:endParaRPr>
          </a:p>
          <a:p>
            <a:pPr marL="342900" indent="-342900">
              <a:buFont typeface="Arial" panose="020B0604020202020204" pitchFamily="34" charset="0"/>
              <a:buChar char="•"/>
            </a:pPr>
            <a:r>
              <a:rPr lang="en-US" altLang="zh-CN" sz="2500">
                <a:solidFill>
                  <a:schemeClr val="tx1"/>
                </a:solidFill>
              </a:rPr>
              <a:t>Characteristics of the data: longitudinal data (repeated measures of the same observation/unit over time. </a:t>
            </a:r>
            <a:endParaRPr lang="en-US" altLang="zh-CN" sz="25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727065" y="-5723890"/>
            <a:ext cx="740410" cy="12190730"/>
          </a:xfrm>
          <a:solidFill>
            <a:srgbClr val="3B3B3B"/>
          </a:solidFill>
        </p:spPr>
        <p:txBody>
          <a:bodyPr vert="vert270" anchor="t" anchorCtr="0">
            <a:normAutofit fontScale="90000"/>
          </a:bodyPr>
          <a:lstStyle/>
          <a:p>
            <a:pPr marL="0" indent="0">
              <a:buFont typeface="Arial" panose="020B0604020202020204" pitchFamily="34" charset="0"/>
            </a:pPr>
            <a:r>
              <a:rPr lang="en-US" sz="4000" dirty="0">
                <a:solidFill>
                  <a:schemeClr val="accent2"/>
                </a:solidFill>
              </a:rPr>
              <a:t>Business Problem</a:t>
            </a:r>
            <a:endParaRPr lang="en-US" b="1" dirty="0">
              <a:solidFill>
                <a:srgbClr val="FF6600"/>
              </a:solidFill>
            </a:endParaRPr>
          </a:p>
        </p:txBody>
      </p:sp>
      <p:sp>
        <p:nvSpPr>
          <p:cNvPr id="3" name="Subtitle 2"/>
          <p:cNvSpPr>
            <a:spLocks noGrp="1"/>
          </p:cNvSpPr>
          <p:nvPr>
            <p:ph type="subTitle" idx="1"/>
          </p:nvPr>
        </p:nvSpPr>
        <p:spPr>
          <a:xfrm rot="5400000" flipV="1">
            <a:off x="8885555" y="3307715"/>
            <a:ext cx="6858000" cy="243840"/>
          </a:xfrm>
        </p:spPr>
        <p:txBody>
          <a:bodyPr vert="vert270">
            <a:normAutofit/>
          </a:bodyPr>
          <a:lstStyle/>
          <a:p>
            <a:endParaRPr lang="en-US" dirty="0">
              <a:solidFill>
                <a:srgbClr val="FF6600"/>
              </a:solidFill>
            </a:endParaRPr>
          </a:p>
          <a:p>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a:t>
            </a:r>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文本框 4"/>
          <p:cNvSpPr txBox="1"/>
          <p:nvPr/>
        </p:nvSpPr>
        <p:spPr>
          <a:xfrm>
            <a:off x="296545" y="975360"/>
            <a:ext cx="11483975" cy="5348605"/>
          </a:xfrm>
          <a:prstGeom prst="rect">
            <a:avLst/>
          </a:prstGeom>
          <a:noFill/>
        </p:spPr>
        <p:txBody>
          <a:bodyPr wrap="square" rtlCol="0">
            <a:noAutofit/>
          </a:bodyPr>
          <a:p>
            <a:pPr marL="342900" indent="-342900">
              <a:buFont typeface="Arial" panose="020B0604020202020204" pitchFamily="34" charset="0"/>
              <a:buChar char="•"/>
            </a:pPr>
            <a:endParaRPr lang="en-US" altLang="zh-CN" sz="2500"/>
          </a:p>
          <a:p>
            <a:pPr indent="0">
              <a:buFont typeface="Wingdings" panose="05000000000000000000" charset="0"/>
              <a:buNone/>
            </a:pPr>
            <a:endParaRPr lang="en-US" altLang="zh-CN" sz="2500"/>
          </a:p>
          <a:p>
            <a:pPr marL="342900" indent="-342900">
              <a:buFont typeface="Arial" panose="020B0604020202020204" pitchFamily="34" charset="0"/>
              <a:buChar char="•"/>
            </a:pPr>
            <a:r>
              <a:rPr lang="en-US" altLang="zh-CN" sz="4000">
                <a:sym typeface="+mn-ea"/>
              </a:rPr>
              <a:t>Investment decision: which company should be invested? </a:t>
            </a:r>
            <a:endParaRPr lang="en-US" altLang="zh-CN" sz="4000">
              <a:sym typeface="+mn-ea"/>
            </a:endParaRPr>
          </a:p>
          <a:p>
            <a:pPr marL="342900" indent="-342900">
              <a:buFont typeface="Arial" panose="020B0604020202020204" pitchFamily="34" charset="0"/>
              <a:buChar char="•"/>
            </a:pPr>
            <a:endParaRPr lang="en-US" altLang="zh-CN" sz="4000">
              <a:sym typeface="+mn-ea"/>
            </a:endParaRPr>
          </a:p>
          <a:p>
            <a:pPr marL="342900" indent="-342900">
              <a:buFont typeface="Arial" panose="020B0604020202020204" pitchFamily="34" charset="0"/>
              <a:buChar char="•"/>
            </a:pPr>
            <a:r>
              <a:rPr lang="en-US" altLang="zh-CN" sz="4000">
                <a:sym typeface="+mn-ea"/>
              </a:rPr>
              <a:t>Pink Cab or Yellow Cab? </a:t>
            </a:r>
            <a:endParaRPr lang="en-US" altLang="zh-CN" sz="4000">
              <a:sym typeface="+mn-ea"/>
            </a:endParaRPr>
          </a:p>
          <a:p>
            <a:pPr indent="0">
              <a:buFont typeface="Arial" panose="020B0604020202020204" pitchFamily="34" charset="0"/>
              <a:buNone/>
            </a:pPr>
            <a:endParaRPr lang="en-US" altLang="zh-CN" sz="2500">
              <a:solidFill>
                <a:schemeClr val="tx1"/>
              </a:solidFill>
            </a:endParaRPr>
          </a:p>
          <a:p>
            <a:pPr indent="0">
              <a:buFont typeface="Arial" panose="020B0604020202020204" pitchFamily="34" charset="0"/>
              <a:buNone/>
            </a:pPr>
            <a:endParaRPr lang="en-US" altLang="zh-CN" sz="250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727065" y="-5723890"/>
            <a:ext cx="740410" cy="12190730"/>
          </a:xfrm>
          <a:solidFill>
            <a:srgbClr val="3B3B3B"/>
          </a:solidFill>
        </p:spPr>
        <p:txBody>
          <a:bodyPr vert="vert270" anchor="t" anchorCtr="0">
            <a:normAutofit fontScale="90000"/>
          </a:bodyPr>
          <a:lstStyle/>
          <a:p>
            <a:pPr marL="0" indent="0">
              <a:buFont typeface="Arial" panose="020B0604020202020204" pitchFamily="34" charset="0"/>
            </a:pPr>
            <a:r>
              <a:rPr lang="en-US" sz="4000" dirty="0">
                <a:solidFill>
                  <a:schemeClr val="accent2"/>
                </a:solidFill>
              </a:rPr>
              <a:t>Data Analysis</a:t>
            </a:r>
            <a:endParaRPr lang="en-US" b="1" dirty="0">
              <a:solidFill>
                <a:srgbClr val="FF6600"/>
              </a:solidFill>
            </a:endParaRPr>
          </a:p>
        </p:txBody>
      </p:sp>
      <p:sp>
        <p:nvSpPr>
          <p:cNvPr id="3" name="Subtitle 2"/>
          <p:cNvSpPr>
            <a:spLocks noGrp="1"/>
          </p:cNvSpPr>
          <p:nvPr>
            <p:ph type="subTitle" idx="1"/>
          </p:nvPr>
        </p:nvSpPr>
        <p:spPr>
          <a:xfrm rot="5400000" flipV="1">
            <a:off x="8885555" y="3307715"/>
            <a:ext cx="6858000" cy="243840"/>
          </a:xfrm>
        </p:spPr>
        <p:txBody>
          <a:bodyPr vert="vert270">
            <a:normAutofit/>
          </a:bodyPr>
          <a:lstStyle/>
          <a:p>
            <a:endParaRPr lang="en-US" dirty="0">
              <a:solidFill>
                <a:srgbClr val="FF6600"/>
              </a:solidFill>
            </a:endParaRPr>
          </a:p>
          <a:p>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a:t>
            </a:r>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文本框 4"/>
          <p:cNvSpPr txBox="1"/>
          <p:nvPr/>
        </p:nvSpPr>
        <p:spPr>
          <a:xfrm>
            <a:off x="296545" y="975360"/>
            <a:ext cx="11483975" cy="5348605"/>
          </a:xfrm>
          <a:prstGeom prst="rect">
            <a:avLst/>
          </a:prstGeom>
          <a:noFill/>
        </p:spPr>
        <p:txBody>
          <a:bodyPr wrap="square" rtlCol="0">
            <a:noAutofit/>
          </a:bodyPr>
          <a:p>
            <a:pPr marL="342900" indent="-342900">
              <a:buFont typeface="Arial" panose="020B0604020202020204" pitchFamily="34" charset="0"/>
              <a:buChar char="•"/>
            </a:pPr>
            <a:endParaRPr lang="en-US" altLang="zh-CN" sz="2500"/>
          </a:p>
          <a:p>
            <a:pPr indent="0">
              <a:buFont typeface="Wingdings" panose="05000000000000000000" charset="0"/>
              <a:buNone/>
            </a:pPr>
            <a:endParaRPr lang="en-US" altLang="zh-CN" sz="2500"/>
          </a:p>
          <a:p>
            <a:pPr marL="342900" indent="-342900">
              <a:buFont typeface="Arial" panose="020B0604020202020204" pitchFamily="34" charset="0"/>
              <a:buChar char="•"/>
            </a:pPr>
            <a:r>
              <a:rPr lang="en-US" altLang="zh-CN" sz="2500">
                <a:solidFill>
                  <a:schemeClr val="tx1"/>
                </a:solidFill>
              </a:rPr>
              <a:t>Analysis of </a:t>
            </a:r>
            <a:r>
              <a:rPr lang="en-US" altLang="zh-CN" sz="2500">
                <a:sym typeface="+mn-ea"/>
              </a:rPr>
              <a:t>Profit  </a:t>
            </a:r>
            <a:endParaRPr lang="en-US" altLang="zh-CN" sz="2500">
              <a:solidFill>
                <a:schemeClr val="tx1"/>
              </a:solidFill>
            </a:endParaRPr>
          </a:p>
          <a:p>
            <a:pPr marL="342900" indent="-342900">
              <a:buFont typeface="Arial" panose="020B0604020202020204" pitchFamily="34" charset="0"/>
              <a:buChar char="•"/>
            </a:pPr>
            <a:endParaRPr lang="en-US" altLang="zh-CN" sz="2500">
              <a:solidFill>
                <a:schemeClr val="tx1"/>
              </a:solidFill>
            </a:endParaRPr>
          </a:p>
          <a:p>
            <a:pPr marL="342900" indent="-342900">
              <a:buFont typeface="Arial" panose="020B0604020202020204" pitchFamily="34" charset="0"/>
              <a:buChar char="•"/>
            </a:pPr>
            <a:r>
              <a:rPr lang="en-US" altLang="zh-CN" sz="2500">
                <a:solidFill>
                  <a:schemeClr val="tx1"/>
                </a:solidFill>
              </a:rPr>
              <a:t>Analysis of </a:t>
            </a:r>
            <a:r>
              <a:rPr lang="en-US" altLang="zh-CN" sz="2500">
                <a:sym typeface="+mn-ea"/>
              </a:rPr>
              <a:t>Gender</a:t>
            </a:r>
            <a:endParaRPr lang="en-US" altLang="zh-CN" sz="2500">
              <a:solidFill>
                <a:schemeClr val="tx1"/>
              </a:solidFill>
            </a:endParaRPr>
          </a:p>
          <a:p>
            <a:pPr marL="342900" indent="-342900">
              <a:buFont typeface="Arial" panose="020B0604020202020204" pitchFamily="34" charset="0"/>
              <a:buChar char="•"/>
            </a:pPr>
            <a:endParaRPr lang="en-US" altLang="zh-CN" sz="2500">
              <a:solidFill>
                <a:schemeClr val="tx1"/>
              </a:solidFill>
            </a:endParaRPr>
          </a:p>
          <a:p>
            <a:pPr marL="342900" indent="-342900">
              <a:buFont typeface="Arial" panose="020B0604020202020204" pitchFamily="34" charset="0"/>
              <a:buChar char="•"/>
            </a:pPr>
            <a:r>
              <a:rPr lang="en-US" altLang="zh-CN" sz="2500">
                <a:solidFill>
                  <a:schemeClr val="tx1"/>
                </a:solidFill>
              </a:rPr>
              <a:t>Analysis of Payment Mode </a:t>
            </a:r>
            <a:endParaRPr lang="en-US" altLang="zh-CN" sz="2500">
              <a:solidFill>
                <a:schemeClr val="tx1"/>
              </a:solidFill>
            </a:endParaRPr>
          </a:p>
          <a:p>
            <a:pPr marL="342900" indent="-342900">
              <a:buFont typeface="Arial" panose="020B0604020202020204" pitchFamily="34" charset="0"/>
              <a:buChar char="•"/>
            </a:pPr>
            <a:endParaRPr lang="en-US" altLang="zh-CN" sz="2500">
              <a:solidFill>
                <a:schemeClr val="tx1"/>
              </a:solidFill>
            </a:endParaRPr>
          </a:p>
          <a:p>
            <a:pPr marL="342900" indent="-342900">
              <a:buFont typeface="Arial" panose="020B0604020202020204" pitchFamily="34" charset="0"/>
              <a:buChar char="•"/>
            </a:pPr>
            <a:r>
              <a:rPr lang="en-US" altLang="zh-CN" sz="2500">
                <a:solidFill>
                  <a:schemeClr val="tx1"/>
                </a:solidFill>
              </a:rPr>
              <a:t>Analysis of Age</a:t>
            </a:r>
            <a:endParaRPr lang="en-US" altLang="zh-CN" sz="2500">
              <a:solidFill>
                <a:schemeClr val="tx1"/>
              </a:solidFill>
            </a:endParaRPr>
          </a:p>
          <a:p>
            <a:pPr marL="342900" indent="-342900">
              <a:buFont typeface="Arial" panose="020B0604020202020204" pitchFamily="34" charset="0"/>
              <a:buChar char="•"/>
            </a:pPr>
            <a:endParaRPr lang="en-US" altLang="zh-CN" sz="2500">
              <a:solidFill>
                <a:schemeClr val="tx1"/>
              </a:solidFill>
            </a:endParaRPr>
          </a:p>
          <a:p>
            <a:pPr marL="342900" indent="-342900">
              <a:buFont typeface="Arial" panose="020B0604020202020204" pitchFamily="34" charset="0"/>
              <a:buChar char="•"/>
            </a:pPr>
            <a:r>
              <a:rPr lang="en-US" altLang="zh-CN" sz="2500">
                <a:solidFill>
                  <a:schemeClr val="tx1"/>
                </a:solidFill>
              </a:rPr>
              <a:t>Analysis of Users in Cities</a:t>
            </a:r>
            <a:endParaRPr lang="en-US" altLang="zh-CN" sz="2500">
              <a:solidFill>
                <a:schemeClr val="tx1"/>
              </a:solidFill>
            </a:endParaRPr>
          </a:p>
          <a:p>
            <a:pPr marL="342900" indent="-342900">
              <a:buFont typeface="Arial" panose="020B0604020202020204" pitchFamily="34" charset="0"/>
              <a:buChar char="•"/>
            </a:pPr>
            <a:endParaRPr lang="en-US" altLang="zh-CN" sz="2500">
              <a:solidFill>
                <a:schemeClr val="tx1"/>
              </a:solidFill>
            </a:endParaRPr>
          </a:p>
          <a:p>
            <a:pPr marL="342900" indent="-342900">
              <a:buFont typeface="Arial" panose="020B0604020202020204" pitchFamily="34" charset="0"/>
              <a:buChar char="•"/>
            </a:pPr>
            <a:endParaRPr lang="en-US" altLang="zh-CN" sz="2500">
              <a:solidFill>
                <a:schemeClr val="tx1"/>
              </a:solidFill>
            </a:endParaRPr>
          </a:p>
          <a:p>
            <a:pPr indent="0">
              <a:buFont typeface="Arial" panose="020B0604020202020204" pitchFamily="34" charset="0"/>
              <a:buNone/>
            </a:pPr>
            <a:endParaRPr lang="en-US" altLang="zh-CN" sz="250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727065" y="-5723890"/>
            <a:ext cx="740410" cy="12190730"/>
          </a:xfrm>
          <a:solidFill>
            <a:srgbClr val="3B3B3B"/>
          </a:solidFill>
        </p:spPr>
        <p:txBody>
          <a:bodyPr vert="vert270" anchor="t" anchorCtr="0">
            <a:normAutofit fontScale="90000"/>
          </a:bodyPr>
          <a:lstStyle/>
          <a:p>
            <a:pPr marL="0" indent="0">
              <a:buFont typeface="Arial" panose="020B0604020202020204" pitchFamily="34" charset="0"/>
            </a:pPr>
            <a:r>
              <a:rPr lang="en-US" sz="4000" dirty="0">
                <a:solidFill>
                  <a:schemeClr val="accent2"/>
                </a:solidFill>
              </a:rPr>
              <a:t>Analysis of Profit</a:t>
            </a:r>
            <a:endParaRPr lang="en-US" b="1" dirty="0">
              <a:solidFill>
                <a:srgbClr val="FF6600"/>
              </a:solidFill>
            </a:endParaRPr>
          </a:p>
        </p:txBody>
      </p:sp>
      <p:sp>
        <p:nvSpPr>
          <p:cNvPr id="3" name="Subtitle 2"/>
          <p:cNvSpPr>
            <a:spLocks noGrp="1"/>
          </p:cNvSpPr>
          <p:nvPr>
            <p:ph type="subTitle" idx="1"/>
          </p:nvPr>
        </p:nvSpPr>
        <p:spPr>
          <a:xfrm rot="5400000" flipV="1">
            <a:off x="8885555" y="3307715"/>
            <a:ext cx="6858000" cy="243840"/>
          </a:xfrm>
        </p:spPr>
        <p:txBody>
          <a:bodyPr vert="vert270">
            <a:normAutofit/>
          </a:bodyPr>
          <a:lstStyle/>
          <a:p>
            <a:endParaRPr lang="en-US" dirty="0">
              <a:solidFill>
                <a:srgbClr val="FF6600"/>
              </a:solidFill>
            </a:endParaRPr>
          </a:p>
          <a:p>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a:t>
            </a:r>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文本框 4"/>
          <p:cNvSpPr txBox="1"/>
          <p:nvPr/>
        </p:nvSpPr>
        <p:spPr>
          <a:xfrm>
            <a:off x="296545" y="975360"/>
            <a:ext cx="11483975" cy="5348605"/>
          </a:xfrm>
          <a:prstGeom prst="rect">
            <a:avLst/>
          </a:prstGeom>
          <a:noFill/>
        </p:spPr>
        <p:txBody>
          <a:bodyPr wrap="square" rtlCol="0">
            <a:noAutofit/>
          </a:bodyPr>
          <a:p>
            <a:pPr indent="0">
              <a:buFont typeface="Arial" panose="020B0604020202020204" pitchFamily="34" charset="0"/>
              <a:buNone/>
            </a:pPr>
            <a:endParaRPr lang="en-US" altLang="zh-CN" sz="2500">
              <a:sym typeface="+mn-ea"/>
            </a:endParaRPr>
          </a:p>
          <a:p>
            <a:pPr marL="342900" indent="-342900">
              <a:buFont typeface="Arial" panose="020B0604020202020204" pitchFamily="34" charset="0"/>
              <a:buChar char="•"/>
            </a:pPr>
            <a:r>
              <a:rPr lang="en-US" altLang="zh-CN" sz="2500">
                <a:sym typeface="+mn-ea"/>
              </a:rPr>
              <a:t>The mean p</a:t>
            </a:r>
            <a:r>
              <a:rPr lang="en-US" altLang="zh-CN" sz="2500">
                <a:sym typeface="+mn-ea"/>
              </a:rPr>
              <a:t>rofit for Yellow </a:t>
            </a:r>
            <a:endParaRPr lang="en-US" altLang="zh-CN" sz="2500">
              <a:sym typeface="+mn-ea"/>
            </a:endParaRPr>
          </a:p>
          <a:p>
            <a:pPr indent="0">
              <a:buFont typeface="Arial" panose="020B0604020202020204" pitchFamily="34" charset="0"/>
              <a:buNone/>
            </a:pPr>
            <a:r>
              <a:rPr lang="en-US" altLang="zh-CN" sz="2500">
                <a:sym typeface="+mn-ea"/>
              </a:rPr>
              <a:t>Cab per ride is much larger </a:t>
            </a:r>
            <a:endParaRPr lang="en-US" altLang="zh-CN" sz="2500">
              <a:sym typeface="+mn-ea"/>
            </a:endParaRPr>
          </a:p>
          <a:p>
            <a:pPr indent="0">
              <a:buFont typeface="Arial" panose="020B0604020202020204" pitchFamily="34" charset="0"/>
              <a:buNone/>
            </a:pPr>
            <a:r>
              <a:rPr lang="en-US" altLang="zh-CN" sz="2500">
                <a:sym typeface="+mn-ea"/>
              </a:rPr>
              <a:t>than Pink Cab. </a:t>
            </a:r>
            <a:endParaRPr lang="en-US" altLang="zh-CN" sz="2500">
              <a:sym typeface="+mn-ea"/>
            </a:endParaRPr>
          </a:p>
          <a:p>
            <a:pPr indent="0">
              <a:buFont typeface="Arial" panose="020B0604020202020204" pitchFamily="34" charset="0"/>
              <a:buNone/>
            </a:pPr>
            <a:endParaRPr lang="en-US" altLang="zh-CN" sz="2500">
              <a:sym typeface="+mn-ea"/>
            </a:endParaRPr>
          </a:p>
          <a:p>
            <a:pPr marL="342900" indent="-342900">
              <a:buFont typeface="Arial" panose="020B0604020202020204" pitchFamily="34" charset="0"/>
              <a:buChar char="•"/>
            </a:pPr>
            <a:r>
              <a:rPr lang="en-US" altLang="zh-CN" sz="2500">
                <a:sym typeface="+mn-ea"/>
              </a:rPr>
              <a:t>The mean profit per ride </a:t>
            </a:r>
            <a:endParaRPr lang="en-US" altLang="zh-CN" sz="2500">
              <a:sym typeface="+mn-ea"/>
            </a:endParaRPr>
          </a:p>
          <a:p>
            <a:pPr indent="0">
              <a:buFont typeface="Arial" panose="020B0604020202020204" pitchFamily="34" charset="0"/>
              <a:buNone/>
            </a:pPr>
            <a:r>
              <a:rPr lang="en-US" altLang="zh-CN" sz="2500">
                <a:sym typeface="+mn-ea"/>
              </a:rPr>
              <a:t>of Yellow Cab is 160.259986. </a:t>
            </a:r>
            <a:endParaRPr lang="en-US" altLang="zh-CN" sz="2500">
              <a:sym typeface="+mn-ea"/>
            </a:endParaRPr>
          </a:p>
          <a:p>
            <a:pPr indent="0">
              <a:buFont typeface="Arial" panose="020B0604020202020204" pitchFamily="34" charset="0"/>
              <a:buNone/>
            </a:pPr>
            <a:r>
              <a:rPr lang="en-US" altLang="zh-CN" sz="2500">
                <a:sym typeface="+mn-ea"/>
              </a:rPr>
              <a:t>The mean profit per ride </a:t>
            </a:r>
            <a:endParaRPr lang="en-US" altLang="zh-CN" sz="2500">
              <a:sym typeface="+mn-ea"/>
            </a:endParaRPr>
          </a:p>
          <a:p>
            <a:pPr indent="0">
              <a:buFont typeface="Arial" panose="020B0604020202020204" pitchFamily="34" charset="0"/>
              <a:buNone/>
            </a:pPr>
            <a:r>
              <a:rPr lang="en-US" altLang="zh-CN" sz="2500">
                <a:sym typeface="+mn-ea"/>
              </a:rPr>
              <a:t>of Pink Cab is 62.652174. </a:t>
            </a:r>
            <a:endParaRPr lang="en-US" altLang="zh-CN" sz="2500">
              <a:sym typeface="+mn-ea"/>
            </a:endParaRPr>
          </a:p>
          <a:p>
            <a:pPr indent="0">
              <a:buFont typeface="Arial" panose="020B0604020202020204" pitchFamily="34" charset="0"/>
              <a:buNone/>
            </a:pPr>
            <a:endParaRPr lang="en-US" altLang="zh-CN" sz="2500">
              <a:sym typeface="+mn-ea"/>
            </a:endParaRPr>
          </a:p>
          <a:p>
            <a:pPr marL="342900" indent="-342900">
              <a:buFont typeface="Arial" panose="020B0604020202020204" pitchFamily="34" charset="0"/>
              <a:buChar char="•"/>
            </a:pPr>
            <a:r>
              <a:rPr lang="en-US" altLang="zh-CN" sz="2500">
                <a:sym typeface="+mn-ea"/>
              </a:rPr>
              <a:t>The difference shows that </a:t>
            </a:r>
            <a:endParaRPr lang="en-US" altLang="zh-CN" sz="2500">
              <a:sym typeface="+mn-ea"/>
            </a:endParaRPr>
          </a:p>
          <a:p>
            <a:pPr indent="0">
              <a:buFont typeface="Arial" panose="020B0604020202020204" pitchFamily="34" charset="0"/>
              <a:buNone/>
            </a:pPr>
            <a:r>
              <a:rPr lang="en-US" altLang="zh-CN" sz="2500">
                <a:sym typeface="+mn-ea"/>
              </a:rPr>
              <a:t>Yellow Cab is more profitable </a:t>
            </a:r>
            <a:endParaRPr lang="en-US" altLang="zh-CN" sz="2500">
              <a:sym typeface="+mn-ea"/>
            </a:endParaRPr>
          </a:p>
          <a:p>
            <a:pPr indent="0">
              <a:buFont typeface="Arial" panose="020B0604020202020204" pitchFamily="34" charset="0"/>
              <a:buNone/>
            </a:pPr>
            <a:r>
              <a:rPr lang="en-US" altLang="zh-CN" sz="2500">
                <a:sym typeface="+mn-ea"/>
              </a:rPr>
              <a:t>than Pink Cab</a:t>
            </a:r>
            <a:endParaRPr lang="en-US" altLang="zh-CN" sz="2500">
              <a:sym typeface="+mn-ea"/>
            </a:endParaRPr>
          </a:p>
          <a:p>
            <a:pPr indent="0">
              <a:buFont typeface="Arial" panose="020B0604020202020204" pitchFamily="34" charset="0"/>
              <a:buNone/>
            </a:pPr>
            <a:endParaRPr lang="en-US" altLang="zh-CN" sz="2500">
              <a:sym typeface="+mn-ea"/>
            </a:endParaRPr>
          </a:p>
          <a:p>
            <a:pPr indent="0">
              <a:buFont typeface="Arial" panose="020B0604020202020204" pitchFamily="34" charset="0"/>
              <a:buNone/>
            </a:pPr>
            <a:endParaRPr lang="en-US" altLang="zh-CN" sz="2500">
              <a:sym typeface="+mn-ea"/>
            </a:endParaRPr>
          </a:p>
          <a:p>
            <a:pPr indent="0">
              <a:buFont typeface="Arial" panose="020B0604020202020204" pitchFamily="34" charset="0"/>
              <a:buNone/>
            </a:pPr>
            <a:r>
              <a:rPr lang="en-US" altLang="zh-CN" sz="2500">
                <a:sym typeface="+mn-ea"/>
              </a:rPr>
              <a:t> </a:t>
            </a:r>
            <a:endParaRPr lang="en-US" altLang="zh-CN" sz="2500">
              <a:sym typeface="+mn-ea"/>
            </a:endParaRPr>
          </a:p>
          <a:p>
            <a:pPr indent="0">
              <a:buFont typeface="Arial" panose="020B0604020202020204" pitchFamily="34" charset="0"/>
              <a:buNone/>
            </a:pPr>
            <a:r>
              <a:rPr lang="en-US" altLang="zh-CN" sz="2500">
                <a:sym typeface="+mn-ea"/>
              </a:rPr>
              <a:t>  </a:t>
            </a: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endParaRPr lang="en-US" altLang="zh-CN" sz="2500">
              <a:solidFill>
                <a:schemeClr val="tx1"/>
              </a:solidFill>
              <a:sym typeface="+mn-ea"/>
            </a:endParaRPr>
          </a:p>
          <a:p>
            <a:pPr marL="342900" indent="-342900">
              <a:buFont typeface="Arial" panose="020B0604020202020204" pitchFamily="34" charset="0"/>
              <a:buChar char="•"/>
            </a:pPr>
            <a:endParaRPr lang="en-US" altLang="zh-CN" sz="2500">
              <a:solidFill>
                <a:schemeClr val="tx1"/>
              </a:solidFill>
            </a:endParaRPr>
          </a:p>
          <a:p>
            <a:pPr indent="0">
              <a:buFont typeface="Arial" panose="020B0604020202020204" pitchFamily="34" charset="0"/>
              <a:buNone/>
            </a:pPr>
            <a:endParaRPr lang="en-US" altLang="zh-CN" sz="2500">
              <a:solidFill>
                <a:schemeClr val="tx1"/>
              </a:solidFill>
            </a:endParaRPr>
          </a:p>
        </p:txBody>
      </p:sp>
      <p:pic>
        <p:nvPicPr>
          <p:cNvPr id="6" name="图片 5"/>
          <p:cNvPicPr>
            <a:picLocks noChangeAspect="1"/>
          </p:cNvPicPr>
          <p:nvPr>
            <p:custDataLst>
              <p:tags r:id="rId2"/>
            </p:custDataLst>
          </p:nvPr>
        </p:nvPicPr>
        <p:blipFill>
          <a:blip r:embed="rId3"/>
          <a:stretch>
            <a:fillRect/>
          </a:stretch>
        </p:blipFill>
        <p:spPr>
          <a:xfrm>
            <a:off x="4291965" y="1612265"/>
            <a:ext cx="7278370" cy="45739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727065" y="-5723890"/>
            <a:ext cx="740410" cy="12190730"/>
          </a:xfrm>
          <a:solidFill>
            <a:srgbClr val="3B3B3B"/>
          </a:solidFill>
        </p:spPr>
        <p:txBody>
          <a:bodyPr vert="vert270" anchor="t" anchorCtr="0">
            <a:normAutofit fontScale="90000"/>
          </a:bodyPr>
          <a:lstStyle/>
          <a:p>
            <a:pPr marL="0" indent="0">
              <a:buFont typeface="Arial" panose="020B0604020202020204" pitchFamily="34" charset="0"/>
            </a:pPr>
            <a:r>
              <a:rPr lang="en-US" sz="4000" dirty="0">
                <a:solidFill>
                  <a:schemeClr val="accent2"/>
                </a:solidFill>
              </a:rPr>
              <a:t>Analysis of Gender</a:t>
            </a:r>
            <a:endParaRPr lang="en-US" b="1" dirty="0">
              <a:solidFill>
                <a:srgbClr val="FF6600"/>
              </a:solidFill>
            </a:endParaRPr>
          </a:p>
        </p:txBody>
      </p:sp>
      <p:sp>
        <p:nvSpPr>
          <p:cNvPr id="3" name="Subtitle 2"/>
          <p:cNvSpPr>
            <a:spLocks noGrp="1"/>
          </p:cNvSpPr>
          <p:nvPr>
            <p:ph type="subTitle" idx="1"/>
          </p:nvPr>
        </p:nvSpPr>
        <p:spPr>
          <a:xfrm rot="5400000" flipV="1">
            <a:off x="8885555" y="3307715"/>
            <a:ext cx="6858000" cy="243840"/>
          </a:xfrm>
        </p:spPr>
        <p:txBody>
          <a:bodyPr vert="vert270">
            <a:normAutofit/>
          </a:bodyPr>
          <a:lstStyle/>
          <a:p>
            <a:endParaRPr lang="en-US" dirty="0">
              <a:solidFill>
                <a:srgbClr val="FF6600"/>
              </a:solidFill>
            </a:endParaRPr>
          </a:p>
          <a:p>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a:t>
            </a:r>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文本框 4"/>
          <p:cNvSpPr txBox="1"/>
          <p:nvPr/>
        </p:nvSpPr>
        <p:spPr>
          <a:xfrm>
            <a:off x="296545" y="975360"/>
            <a:ext cx="11483975" cy="5348605"/>
          </a:xfrm>
          <a:prstGeom prst="rect">
            <a:avLst/>
          </a:prstGeom>
          <a:noFill/>
        </p:spPr>
        <p:txBody>
          <a:bodyPr wrap="square" rtlCol="0">
            <a:noAutofit/>
          </a:bodyPr>
          <a:p>
            <a:pPr indent="0">
              <a:buFont typeface="Arial" panose="020B0604020202020204" pitchFamily="34" charset="0"/>
              <a:buNone/>
            </a:pPr>
            <a:endParaRPr lang="en-US" altLang="zh-CN" sz="2500">
              <a:sym typeface="+mn-ea"/>
            </a:endParaRPr>
          </a:p>
          <a:p>
            <a:pPr marL="342900" indent="-342900">
              <a:buFont typeface="Arial" panose="020B0604020202020204" pitchFamily="34" charset="0"/>
              <a:buChar char="•"/>
            </a:pPr>
            <a:r>
              <a:rPr lang="en-US" altLang="zh-CN" sz="2500">
                <a:sym typeface="+mn-ea"/>
              </a:rPr>
              <a:t>The bar graph shows the gender</a:t>
            </a:r>
            <a:endParaRPr lang="en-US" altLang="zh-CN" sz="2500">
              <a:sym typeface="+mn-ea"/>
            </a:endParaRPr>
          </a:p>
          <a:p>
            <a:pPr indent="0">
              <a:buFont typeface="Arial" panose="020B0604020202020204" pitchFamily="34" charset="0"/>
              <a:buNone/>
            </a:pPr>
            <a:r>
              <a:rPr lang="en-US" altLang="zh-CN" sz="2500">
                <a:sym typeface="+mn-ea"/>
              </a:rPr>
              <a:t>composition of two companies.</a:t>
            </a:r>
            <a:endParaRPr lang="en-US" altLang="zh-CN" sz="2500">
              <a:sym typeface="+mn-ea"/>
            </a:endParaRPr>
          </a:p>
          <a:p>
            <a:pPr indent="0">
              <a:buFont typeface="Arial" panose="020B0604020202020204" pitchFamily="34" charset="0"/>
              <a:buNone/>
            </a:pPr>
            <a:endParaRPr lang="en-US" altLang="zh-CN" sz="2500">
              <a:sym typeface="+mn-ea"/>
            </a:endParaRPr>
          </a:p>
          <a:p>
            <a:pPr marL="342900" indent="-342900">
              <a:buFont typeface="Arial" panose="020B0604020202020204" pitchFamily="34" charset="0"/>
              <a:buChar char="•"/>
            </a:pPr>
            <a:r>
              <a:rPr lang="en-US" altLang="zh-CN" sz="2500">
                <a:sym typeface="+mn-ea"/>
              </a:rPr>
              <a:t>Both companies exhibit a similar </a:t>
            </a:r>
            <a:endParaRPr lang="en-US" altLang="zh-CN" sz="2500">
              <a:sym typeface="+mn-ea"/>
            </a:endParaRPr>
          </a:p>
          <a:p>
            <a:pPr indent="0">
              <a:buFont typeface="Arial" panose="020B0604020202020204" pitchFamily="34" charset="0"/>
              <a:buNone/>
            </a:pPr>
            <a:r>
              <a:rPr lang="en-US" altLang="zh-CN" sz="2500">
                <a:sym typeface="+mn-ea"/>
              </a:rPr>
              <a:t>pattern in gender composition.</a:t>
            </a:r>
            <a:endParaRPr lang="en-US" altLang="zh-CN" sz="2500">
              <a:sym typeface="+mn-ea"/>
            </a:endParaRPr>
          </a:p>
          <a:p>
            <a:pPr indent="0">
              <a:buFont typeface="Arial" panose="020B0604020202020204" pitchFamily="34" charset="0"/>
              <a:buNone/>
            </a:pPr>
            <a:endParaRPr lang="en-US" altLang="zh-CN" sz="2500">
              <a:sym typeface="+mn-ea"/>
            </a:endParaRPr>
          </a:p>
          <a:p>
            <a:pPr marL="342900" indent="-342900">
              <a:buFont typeface="Arial" panose="020B0604020202020204" pitchFamily="34" charset="0"/>
              <a:buChar char="•"/>
            </a:pPr>
            <a:r>
              <a:rPr lang="en-US" altLang="zh-CN" sz="2500">
                <a:sym typeface="+mn-ea"/>
              </a:rPr>
              <a:t>Males have more counts than </a:t>
            </a:r>
            <a:endParaRPr lang="en-US" altLang="zh-CN" sz="2500">
              <a:sym typeface="+mn-ea"/>
            </a:endParaRPr>
          </a:p>
          <a:p>
            <a:pPr indent="0">
              <a:buFont typeface="Arial" panose="020B0604020202020204" pitchFamily="34" charset="0"/>
              <a:buNone/>
            </a:pPr>
            <a:r>
              <a:rPr lang="en-US" altLang="zh-CN" sz="2500">
                <a:sym typeface="+mn-ea"/>
              </a:rPr>
              <a:t>females, on average. </a:t>
            </a:r>
            <a:endParaRPr lang="en-US" altLang="zh-CN" sz="2500">
              <a:sym typeface="+mn-ea"/>
            </a:endParaRPr>
          </a:p>
          <a:p>
            <a:pPr indent="0">
              <a:buFont typeface="Arial" panose="020B0604020202020204" pitchFamily="34" charset="0"/>
              <a:buNone/>
            </a:pPr>
            <a:endParaRPr lang="en-US" altLang="zh-CN" sz="2500">
              <a:sym typeface="+mn-ea"/>
            </a:endParaRPr>
          </a:p>
          <a:p>
            <a:pPr marL="342900" indent="-342900">
              <a:buFont typeface="Arial" panose="020B0604020202020204" pitchFamily="34" charset="0"/>
              <a:buChar char="•"/>
            </a:pPr>
            <a:r>
              <a:rPr lang="en-US" altLang="zh-CN" sz="2500">
                <a:sym typeface="+mn-ea"/>
              </a:rPr>
              <a:t>A commonality is that males are </a:t>
            </a:r>
            <a:endParaRPr lang="en-US" altLang="zh-CN" sz="2500">
              <a:sym typeface="+mn-ea"/>
            </a:endParaRPr>
          </a:p>
          <a:p>
            <a:pPr indent="0">
              <a:buFont typeface="Arial" panose="020B0604020202020204" pitchFamily="34" charset="0"/>
              <a:buNone/>
            </a:pPr>
            <a:r>
              <a:rPr lang="en-US" altLang="zh-CN" sz="2500">
                <a:sym typeface="+mn-ea"/>
              </a:rPr>
              <a:t>more likely to have more demands </a:t>
            </a:r>
            <a:endParaRPr lang="en-US" altLang="zh-CN" sz="2500">
              <a:sym typeface="+mn-ea"/>
            </a:endParaRPr>
          </a:p>
          <a:p>
            <a:pPr indent="0">
              <a:buFont typeface="Arial" panose="020B0604020202020204" pitchFamily="34" charset="0"/>
              <a:buNone/>
            </a:pPr>
            <a:r>
              <a:rPr lang="en-US" altLang="zh-CN" sz="2500">
                <a:sym typeface="+mn-ea"/>
              </a:rPr>
              <a:t>than females in cab service. </a:t>
            </a:r>
            <a:endParaRPr lang="en-US" altLang="zh-CN" sz="2500">
              <a:sym typeface="+mn-ea"/>
            </a:endParaRPr>
          </a:p>
          <a:p>
            <a:pPr indent="0">
              <a:buFont typeface="Arial" panose="020B0604020202020204" pitchFamily="34" charset="0"/>
              <a:buNone/>
            </a:pPr>
            <a:endParaRPr lang="en-US" altLang="zh-CN" sz="2500">
              <a:sym typeface="+mn-ea"/>
            </a:endParaRPr>
          </a:p>
          <a:p>
            <a:pPr indent="0">
              <a:buFont typeface="Arial" panose="020B0604020202020204" pitchFamily="34" charset="0"/>
              <a:buNone/>
            </a:pPr>
            <a:endParaRPr lang="en-US" altLang="zh-CN" sz="2500">
              <a:sym typeface="+mn-ea"/>
            </a:endParaRPr>
          </a:p>
          <a:p>
            <a:pPr indent="0">
              <a:buFont typeface="Arial" panose="020B0604020202020204" pitchFamily="34" charset="0"/>
              <a:buNone/>
            </a:pPr>
            <a:r>
              <a:rPr lang="en-US" altLang="zh-CN" sz="2500">
                <a:sym typeface="+mn-ea"/>
              </a:rPr>
              <a:t> </a:t>
            </a:r>
            <a:endParaRPr lang="en-US" altLang="zh-CN" sz="2500">
              <a:sym typeface="+mn-ea"/>
            </a:endParaRPr>
          </a:p>
          <a:p>
            <a:pPr indent="0">
              <a:buFont typeface="Arial" panose="020B0604020202020204" pitchFamily="34" charset="0"/>
              <a:buNone/>
            </a:pPr>
            <a:r>
              <a:rPr lang="en-US" altLang="zh-CN" sz="2500">
                <a:sym typeface="+mn-ea"/>
              </a:rPr>
              <a:t>  </a:t>
            </a: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endParaRPr lang="en-US" altLang="zh-CN" sz="2500">
              <a:solidFill>
                <a:schemeClr val="tx1"/>
              </a:solidFill>
              <a:sym typeface="+mn-ea"/>
            </a:endParaRPr>
          </a:p>
          <a:p>
            <a:pPr marL="342900" indent="-342900">
              <a:buFont typeface="Arial" panose="020B0604020202020204" pitchFamily="34" charset="0"/>
              <a:buChar char="•"/>
            </a:pPr>
            <a:endParaRPr lang="en-US" altLang="zh-CN" sz="2500">
              <a:solidFill>
                <a:schemeClr val="tx1"/>
              </a:solidFill>
            </a:endParaRPr>
          </a:p>
          <a:p>
            <a:pPr indent="0">
              <a:buFont typeface="Arial" panose="020B0604020202020204" pitchFamily="34" charset="0"/>
              <a:buNone/>
            </a:pPr>
            <a:endParaRPr lang="en-US" altLang="zh-CN" sz="2500">
              <a:solidFill>
                <a:schemeClr val="tx1"/>
              </a:solidFill>
            </a:endParaRPr>
          </a:p>
        </p:txBody>
      </p:sp>
      <p:pic>
        <p:nvPicPr>
          <p:cNvPr id="7" name="图片 6"/>
          <p:cNvPicPr>
            <a:picLocks noChangeAspect="1"/>
          </p:cNvPicPr>
          <p:nvPr>
            <p:custDataLst>
              <p:tags r:id="rId2"/>
            </p:custDataLst>
          </p:nvPr>
        </p:nvPicPr>
        <p:blipFill>
          <a:blip r:embed="rId3"/>
          <a:stretch>
            <a:fillRect/>
          </a:stretch>
        </p:blipFill>
        <p:spPr>
          <a:xfrm>
            <a:off x="5092065" y="1391285"/>
            <a:ext cx="6851650" cy="42354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727065" y="-5723890"/>
            <a:ext cx="740410" cy="12190730"/>
          </a:xfrm>
          <a:solidFill>
            <a:srgbClr val="3B3B3B"/>
          </a:solidFill>
        </p:spPr>
        <p:txBody>
          <a:bodyPr vert="vert270" anchor="t" anchorCtr="0">
            <a:normAutofit fontScale="90000"/>
          </a:bodyPr>
          <a:lstStyle/>
          <a:p>
            <a:pPr marL="0" indent="0">
              <a:buFont typeface="Arial" panose="020B0604020202020204" pitchFamily="34" charset="0"/>
            </a:pPr>
            <a:r>
              <a:rPr lang="en-US" sz="4000" dirty="0">
                <a:solidFill>
                  <a:schemeClr val="accent2"/>
                </a:solidFill>
              </a:rPr>
              <a:t>Analysis of Payment Mode</a:t>
            </a:r>
            <a:endParaRPr lang="en-US" b="1" dirty="0">
              <a:solidFill>
                <a:srgbClr val="FF6600"/>
              </a:solidFill>
            </a:endParaRPr>
          </a:p>
        </p:txBody>
      </p:sp>
      <p:sp>
        <p:nvSpPr>
          <p:cNvPr id="3" name="Subtitle 2"/>
          <p:cNvSpPr>
            <a:spLocks noGrp="1"/>
          </p:cNvSpPr>
          <p:nvPr>
            <p:ph type="subTitle" idx="1"/>
          </p:nvPr>
        </p:nvSpPr>
        <p:spPr>
          <a:xfrm rot="5400000" flipV="1">
            <a:off x="8885555" y="3307715"/>
            <a:ext cx="6858000" cy="243840"/>
          </a:xfrm>
        </p:spPr>
        <p:txBody>
          <a:bodyPr vert="vert270">
            <a:normAutofit/>
          </a:bodyPr>
          <a:lstStyle/>
          <a:p>
            <a:endParaRPr lang="en-US" dirty="0">
              <a:solidFill>
                <a:srgbClr val="FF6600"/>
              </a:solidFill>
            </a:endParaRPr>
          </a:p>
          <a:p>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a:t>
            </a:r>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文本框 4"/>
          <p:cNvSpPr txBox="1"/>
          <p:nvPr/>
        </p:nvSpPr>
        <p:spPr>
          <a:xfrm>
            <a:off x="296545" y="975360"/>
            <a:ext cx="11483975" cy="5348605"/>
          </a:xfrm>
          <a:prstGeom prst="rect">
            <a:avLst/>
          </a:prstGeom>
          <a:noFill/>
        </p:spPr>
        <p:txBody>
          <a:bodyPr wrap="square" rtlCol="0">
            <a:noAutofit/>
          </a:bodyPr>
          <a:p>
            <a:pPr indent="0">
              <a:buFont typeface="Arial" panose="020B0604020202020204" pitchFamily="34" charset="0"/>
              <a:buNone/>
            </a:pPr>
            <a:endParaRPr lang="en-US" altLang="zh-CN" sz="2500">
              <a:sym typeface="+mn-ea"/>
            </a:endParaRPr>
          </a:p>
          <a:p>
            <a:pPr marL="342900" indent="-342900">
              <a:buFont typeface="Arial" panose="020B0604020202020204" pitchFamily="34" charset="0"/>
              <a:buChar char="•"/>
            </a:pPr>
            <a:r>
              <a:rPr lang="en-US" altLang="zh-CN" sz="2500">
                <a:sym typeface="+mn-ea"/>
              </a:rPr>
              <a:t>The bar graph shows the payment</a:t>
            </a:r>
            <a:endParaRPr lang="en-US" altLang="zh-CN" sz="2500">
              <a:sym typeface="+mn-ea"/>
            </a:endParaRPr>
          </a:p>
          <a:p>
            <a:pPr indent="0">
              <a:buFont typeface="Arial" panose="020B0604020202020204" pitchFamily="34" charset="0"/>
              <a:buNone/>
            </a:pPr>
            <a:r>
              <a:rPr lang="en-US" altLang="zh-CN" sz="2500">
                <a:sym typeface="+mn-ea"/>
              </a:rPr>
              <a:t>mode of two companies.</a:t>
            </a:r>
            <a:endParaRPr lang="en-US" altLang="zh-CN" sz="2500">
              <a:sym typeface="+mn-ea"/>
            </a:endParaRPr>
          </a:p>
          <a:p>
            <a:pPr indent="0">
              <a:buFont typeface="Arial" panose="020B0604020202020204" pitchFamily="34" charset="0"/>
              <a:buNone/>
            </a:pPr>
            <a:endParaRPr lang="en-US" altLang="zh-CN" sz="2500">
              <a:sym typeface="+mn-ea"/>
            </a:endParaRPr>
          </a:p>
          <a:p>
            <a:pPr marL="342900" indent="-342900">
              <a:buFont typeface="Arial" panose="020B0604020202020204" pitchFamily="34" charset="0"/>
              <a:buChar char="•"/>
            </a:pPr>
            <a:r>
              <a:rPr lang="en-US" altLang="zh-CN" sz="2500">
                <a:sym typeface="+mn-ea"/>
              </a:rPr>
              <a:t>Both companies exhibit a similar </a:t>
            </a:r>
            <a:endParaRPr lang="en-US" altLang="zh-CN" sz="2500">
              <a:sym typeface="+mn-ea"/>
            </a:endParaRPr>
          </a:p>
          <a:p>
            <a:pPr indent="0">
              <a:buFont typeface="Arial" panose="020B0604020202020204" pitchFamily="34" charset="0"/>
              <a:buNone/>
            </a:pPr>
            <a:r>
              <a:rPr lang="en-US" altLang="zh-CN" sz="2500">
                <a:sym typeface="+mn-ea"/>
              </a:rPr>
              <a:t>pattern that card has more counts </a:t>
            </a:r>
            <a:endParaRPr lang="en-US" altLang="zh-CN" sz="2500">
              <a:sym typeface="+mn-ea"/>
            </a:endParaRPr>
          </a:p>
          <a:p>
            <a:pPr indent="0">
              <a:buFont typeface="Arial" panose="020B0604020202020204" pitchFamily="34" charset="0"/>
              <a:buNone/>
            </a:pPr>
            <a:r>
              <a:rPr lang="en-US" altLang="zh-CN" sz="2500">
                <a:sym typeface="+mn-ea"/>
              </a:rPr>
              <a:t>than cash, on average. </a:t>
            </a:r>
            <a:endParaRPr lang="en-US" altLang="zh-CN" sz="2500">
              <a:sym typeface="+mn-ea"/>
            </a:endParaRPr>
          </a:p>
          <a:p>
            <a:pPr indent="0">
              <a:buFont typeface="Arial" panose="020B0604020202020204" pitchFamily="34" charset="0"/>
              <a:buNone/>
            </a:pPr>
            <a:endParaRPr lang="en-US" altLang="zh-CN" sz="2500">
              <a:sym typeface="+mn-ea"/>
            </a:endParaRPr>
          </a:p>
          <a:p>
            <a:pPr marL="342900" indent="-342900">
              <a:buFont typeface="Arial" panose="020B0604020202020204" pitchFamily="34" charset="0"/>
              <a:buChar char="•"/>
            </a:pPr>
            <a:r>
              <a:rPr lang="en-US" altLang="zh-CN" sz="2500">
                <a:sym typeface="+mn-ea"/>
              </a:rPr>
              <a:t>An implication is that card is </a:t>
            </a:r>
            <a:endParaRPr lang="en-US" altLang="zh-CN" sz="2500">
              <a:sym typeface="+mn-ea"/>
            </a:endParaRPr>
          </a:p>
          <a:p>
            <a:pPr indent="0">
              <a:buFont typeface="Arial" panose="020B0604020202020204" pitchFamily="34" charset="0"/>
              <a:buNone/>
            </a:pPr>
            <a:r>
              <a:rPr lang="en-US" altLang="zh-CN" sz="2500">
                <a:sym typeface="+mn-ea"/>
              </a:rPr>
              <a:t>more likely to be a more popular </a:t>
            </a:r>
            <a:endParaRPr lang="en-US" altLang="zh-CN" sz="2500">
              <a:sym typeface="+mn-ea"/>
            </a:endParaRPr>
          </a:p>
          <a:p>
            <a:pPr indent="0">
              <a:buFont typeface="Arial" panose="020B0604020202020204" pitchFamily="34" charset="0"/>
              <a:buNone/>
            </a:pPr>
            <a:r>
              <a:rPr lang="en-US" altLang="zh-CN" sz="2500">
                <a:sym typeface="+mn-ea"/>
              </a:rPr>
              <a:t>payment mode than cash. </a:t>
            </a:r>
            <a:endParaRPr lang="en-US" altLang="zh-CN" sz="2500">
              <a:sym typeface="+mn-ea"/>
            </a:endParaRPr>
          </a:p>
          <a:p>
            <a:pPr indent="0">
              <a:buFont typeface="Arial" panose="020B0604020202020204" pitchFamily="34" charset="0"/>
              <a:buNone/>
            </a:pPr>
            <a:endParaRPr lang="en-US" altLang="zh-CN" sz="2500">
              <a:sym typeface="+mn-ea"/>
            </a:endParaRPr>
          </a:p>
          <a:p>
            <a:pPr indent="0">
              <a:buFont typeface="Arial" panose="020B0604020202020204" pitchFamily="34" charset="0"/>
              <a:buNone/>
            </a:pPr>
            <a:endParaRPr lang="en-US" altLang="zh-CN" sz="2500">
              <a:sym typeface="+mn-ea"/>
            </a:endParaRPr>
          </a:p>
          <a:p>
            <a:pPr indent="0">
              <a:buFont typeface="Arial" panose="020B0604020202020204" pitchFamily="34" charset="0"/>
              <a:buNone/>
            </a:pPr>
            <a:endParaRPr lang="en-US" altLang="zh-CN" sz="2500">
              <a:sym typeface="+mn-ea"/>
            </a:endParaRPr>
          </a:p>
          <a:p>
            <a:pPr indent="0">
              <a:buFont typeface="Arial" panose="020B0604020202020204" pitchFamily="34" charset="0"/>
              <a:buNone/>
            </a:pPr>
            <a:r>
              <a:rPr lang="en-US" altLang="zh-CN" sz="2500">
                <a:sym typeface="+mn-ea"/>
              </a:rPr>
              <a:t> </a:t>
            </a:r>
            <a:endParaRPr lang="en-US" altLang="zh-CN" sz="2500">
              <a:sym typeface="+mn-ea"/>
            </a:endParaRPr>
          </a:p>
          <a:p>
            <a:pPr indent="0">
              <a:buFont typeface="Arial" panose="020B0604020202020204" pitchFamily="34" charset="0"/>
              <a:buNone/>
            </a:pPr>
            <a:r>
              <a:rPr lang="en-US" altLang="zh-CN" sz="2500">
                <a:sym typeface="+mn-ea"/>
              </a:rPr>
              <a:t>  </a:t>
            </a: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endParaRPr lang="en-US" altLang="zh-CN" sz="2500">
              <a:solidFill>
                <a:schemeClr val="tx1"/>
              </a:solidFill>
              <a:sym typeface="+mn-ea"/>
            </a:endParaRPr>
          </a:p>
          <a:p>
            <a:pPr marL="342900" indent="-342900">
              <a:buFont typeface="Arial" panose="020B0604020202020204" pitchFamily="34" charset="0"/>
              <a:buChar char="•"/>
            </a:pPr>
            <a:endParaRPr lang="en-US" altLang="zh-CN" sz="2500">
              <a:solidFill>
                <a:schemeClr val="tx1"/>
              </a:solidFill>
            </a:endParaRPr>
          </a:p>
          <a:p>
            <a:pPr indent="0">
              <a:buFont typeface="Arial" panose="020B0604020202020204" pitchFamily="34" charset="0"/>
              <a:buNone/>
            </a:pPr>
            <a:endParaRPr lang="en-US" altLang="zh-CN" sz="2500">
              <a:solidFill>
                <a:schemeClr val="tx1"/>
              </a:solidFill>
            </a:endParaRPr>
          </a:p>
        </p:txBody>
      </p:sp>
      <p:pic>
        <p:nvPicPr>
          <p:cNvPr id="6" name="图片 5"/>
          <p:cNvPicPr>
            <a:picLocks noChangeAspect="1"/>
          </p:cNvPicPr>
          <p:nvPr>
            <p:custDataLst>
              <p:tags r:id="rId2"/>
            </p:custDataLst>
          </p:nvPr>
        </p:nvPicPr>
        <p:blipFill>
          <a:blip r:embed="rId3"/>
          <a:stretch>
            <a:fillRect/>
          </a:stretch>
        </p:blipFill>
        <p:spPr>
          <a:xfrm>
            <a:off x="5194935" y="1661160"/>
            <a:ext cx="6927215" cy="40760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727065" y="-5723890"/>
            <a:ext cx="740410" cy="12190730"/>
          </a:xfrm>
          <a:solidFill>
            <a:srgbClr val="3B3B3B"/>
          </a:solidFill>
        </p:spPr>
        <p:txBody>
          <a:bodyPr vert="vert270" anchor="t" anchorCtr="0">
            <a:normAutofit fontScale="90000"/>
          </a:bodyPr>
          <a:lstStyle/>
          <a:p>
            <a:pPr marL="0" indent="0">
              <a:buFont typeface="Arial" panose="020B0604020202020204" pitchFamily="34" charset="0"/>
            </a:pPr>
            <a:r>
              <a:rPr lang="en-US" sz="4000" dirty="0">
                <a:solidFill>
                  <a:schemeClr val="accent2"/>
                </a:solidFill>
              </a:rPr>
              <a:t>Analysis of Age</a:t>
            </a:r>
            <a:endParaRPr lang="en-US" b="1" dirty="0">
              <a:solidFill>
                <a:srgbClr val="FF6600"/>
              </a:solidFill>
            </a:endParaRPr>
          </a:p>
        </p:txBody>
      </p:sp>
      <p:sp>
        <p:nvSpPr>
          <p:cNvPr id="3" name="Subtitle 2"/>
          <p:cNvSpPr>
            <a:spLocks noGrp="1"/>
          </p:cNvSpPr>
          <p:nvPr>
            <p:ph type="subTitle" idx="1"/>
          </p:nvPr>
        </p:nvSpPr>
        <p:spPr>
          <a:xfrm rot="5400000" flipV="1">
            <a:off x="8885555" y="3307715"/>
            <a:ext cx="6858000" cy="243840"/>
          </a:xfrm>
        </p:spPr>
        <p:txBody>
          <a:bodyPr vert="vert270">
            <a:normAutofit/>
          </a:bodyPr>
          <a:lstStyle/>
          <a:p>
            <a:endParaRPr lang="en-US" dirty="0">
              <a:solidFill>
                <a:srgbClr val="FF6600"/>
              </a:solidFill>
            </a:endParaRPr>
          </a:p>
          <a:p>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a:t>
            </a:r>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文本框 4"/>
          <p:cNvSpPr txBox="1"/>
          <p:nvPr/>
        </p:nvSpPr>
        <p:spPr>
          <a:xfrm>
            <a:off x="296545" y="975360"/>
            <a:ext cx="11483975" cy="5348605"/>
          </a:xfrm>
          <a:prstGeom prst="rect">
            <a:avLst/>
          </a:prstGeom>
          <a:noFill/>
        </p:spPr>
        <p:txBody>
          <a:bodyPr wrap="square" rtlCol="0">
            <a:noAutofit/>
          </a:bodyPr>
          <a:p>
            <a:pPr indent="0">
              <a:buFont typeface="Arial" panose="020B0604020202020204" pitchFamily="34" charset="0"/>
              <a:buNone/>
            </a:pPr>
            <a:endParaRPr lang="en-US" altLang="zh-CN" sz="2500">
              <a:sym typeface="+mn-ea"/>
            </a:endParaRPr>
          </a:p>
          <a:p>
            <a:pPr marL="342900" indent="-342900">
              <a:buFont typeface="Arial" panose="020B0604020202020204" pitchFamily="34" charset="0"/>
              <a:buChar char="•"/>
            </a:pPr>
            <a:r>
              <a:rPr lang="en-US" altLang="zh-CN" sz="2500">
                <a:sym typeface="+mn-ea"/>
              </a:rPr>
              <a:t>The histogram  shows the age </a:t>
            </a:r>
            <a:endParaRPr lang="en-US" altLang="zh-CN" sz="2500">
              <a:sym typeface="+mn-ea"/>
            </a:endParaRPr>
          </a:p>
          <a:p>
            <a:pPr indent="0">
              <a:buFont typeface="Arial" panose="020B0604020202020204" pitchFamily="34" charset="0"/>
              <a:buNone/>
            </a:pPr>
            <a:r>
              <a:rPr lang="en-US" altLang="zh-CN" sz="2500">
                <a:sym typeface="+mn-ea"/>
              </a:rPr>
              <a:t>distribtion of two companies.</a:t>
            </a:r>
            <a:endParaRPr lang="en-US" altLang="zh-CN" sz="2500">
              <a:sym typeface="+mn-ea"/>
            </a:endParaRPr>
          </a:p>
          <a:p>
            <a:pPr indent="0">
              <a:buFont typeface="Arial" panose="020B0604020202020204" pitchFamily="34" charset="0"/>
              <a:buNone/>
            </a:pPr>
            <a:endParaRPr lang="en-US" altLang="zh-CN" sz="2500">
              <a:sym typeface="+mn-ea"/>
            </a:endParaRPr>
          </a:p>
          <a:p>
            <a:pPr marL="342900" indent="-342900">
              <a:buFont typeface="Arial" panose="020B0604020202020204" pitchFamily="34" charset="0"/>
              <a:buChar char="•"/>
            </a:pPr>
            <a:r>
              <a:rPr lang="en-US" altLang="zh-CN" sz="2500">
                <a:sym typeface="+mn-ea"/>
              </a:rPr>
              <a:t>Both companies exhibit a similar </a:t>
            </a:r>
            <a:endParaRPr lang="en-US" altLang="zh-CN" sz="2500">
              <a:sym typeface="+mn-ea"/>
            </a:endParaRPr>
          </a:p>
          <a:p>
            <a:pPr indent="0">
              <a:buFont typeface="Arial" panose="020B0604020202020204" pitchFamily="34" charset="0"/>
              <a:buNone/>
            </a:pPr>
            <a:r>
              <a:rPr lang="en-US" altLang="zh-CN" sz="2500">
                <a:sym typeface="+mn-ea"/>
              </a:rPr>
              <a:t>pattern that the age range around</a:t>
            </a:r>
            <a:endParaRPr lang="en-US" altLang="zh-CN" sz="2500">
              <a:sym typeface="+mn-ea"/>
            </a:endParaRPr>
          </a:p>
          <a:p>
            <a:pPr indent="0">
              <a:buFont typeface="Arial" panose="020B0604020202020204" pitchFamily="34" charset="0"/>
              <a:buNone/>
            </a:pPr>
            <a:r>
              <a:rPr lang="en-US" altLang="zh-CN" sz="2500">
                <a:sym typeface="+mn-ea"/>
              </a:rPr>
              <a:t>20-40 has more counts than that </a:t>
            </a:r>
            <a:endParaRPr lang="en-US" altLang="zh-CN" sz="2500">
              <a:sym typeface="+mn-ea"/>
            </a:endParaRPr>
          </a:p>
          <a:p>
            <a:pPr indent="0">
              <a:buFont typeface="Arial" panose="020B0604020202020204" pitchFamily="34" charset="0"/>
              <a:buNone/>
            </a:pPr>
            <a:r>
              <a:rPr lang="en-US" altLang="zh-CN" sz="2500">
                <a:sym typeface="+mn-ea"/>
              </a:rPr>
              <a:t>40-60. </a:t>
            </a:r>
            <a:endParaRPr lang="en-US" altLang="zh-CN" sz="2500">
              <a:sym typeface="+mn-ea"/>
            </a:endParaRPr>
          </a:p>
          <a:p>
            <a:pPr indent="0">
              <a:buFont typeface="Arial" panose="020B0604020202020204" pitchFamily="34" charset="0"/>
              <a:buNone/>
            </a:pPr>
            <a:endParaRPr lang="en-US" altLang="zh-CN" sz="2500">
              <a:sym typeface="+mn-ea"/>
            </a:endParaRPr>
          </a:p>
          <a:p>
            <a:pPr marL="342900" indent="-342900">
              <a:buFont typeface="Arial" panose="020B0604020202020204" pitchFamily="34" charset="0"/>
              <a:buChar char="•"/>
            </a:pPr>
            <a:r>
              <a:rPr lang="en-US" altLang="zh-CN" sz="2500">
                <a:sym typeface="+mn-ea"/>
              </a:rPr>
              <a:t>A possible implication is that most </a:t>
            </a:r>
            <a:endParaRPr lang="en-US" altLang="zh-CN" sz="2500">
              <a:sym typeface="+mn-ea"/>
            </a:endParaRPr>
          </a:p>
          <a:p>
            <a:pPr indent="0">
              <a:buFont typeface="Arial" panose="020B0604020202020204" pitchFamily="34" charset="0"/>
              <a:buNone/>
            </a:pPr>
            <a:r>
              <a:rPr lang="en-US" altLang="zh-CN" sz="2500">
                <a:sym typeface="+mn-ea"/>
              </a:rPr>
              <a:t>users or customers with an age range </a:t>
            </a:r>
            <a:endParaRPr lang="en-US" altLang="zh-CN" sz="2500">
              <a:sym typeface="+mn-ea"/>
            </a:endParaRPr>
          </a:p>
          <a:p>
            <a:pPr indent="0">
              <a:buFont typeface="Arial" panose="020B0604020202020204" pitchFamily="34" charset="0"/>
              <a:buNone/>
            </a:pPr>
            <a:r>
              <a:rPr lang="en-US" altLang="zh-CN" sz="2500">
                <a:sym typeface="+mn-ea"/>
              </a:rPr>
              <a:t>around 20 to 40. In other words, the </a:t>
            </a:r>
            <a:endParaRPr lang="en-US" altLang="zh-CN" sz="2500">
              <a:sym typeface="+mn-ea"/>
            </a:endParaRPr>
          </a:p>
          <a:p>
            <a:pPr indent="0">
              <a:buFont typeface="Arial" panose="020B0604020202020204" pitchFamily="34" charset="0"/>
              <a:buNone/>
            </a:pPr>
            <a:r>
              <a:rPr lang="en-US" altLang="zh-CN" sz="2500">
                <a:sym typeface="+mn-ea"/>
              </a:rPr>
              <a:t>age of customers matters for both companies</a:t>
            </a:r>
            <a:endParaRPr lang="en-US" altLang="zh-CN" sz="2500">
              <a:sym typeface="+mn-ea"/>
            </a:endParaRPr>
          </a:p>
          <a:p>
            <a:pPr indent="0">
              <a:buFont typeface="Arial" panose="020B0604020202020204" pitchFamily="34" charset="0"/>
              <a:buNone/>
            </a:pPr>
            <a:endParaRPr lang="en-US" altLang="zh-CN" sz="2500">
              <a:sym typeface="+mn-ea"/>
            </a:endParaRPr>
          </a:p>
          <a:p>
            <a:pPr indent="0">
              <a:buFont typeface="Arial" panose="020B0604020202020204" pitchFamily="34" charset="0"/>
              <a:buNone/>
            </a:pPr>
            <a:endParaRPr lang="en-US" altLang="zh-CN" sz="2500">
              <a:sym typeface="+mn-ea"/>
            </a:endParaRPr>
          </a:p>
          <a:p>
            <a:pPr indent="0">
              <a:buFont typeface="Arial" panose="020B0604020202020204" pitchFamily="34" charset="0"/>
              <a:buNone/>
            </a:pPr>
            <a:r>
              <a:rPr lang="en-US" altLang="zh-CN" sz="2500">
                <a:sym typeface="+mn-ea"/>
              </a:rPr>
              <a:t> </a:t>
            </a:r>
            <a:endParaRPr lang="en-US" altLang="zh-CN" sz="2500">
              <a:sym typeface="+mn-ea"/>
            </a:endParaRPr>
          </a:p>
          <a:p>
            <a:pPr indent="0">
              <a:buFont typeface="Arial" panose="020B0604020202020204" pitchFamily="34" charset="0"/>
              <a:buNone/>
            </a:pPr>
            <a:r>
              <a:rPr lang="en-US" altLang="zh-CN" sz="2500">
                <a:sym typeface="+mn-ea"/>
              </a:rPr>
              <a:t>  </a:t>
            </a: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endParaRPr lang="en-US" altLang="zh-CN" sz="2500">
              <a:sym typeface="+mn-ea"/>
            </a:endParaRPr>
          </a:p>
          <a:p>
            <a:pPr marL="342900" indent="-342900">
              <a:buFont typeface="Arial" panose="020B0604020202020204" pitchFamily="34" charset="0"/>
              <a:buChar char="•"/>
            </a:pPr>
            <a:endParaRPr lang="en-US" altLang="zh-CN" sz="2500">
              <a:solidFill>
                <a:schemeClr val="tx1"/>
              </a:solidFill>
              <a:sym typeface="+mn-ea"/>
            </a:endParaRPr>
          </a:p>
          <a:p>
            <a:pPr marL="342900" indent="-342900">
              <a:buFont typeface="Arial" panose="020B0604020202020204" pitchFamily="34" charset="0"/>
              <a:buChar char="•"/>
            </a:pPr>
            <a:endParaRPr lang="en-US" altLang="zh-CN" sz="2500">
              <a:solidFill>
                <a:schemeClr val="tx1"/>
              </a:solidFill>
            </a:endParaRPr>
          </a:p>
          <a:p>
            <a:pPr indent="0">
              <a:buFont typeface="Arial" panose="020B0604020202020204" pitchFamily="34" charset="0"/>
              <a:buNone/>
            </a:pPr>
            <a:endParaRPr lang="en-US" altLang="zh-CN" sz="2500">
              <a:solidFill>
                <a:schemeClr val="tx1"/>
              </a:solidFill>
            </a:endParaRPr>
          </a:p>
        </p:txBody>
      </p:sp>
      <p:pic>
        <p:nvPicPr>
          <p:cNvPr id="7" name="图片 6"/>
          <p:cNvPicPr>
            <a:picLocks noChangeAspect="1"/>
          </p:cNvPicPr>
          <p:nvPr>
            <p:custDataLst>
              <p:tags r:id="rId2"/>
            </p:custDataLst>
          </p:nvPr>
        </p:nvPicPr>
        <p:blipFill>
          <a:blip r:embed="rId3"/>
          <a:stretch>
            <a:fillRect/>
          </a:stretch>
        </p:blipFill>
        <p:spPr>
          <a:xfrm>
            <a:off x="5461000" y="1329690"/>
            <a:ext cx="6731000" cy="433705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PP_MARK_KEY" val="b8c17ada-8bb6-4541-87e2-c7d90dbedd10"/>
  <p:tag name="COMMONDATA" val="eyJoZGlkIjoiNWVhYWQ0Y2RiMWU3NDc2NTFlZDUyMTBkMTZmZTk3ZGMifQ=="/>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3723</Words>
  <Application>WPS 演示</Application>
  <PresentationFormat>Widescreen</PresentationFormat>
  <Paragraphs>271</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Calibri</vt:lpstr>
      <vt:lpstr>微软雅黑</vt:lpstr>
      <vt:lpstr>Arial Unicode MS</vt:lpstr>
      <vt:lpstr>Calibri Light</vt:lpstr>
      <vt:lpstr>等线</vt:lpstr>
      <vt:lpstr>等线 Light</vt:lpstr>
      <vt:lpstr>Wingdings</vt:lpstr>
      <vt:lpstr>Office Theme</vt:lpstr>
      <vt:lpstr>PowerPoint 演示文稿</vt:lpstr>
      <vt:lpstr>   Agenda</vt:lpstr>
      <vt:lpstr>Background-G2M Case Study </vt:lpstr>
      <vt:lpstr>Data Understanding</vt:lpstr>
      <vt:lpstr>Business Problem</vt:lpstr>
      <vt:lpstr>Data Analysis</vt:lpstr>
      <vt:lpstr>Analysis of Profit</vt:lpstr>
      <vt:lpstr>Analysis of Gender</vt:lpstr>
      <vt:lpstr>Analysis of Payment Mode</vt:lpstr>
      <vt:lpstr>Analysis of Age</vt:lpstr>
      <vt:lpstr>Analysis of Users in Cities</vt:lpstr>
      <vt:lpstr>Recommendations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文杰</cp:lastModifiedBy>
  <cp:revision>102</cp:revision>
  <dcterms:created xsi:type="dcterms:W3CDTF">2020-12-18T04:50:00Z</dcterms:created>
  <dcterms:modified xsi:type="dcterms:W3CDTF">2023-07-24T06:40:50Z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285AEC9731BA4BADB01BB3C278B74F4B_11</vt:lpwstr>
  </property>
  <property fmtid="{D5CDD505-2E9C-101B-9397-08002B2CF9AE}" pid="3" name="KSOProductBuildVer">
    <vt:lpwstr>2052-11.1.0.14309</vt:lpwstr>
  </property>
</Properties>
</file>