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6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72DCB-3875-4972-A2F7-C0F7E341C96F}" v="10" dt="2020-11-08T19:43:24.635"/>
    <p1510:client id="{A3542DC7-D458-4078-A130-C01B60C28567}" v="390" dt="2020-11-08T19:40:48.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8.11.2020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8.11.2020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8.11.2020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8.11.2020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8.11.2020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8.11.2020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8.11.2020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8.11.2020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8.11.2020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8.11.2020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8.11.2020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8.11.2020</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159695" y="1603073"/>
            <a:ext cx="7530895" cy="2268559"/>
          </a:xfrm>
        </p:spPr>
        <p:txBody>
          <a:bodyPr>
            <a:normAutofit/>
          </a:bodyPr>
          <a:lstStyle/>
          <a:p>
            <a:pPr algn="ctr"/>
            <a:br>
              <a:rPr lang="tr-TR" sz="4800" cap="all" dirty="0">
                <a:ea typeface="+mj-lt"/>
                <a:cs typeface="+mj-lt"/>
              </a:rPr>
            </a:br>
            <a:r>
              <a:rPr lang="tr-TR" sz="4800" cap="all" dirty="0">
                <a:solidFill>
                  <a:schemeClr val="accent5">
                    <a:lumMod val="60000"/>
                    <a:lumOff val="40000"/>
                  </a:schemeClr>
                </a:solidFill>
                <a:ea typeface="+mj-lt"/>
                <a:cs typeface="+mj-lt"/>
              </a:rPr>
              <a:t>NOSQLCHECKPOINT</a:t>
            </a:r>
            <a:endParaRPr lang="fr-FR" sz="4800">
              <a:solidFill>
                <a:schemeClr val="accent5">
                  <a:lumMod val="60000"/>
                  <a:lumOff val="40000"/>
                </a:schemeClr>
              </a:solidFill>
              <a:cs typeface="Arial" panose="020B0604020202020204"/>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3577406" y="5259276"/>
            <a:ext cx="5357600" cy="1605911"/>
          </a:xfrm>
        </p:spPr>
        <p:txBody>
          <a:bodyPr/>
          <a:lstStyle/>
          <a:p>
            <a:r>
              <a:rPr lang="fr-FR" sz="4000" dirty="0" err="1">
                <a:solidFill>
                  <a:schemeClr val="tx2">
                    <a:lumMod val="25000"/>
                  </a:schemeClr>
                </a:solidFill>
                <a:latin typeface="Comic Sans MS"/>
                <a:cs typeface="Arial"/>
              </a:rPr>
              <a:t>Bedoui</a:t>
            </a:r>
            <a:r>
              <a:rPr lang="tr-TR" sz="4000" dirty="0">
                <a:solidFill>
                  <a:schemeClr val="tx2">
                    <a:lumMod val="25000"/>
                  </a:schemeClr>
                </a:solidFill>
                <a:latin typeface="Comic Sans MS"/>
                <a:cs typeface="Arial"/>
              </a:rPr>
              <a:t> </a:t>
            </a:r>
            <a:r>
              <a:rPr lang="fr-FR" sz="4000" dirty="0" err="1">
                <a:solidFill>
                  <a:schemeClr val="tx2">
                    <a:lumMod val="25000"/>
                  </a:schemeClr>
                </a:solidFill>
                <a:latin typeface="Comic Sans MS"/>
                <a:cs typeface="Arial"/>
              </a:rPr>
              <a:t>Wejden</a:t>
            </a:r>
            <a:endParaRPr lang="fr-FR" sz="4000" dirty="0" err="1">
              <a:solidFill>
                <a:schemeClr val="tx2">
                  <a:lumMod val="25000"/>
                </a:schemeClr>
              </a:solidFill>
              <a:latin typeface="Comic Sans MS"/>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48A4-0E9E-4A5F-BC55-E26C058BCA83}"/>
              </a:ext>
            </a:extLst>
          </p:cNvPr>
          <p:cNvSpPr>
            <a:spLocks noGrp="1"/>
          </p:cNvSpPr>
          <p:nvPr>
            <p:ph type="title"/>
          </p:nvPr>
        </p:nvSpPr>
        <p:spPr>
          <a:xfrm>
            <a:off x="2611808" y="808056"/>
            <a:ext cx="7958331" cy="732173"/>
          </a:xfrm>
        </p:spPr>
        <p:txBody>
          <a:bodyPr/>
          <a:lstStyle/>
          <a:p>
            <a:pPr algn="ctr"/>
            <a:r>
              <a:rPr lang="en-US" cap="all">
                <a:solidFill>
                  <a:srgbClr val="FF0000"/>
                </a:solidFill>
                <a:ea typeface="+mj-lt"/>
                <a:cs typeface="+mj-lt"/>
              </a:rPr>
              <a:t>CAP</a:t>
            </a:r>
            <a:r>
              <a:rPr lang="en-US" b="1" cap="all" dirty="0">
                <a:solidFill>
                  <a:srgbClr val="FF0000"/>
                </a:solidFill>
                <a:ea typeface="+mj-lt"/>
                <a:cs typeface="+mj-lt"/>
              </a:rPr>
              <a:t> </a:t>
            </a:r>
            <a:r>
              <a:rPr lang="en-US" cap="all">
                <a:solidFill>
                  <a:srgbClr val="FF0000"/>
                </a:solidFill>
                <a:ea typeface="+mj-lt"/>
                <a:cs typeface="+mj-lt"/>
              </a:rPr>
              <a:t>THEOREM</a:t>
            </a:r>
            <a:endParaRPr lang="fr-FR">
              <a:solidFill>
                <a:srgbClr val="FF0000"/>
              </a:solidFill>
              <a:ea typeface="+mj-lt"/>
              <a:cs typeface="+mj-lt"/>
            </a:endParaRPr>
          </a:p>
          <a:p>
            <a:endParaRPr lang="fr-FR" dirty="0">
              <a:cs typeface="Arial"/>
            </a:endParaRPr>
          </a:p>
        </p:txBody>
      </p:sp>
      <p:sp>
        <p:nvSpPr>
          <p:cNvPr id="3" name="Content Placeholder 2">
            <a:extLst>
              <a:ext uri="{FF2B5EF4-FFF2-40B4-BE49-F238E27FC236}">
                <a16:creationId xmlns:a16="http://schemas.microsoft.com/office/drawing/2014/main" id="{559677E0-992B-4E0A-B027-6E549EA75643}"/>
              </a:ext>
            </a:extLst>
          </p:cNvPr>
          <p:cNvSpPr>
            <a:spLocks noGrp="1"/>
          </p:cNvSpPr>
          <p:nvPr>
            <p:ph idx="1"/>
          </p:nvPr>
        </p:nvSpPr>
        <p:spPr>
          <a:xfrm>
            <a:off x="2773599" y="1778947"/>
            <a:ext cx="7796540" cy="4270997"/>
          </a:xfrm>
        </p:spPr>
        <p:txBody>
          <a:bodyPr vert="horz" lIns="91440" tIns="45720" rIns="91440" bIns="45720" rtlCol="0" anchor="t">
            <a:normAutofit fontScale="92500" lnSpcReduction="20000"/>
          </a:bodyPr>
          <a:lstStyle/>
          <a:p>
            <a:pPr marL="344170" indent="-344170">
              <a:spcAft>
                <a:spcPts val="0"/>
              </a:spcAft>
            </a:pPr>
            <a:r>
              <a:rPr lang="fr-FR">
                <a:solidFill>
                  <a:schemeClr val="accent3">
                    <a:lumMod val="75000"/>
                  </a:schemeClr>
                </a:solidFill>
                <a:ea typeface="+mn-lt"/>
                <a:cs typeface="+mn-lt"/>
              </a:rPr>
              <a:t>Le théorème CAP applique un type de logique similaire aux systèmes distribués, à savoir qu'un système distribué ne peut fournir que deux des trois caractéristiques souhaitées: la cohérence, la disponibilité et la tolérance de partition (le 'C', 'A' et 'P' dans CAP ).</a:t>
            </a:r>
            <a:endParaRPr lang="en-US">
              <a:solidFill>
                <a:schemeClr val="accent3">
                  <a:lumMod val="75000"/>
                </a:schemeClr>
              </a:solidFill>
              <a:ea typeface="+mn-lt"/>
              <a:cs typeface="+mn-lt"/>
            </a:endParaRPr>
          </a:p>
          <a:p>
            <a:pPr marL="344170" indent="-344170">
              <a:spcAft>
                <a:spcPts val="0"/>
              </a:spcAft>
            </a:pPr>
            <a:endParaRPr lang="fr-FR" dirty="0">
              <a:solidFill>
                <a:schemeClr val="accent3">
                  <a:lumMod val="75000"/>
                </a:schemeClr>
              </a:solidFill>
              <a:ea typeface="+mn-lt"/>
              <a:cs typeface="+mn-lt"/>
            </a:endParaRPr>
          </a:p>
          <a:p>
            <a:pPr marL="344170" indent="-344170">
              <a:spcAft>
                <a:spcPts val="0"/>
              </a:spcAft>
            </a:pPr>
            <a:r>
              <a:rPr lang="fr-FR">
                <a:solidFill>
                  <a:schemeClr val="accent3">
                    <a:lumMod val="75000"/>
                  </a:schemeClr>
                </a:solidFill>
                <a:ea typeface="+mn-lt"/>
                <a:cs typeface="+mn-lt"/>
              </a:rPr>
              <a:t> Un système distribué est un réseau qui stocke des données sur plus d'un nœud (machines physiques ou virtuelles) en même temps. Étant donné que toutes les applications cloud sont des systèmes distribués, il est essentiel de comprendre le théorème CAP lors de la conception d'une application cloud afin de pouvoir choisir un système de gestion de données qui offre les caractéristiques dont votre application a le plus besoin.</a:t>
            </a:r>
            <a:endParaRPr lang="en-US">
              <a:solidFill>
                <a:schemeClr val="accent3">
                  <a:lumMod val="75000"/>
                </a:schemeClr>
              </a:solidFill>
              <a:ea typeface="+mn-lt"/>
              <a:cs typeface="+mn-lt"/>
            </a:endParaRPr>
          </a:p>
          <a:p>
            <a:pPr marL="344170" indent="-344170">
              <a:spcAft>
                <a:spcPts val="0"/>
              </a:spcAft>
            </a:pPr>
            <a:endParaRPr lang="en-US" dirty="0">
              <a:ea typeface="+mn-lt"/>
              <a:cs typeface="+mn-lt"/>
            </a:endParaRPr>
          </a:p>
          <a:p>
            <a:pPr marL="344170" indent="-344170"/>
            <a:endParaRPr lang="fr-FR" dirty="0">
              <a:cs typeface="Arial"/>
            </a:endParaRPr>
          </a:p>
        </p:txBody>
      </p:sp>
    </p:spTree>
    <p:extLst>
      <p:ext uri="{BB962C8B-B14F-4D97-AF65-F5344CB8AC3E}">
        <p14:creationId xmlns:p14="http://schemas.microsoft.com/office/powerpoint/2010/main" val="96126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FDE5-EFD0-456D-B923-B1E6C4B51541}"/>
              </a:ext>
            </a:extLst>
          </p:cNvPr>
          <p:cNvSpPr>
            <a:spLocks noGrp="1"/>
          </p:cNvSpPr>
          <p:nvPr>
            <p:ph type="title"/>
          </p:nvPr>
        </p:nvSpPr>
        <p:spPr/>
        <p:txBody>
          <a:bodyPr/>
          <a:lstStyle/>
          <a:p>
            <a:pPr algn="ctr"/>
            <a:r>
              <a:rPr lang="en-US" cap="all">
                <a:solidFill>
                  <a:srgbClr val="FF0000"/>
                </a:solidFill>
                <a:ea typeface="+mj-lt"/>
                <a:cs typeface="+mj-lt"/>
              </a:rPr>
              <a:t>CAP THEOREM</a:t>
            </a:r>
            <a:endParaRPr lang="fr-FR">
              <a:solidFill>
                <a:srgbClr val="FF0000"/>
              </a:solidFill>
              <a:ea typeface="+mj-lt"/>
              <a:cs typeface="+mj-lt"/>
            </a:endParaRPr>
          </a:p>
          <a:p>
            <a:endParaRPr lang="fr-FR" dirty="0">
              <a:cs typeface="Arial"/>
            </a:endParaRPr>
          </a:p>
        </p:txBody>
      </p:sp>
      <p:sp>
        <p:nvSpPr>
          <p:cNvPr id="3" name="Content Placeholder 2">
            <a:extLst>
              <a:ext uri="{FF2B5EF4-FFF2-40B4-BE49-F238E27FC236}">
                <a16:creationId xmlns:a16="http://schemas.microsoft.com/office/drawing/2014/main" id="{BBD3EE6C-DDDF-48FA-A695-E485DCD310E4}"/>
              </a:ext>
            </a:extLst>
          </p:cNvPr>
          <p:cNvSpPr>
            <a:spLocks noGrp="1"/>
          </p:cNvSpPr>
          <p:nvPr>
            <p:ph idx="1"/>
          </p:nvPr>
        </p:nvSpPr>
        <p:spPr/>
        <p:txBody>
          <a:bodyPr vert="horz" lIns="91440" tIns="45720" rIns="91440" bIns="45720" rtlCol="0" anchor="t">
            <a:noAutofit/>
          </a:bodyPr>
          <a:lstStyle/>
          <a:p>
            <a:pPr marL="344170" indent="-344170">
              <a:spcAft>
                <a:spcPts val="0"/>
              </a:spcAft>
            </a:pPr>
            <a:r>
              <a:rPr lang="fr-FR" sz="1600" b="1" u="sng">
                <a:solidFill>
                  <a:schemeClr val="accent1">
                    <a:lumMod val="50000"/>
                  </a:schemeClr>
                </a:solidFill>
                <a:cs typeface="Arial"/>
              </a:rPr>
              <a:t>C</a:t>
            </a:r>
            <a:r>
              <a:rPr lang="fr-FR" sz="1600" b="1" i="1" u="sng">
                <a:solidFill>
                  <a:schemeClr val="accent1">
                    <a:lumMod val="50000"/>
                  </a:schemeClr>
                </a:solidFill>
                <a:cs typeface="Arial"/>
              </a:rPr>
              <a:t>onsistency</a:t>
            </a:r>
            <a:r>
              <a:rPr lang="fr-FR" sz="1600" b="1" u="sng">
                <a:solidFill>
                  <a:schemeClr val="accent1">
                    <a:lumMod val="50000"/>
                  </a:schemeClr>
                </a:solidFill>
                <a:cs typeface="Arial"/>
              </a:rPr>
              <a:t> (Cohérence) : </a:t>
            </a:r>
            <a:r>
              <a:rPr lang="fr-FR" sz="1600">
                <a:solidFill>
                  <a:schemeClr val="accent3">
                    <a:lumMod val="75000"/>
                  </a:schemeClr>
                </a:solidFill>
                <a:cs typeface="Arial"/>
              </a:rPr>
              <a:t>Une donnée n'a qu'un seul état visible quel que soit le nombre de réplicas</a:t>
            </a:r>
            <a:endParaRPr lang="en-US" sz="1600">
              <a:solidFill>
                <a:schemeClr val="accent3">
                  <a:lumMod val="75000"/>
                </a:schemeClr>
              </a:solidFill>
              <a:ea typeface="+mn-lt"/>
              <a:cs typeface="+mn-lt"/>
            </a:endParaRPr>
          </a:p>
          <a:p>
            <a:pPr marL="344170" indent="-344170">
              <a:spcAft>
                <a:spcPts val="0"/>
              </a:spcAft>
            </a:pPr>
            <a:r>
              <a:rPr lang="fr-FR" sz="1600" b="1" u="sng">
                <a:solidFill>
                  <a:schemeClr val="accent1">
                    <a:lumMod val="50000"/>
                  </a:schemeClr>
                </a:solidFill>
                <a:cs typeface="Arial"/>
              </a:rPr>
              <a:t>A</a:t>
            </a:r>
            <a:r>
              <a:rPr lang="fr-FR" sz="1600" b="1" i="1" u="sng">
                <a:solidFill>
                  <a:schemeClr val="accent1">
                    <a:lumMod val="50000"/>
                  </a:schemeClr>
                </a:solidFill>
                <a:cs typeface="Arial"/>
              </a:rPr>
              <a:t>vailability</a:t>
            </a:r>
            <a:r>
              <a:rPr lang="fr-FR" sz="1600" b="1" u="sng">
                <a:solidFill>
                  <a:schemeClr val="accent1">
                    <a:lumMod val="50000"/>
                  </a:schemeClr>
                </a:solidFill>
                <a:cs typeface="Arial"/>
              </a:rPr>
              <a:t> (Disponibilité) : </a:t>
            </a:r>
            <a:r>
              <a:rPr lang="fr-FR" sz="1600">
                <a:solidFill>
                  <a:schemeClr val="accent3">
                    <a:lumMod val="75000"/>
                  </a:schemeClr>
                </a:solidFill>
                <a:cs typeface="Arial"/>
              </a:rPr>
              <a:t>Tant que le système tourne (distribué ou non), la donnée doit être disponible</a:t>
            </a:r>
            <a:endParaRPr lang="en-US" sz="1600">
              <a:solidFill>
                <a:schemeClr val="accent3">
                  <a:lumMod val="75000"/>
                </a:schemeClr>
              </a:solidFill>
              <a:ea typeface="+mn-lt"/>
              <a:cs typeface="+mn-lt"/>
            </a:endParaRPr>
          </a:p>
          <a:p>
            <a:pPr marL="344170" indent="-344170">
              <a:spcAft>
                <a:spcPts val="0"/>
              </a:spcAft>
            </a:pPr>
            <a:r>
              <a:rPr lang="fr-FR" sz="1600" b="1" u="sng">
                <a:solidFill>
                  <a:schemeClr val="accent1">
                    <a:lumMod val="50000"/>
                  </a:schemeClr>
                </a:solidFill>
                <a:cs typeface="Arial"/>
              </a:rPr>
              <a:t>P</a:t>
            </a:r>
            <a:r>
              <a:rPr lang="fr-FR" sz="1600" b="1" i="1" u="sng">
                <a:solidFill>
                  <a:schemeClr val="accent1">
                    <a:lumMod val="50000"/>
                  </a:schemeClr>
                </a:solidFill>
                <a:cs typeface="Arial"/>
              </a:rPr>
              <a:t>artition Tolerance</a:t>
            </a:r>
            <a:r>
              <a:rPr lang="fr-FR" sz="1600" b="1" u="sng">
                <a:solidFill>
                  <a:schemeClr val="accent1">
                    <a:lumMod val="50000"/>
                  </a:schemeClr>
                </a:solidFill>
                <a:cs typeface="Arial"/>
              </a:rPr>
              <a:t> (Distribution) : </a:t>
            </a:r>
            <a:r>
              <a:rPr lang="fr-FR" sz="1600">
                <a:solidFill>
                  <a:schemeClr val="accent3">
                    <a:lumMod val="75000"/>
                  </a:schemeClr>
                </a:solidFill>
                <a:cs typeface="Arial"/>
              </a:rPr>
              <a:t>Quel que soit le nombre de serveurs, toute requête doit fournir un résultat correct</a:t>
            </a:r>
            <a:endParaRPr lang="en-US" sz="1600">
              <a:solidFill>
                <a:schemeClr val="accent3">
                  <a:lumMod val="75000"/>
                </a:schemeClr>
              </a:solidFill>
              <a:ea typeface="+mn-lt"/>
              <a:cs typeface="+mn-lt"/>
            </a:endParaRPr>
          </a:p>
          <a:p>
            <a:pPr marL="344170" indent="-344170">
              <a:spcAft>
                <a:spcPts val="0"/>
              </a:spcAft>
            </a:pPr>
            <a:r>
              <a:rPr lang="fr-FR" sz="1600" b="1" u="sng">
                <a:solidFill>
                  <a:schemeClr val="accent5">
                    <a:lumMod val="75000"/>
                  </a:schemeClr>
                </a:solidFill>
                <a:cs typeface="Arial"/>
              </a:rPr>
              <a:t> Le théorème de CAP dit :</a:t>
            </a:r>
            <a:endParaRPr lang="en-US" sz="1600">
              <a:solidFill>
                <a:schemeClr val="accent5">
                  <a:lumMod val="75000"/>
                </a:schemeClr>
              </a:solidFill>
              <a:ea typeface="+mn-lt"/>
              <a:cs typeface="+mn-lt"/>
            </a:endParaRPr>
          </a:p>
          <a:p>
            <a:pPr marL="344170" indent="-344170">
              <a:spcAft>
                <a:spcPts val="0"/>
              </a:spcAft>
            </a:pPr>
            <a:r>
              <a:rPr lang="fr-FR" sz="1600">
                <a:solidFill>
                  <a:schemeClr val="accent3">
                    <a:lumMod val="75000"/>
                  </a:schemeClr>
                </a:solidFill>
                <a:cs typeface="Arial"/>
              </a:rPr>
              <a:t>Dans toute base de données, vous ne pouvez respecter au plus que 2 propriétés parmi la </a:t>
            </a:r>
            <a:r>
              <a:rPr lang="fr-FR" sz="1600" i="1">
                <a:solidFill>
                  <a:schemeClr val="accent3">
                    <a:lumMod val="75000"/>
                  </a:schemeClr>
                </a:solidFill>
                <a:cs typeface="Arial"/>
              </a:rPr>
              <a:t>cohérence</a:t>
            </a:r>
            <a:r>
              <a:rPr lang="fr-FR" sz="1600">
                <a:solidFill>
                  <a:schemeClr val="accent3">
                    <a:lumMod val="75000"/>
                  </a:schemeClr>
                </a:solidFill>
                <a:cs typeface="Arial"/>
              </a:rPr>
              <a:t>, la </a:t>
            </a:r>
            <a:r>
              <a:rPr lang="fr-FR" sz="1600" i="1">
                <a:solidFill>
                  <a:schemeClr val="accent3">
                    <a:lumMod val="75000"/>
                  </a:schemeClr>
                </a:solidFill>
                <a:cs typeface="Arial"/>
              </a:rPr>
              <a:t>disponibilité</a:t>
            </a:r>
            <a:r>
              <a:rPr lang="fr-FR" sz="1600">
                <a:solidFill>
                  <a:schemeClr val="accent3">
                    <a:lumMod val="75000"/>
                  </a:schemeClr>
                </a:solidFill>
                <a:cs typeface="Arial"/>
              </a:rPr>
              <a:t> et la </a:t>
            </a:r>
            <a:r>
              <a:rPr lang="fr-FR" sz="1600" i="1">
                <a:solidFill>
                  <a:schemeClr val="accent3">
                    <a:lumMod val="75000"/>
                  </a:schemeClr>
                </a:solidFill>
                <a:cs typeface="Arial"/>
              </a:rPr>
              <a:t>distribution</a:t>
            </a:r>
            <a:r>
              <a:rPr lang="fr-FR" sz="1600">
                <a:solidFill>
                  <a:schemeClr val="accent3">
                    <a:lumMod val="75000"/>
                  </a:schemeClr>
                </a:solidFill>
                <a:cs typeface="Arial"/>
              </a:rPr>
              <a:t>.</a:t>
            </a:r>
            <a:endParaRPr lang="en-US" sz="1600" dirty="0">
              <a:solidFill>
                <a:schemeClr val="accent3">
                  <a:lumMod val="75000"/>
                </a:schemeClr>
              </a:solidFill>
              <a:ea typeface="+mn-lt"/>
              <a:cs typeface="+mn-lt"/>
            </a:endParaRPr>
          </a:p>
          <a:p>
            <a:pPr marL="344170" indent="-344170">
              <a:spcAft>
                <a:spcPts val="0"/>
              </a:spcAft>
            </a:pPr>
            <a:r>
              <a:rPr lang="fr-FR" sz="1600">
                <a:solidFill>
                  <a:schemeClr val="accent3">
                    <a:lumMod val="75000"/>
                  </a:schemeClr>
                </a:solidFill>
                <a:cs typeface="Arial"/>
              </a:rPr>
              <a:t>Cela s'illustre assez facilement avec les bases de données relationnelles, elles gèrent la cohérence et la disponibilité, mais pas la distribution.</a:t>
            </a:r>
            <a:endParaRPr lang="en-US" sz="1600" dirty="0">
              <a:solidFill>
                <a:schemeClr val="accent3">
                  <a:lumMod val="75000"/>
                </a:schemeClr>
              </a:solidFill>
              <a:ea typeface="+mn-lt"/>
              <a:cs typeface="+mn-lt"/>
            </a:endParaRPr>
          </a:p>
          <a:p>
            <a:pPr marL="344170" indent="-344170">
              <a:spcAft>
                <a:spcPts val="0"/>
              </a:spcAft>
            </a:pPr>
            <a:endParaRPr lang="en-US" sz="1600" dirty="0">
              <a:solidFill>
                <a:schemeClr val="accent3">
                  <a:lumMod val="75000"/>
                </a:schemeClr>
              </a:solidFill>
              <a:ea typeface="+mn-lt"/>
              <a:cs typeface="+mn-lt"/>
            </a:endParaRPr>
          </a:p>
          <a:p>
            <a:pPr marL="344170" indent="-344170"/>
            <a:endParaRPr lang="fr-FR" dirty="0">
              <a:cs typeface="Arial"/>
            </a:endParaRPr>
          </a:p>
        </p:txBody>
      </p:sp>
    </p:spTree>
    <p:extLst>
      <p:ext uri="{BB962C8B-B14F-4D97-AF65-F5344CB8AC3E}">
        <p14:creationId xmlns:p14="http://schemas.microsoft.com/office/powerpoint/2010/main" val="39802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80C3-4947-4617-9E67-DD2335051CCB}"/>
              </a:ext>
            </a:extLst>
          </p:cNvPr>
          <p:cNvSpPr>
            <a:spLocks noGrp="1"/>
          </p:cNvSpPr>
          <p:nvPr>
            <p:ph type="title"/>
          </p:nvPr>
        </p:nvSpPr>
        <p:spPr/>
        <p:txBody>
          <a:bodyPr/>
          <a:lstStyle/>
          <a:p>
            <a:pPr algn="ctr"/>
            <a:r>
              <a:rPr lang="fr-FR" cap="all">
                <a:solidFill>
                  <a:srgbClr val="FF0000"/>
                </a:solidFill>
                <a:ea typeface="+mj-lt"/>
                <a:cs typeface="+mj-lt"/>
              </a:rPr>
              <a:t>ADVANTAGES OF NOSQL</a:t>
            </a:r>
            <a:endParaRPr lang="fr-FR">
              <a:solidFill>
                <a:srgbClr val="FF0000"/>
              </a:solidFill>
              <a:cs typeface="Arial"/>
            </a:endParaRPr>
          </a:p>
        </p:txBody>
      </p:sp>
      <p:sp>
        <p:nvSpPr>
          <p:cNvPr id="3" name="Content Placeholder 2">
            <a:extLst>
              <a:ext uri="{FF2B5EF4-FFF2-40B4-BE49-F238E27FC236}">
                <a16:creationId xmlns:a16="http://schemas.microsoft.com/office/drawing/2014/main" id="{0B209AC9-6194-4166-A4CE-BC17993C923A}"/>
              </a:ext>
            </a:extLst>
          </p:cNvPr>
          <p:cNvSpPr>
            <a:spLocks noGrp="1"/>
          </p:cNvSpPr>
          <p:nvPr>
            <p:ph idx="1"/>
          </p:nvPr>
        </p:nvSpPr>
        <p:spPr>
          <a:xfrm>
            <a:off x="2615448" y="2109625"/>
            <a:ext cx="7796540" cy="4227865"/>
          </a:xfrm>
        </p:spPr>
        <p:txBody>
          <a:bodyPr vert="horz" lIns="91440" tIns="45720" rIns="91440" bIns="45720" rtlCol="0" anchor="t">
            <a:normAutofit fontScale="92500" lnSpcReduction="20000"/>
          </a:bodyPr>
          <a:lstStyle/>
          <a:p>
            <a:pPr marL="344170" indent="-344170" algn="just">
              <a:spcAft>
                <a:spcPts val="0"/>
              </a:spcAft>
            </a:pPr>
            <a:r>
              <a:rPr lang="fr-FR">
                <a:solidFill>
                  <a:schemeClr val="accent3">
                    <a:lumMod val="75000"/>
                  </a:schemeClr>
                </a:solidFill>
                <a:cs typeface="Arial"/>
              </a:rPr>
              <a:t>Capable de gérer un volume important de données structurées, semi-structurées et non structurées</a:t>
            </a:r>
            <a:endParaRPr lang="en-US">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Sprints agiles, itérations rapides et des mise à jour fréquentes du code</a:t>
            </a:r>
            <a:endParaRPr lang="en-US">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Programmation orientée objet facile à utiliser et flexible</a:t>
            </a:r>
            <a:endParaRPr lang="en-US">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Architecture efficace et évolutive au lieu d’une architecture monolithique coûteuse.</a:t>
            </a:r>
            <a:endParaRPr lang="en-US">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Peut être utilisé comme source de données principale ou analytique</a:t>
            </a:r>
            <a:endParaRPr lang="en-US">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Capacité de données volumineuses</a:t>
            </a:r>
            <a:endParaRPr lang="en-US">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Pas de point de défaillance unique</a:t>
            </a:r>
            <a:endParaRPr lang="en-US">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Réplication facile</a:t>
            </a:r>
            <a:endParaRPr lang="en-US">
              <a:solidFill>
                <a:schemeClr val="accent3">
                  <a:lumMod val="75000"/>
                </a:schemeClr>
              </a:solidFill>
              <a:ea typeface="+mn-lt"/>
              <a:cs typeface="+mn-lt"/>
            </a:endParaRPr>
          </a:p>
          <a:p>
            <a:pPr marL="344170" indent="-344170"/>
            <a:endParaRPr lang="fr-FR" dirty="0">
              <a:solidFill>
                <a:schemeClr val="accent3">
                  <a:lumMod val="75000"/>
                </a:schemeClr>
              </a:solidFill>
              <a:cs typeface="Arial"/>
            </a:endParaRPr>
          </a:p>
        </p:txBody>
      </p:sp>
    </p:spTree>
    <p:extLst>
      <p:ext uri="{BB962C8B-B14F-4D97-AF65-F5344CB8AC3E}">
        <p14:creationId xmlns:p14="http://schemas.microsoft.com/office/powerpoint/2010/main" val="56345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F914-1772-4200-8EC6-940C0AC46304}"/>
              </a:ext>
            </a:extLst>
          </p:cNvPr>
          <p:cNvSpPr>
            <a:spLocks noGrp="1"/>
          </p:cNvSpPr>
          <p:nvPr>
            <p:ph type="title"/>
          </p:nvPr>
        </p:nvSpPr>
        <p:spPr/>
        <p:txBody>
          <a:bodyPr/>
          <a:lstStyle/>
          <a:p>
            <a:pPr algn="ctr"/>
            <a:r>
              <a:rPr lang="fr-FR" cap="all">
                <a:solidFill>
                  <a:srgbClr val="FF0000"/>
                </a:solidFill>
                <a:ea typeface="+mj-lt"/>
                <a:cs typeface="+mj-lt"/>
              </a:rPr>
              <a:t>NO SQL</a:t>
            </a:r>
            <a:endParaRPr lang="fr-FR">
              <a:solidFill>
                <a:srgbClr val="FF0000"/>
              </a:solidFill>
              <a:cs typeface="Arial" panose="020B0604020202020204"/>
            </a:endParaRPr>
          </a:p>
        </p:txBody>
      </p:sp>
      <p:sp>
        <p:nvSpPr>
          <p:cNvPr id="3" name="Content Placeholder 2">
            <a:extLst>
              <a:ext uri="{FF2B5EF4-FFF2-40B4-BE49-F238E27FC236}">
                <a16:creationId xmlns:a16="http://schemas.microsoft.com/office/drawing/2014/main" id="{6DF04780-2A12-4D8F-92E6-D9C3A0498DCC}"/>
              </a:ext>
            </a:extLst>
          </p:cNvPr>
          <p:cNvSpPr>
            <a:spLocks noGrp="1"/>
          </p:cNvSpPr>
          <p:nvPr>
            <p:ph idx="1"/>
          </p:nvPr>
        </p:nvSpPr>
        <p:spPr>
          <a:xfrm>
            <a:off x="2615448" y="1764569"/>
            <a:ext cx="8170351" cy="4702318"/>
          </a:xfrm>
        </p:spPr>
        <p:txBody>
          <a:bodyPr vert="horz" lIns="91440" tIns="45720" rIns="91440" bIns="45720" rtlCol="0" anchor="ctr">
            <a:noAutofit/>
          </a:bodyPr>
          <a:lstStyle/>
          <a:p>
            <a:pPr marL="344170" indent="-344170" algn="just">
              <a:spcAft>
                <a:spcPts val="0"/>
              </a:spcAft>
            </a:pPr>
            <a:r>
              <a:rPr lang="fr-FR" sz="1600">
                <a:solidFill>
                  <a:schemeClr val="accent3">
                    <a:lumMod val="75000"/>
                  </a:schemeClr>
                </a:solidFill>
                <a:cs typeface="Arial"/>
              </a:rPr>
              <a:t>Le NoSQL (Not only SQL) désigne une catégorie de base de données apparue en 2009 qui se différencie du modèle relationnel que l'on trouve dans des bases de données connues comme MySQL ou PostgreSQL. Ceci permet d'offrir une alternative au langage SQL. </a:t>
            </a:r>
            <a:endParaRPr lang="fr-FR" sz="1600">
              <a:solidFill>
                <a:schemeClr val="accent3">
                  <a:lumMod val="75000"/>
                </a:schemeClr>
              </a:solidFill>
              <a:ea typeface="+mn-lt"/>
              <a:cs typeface="+mn-lt"/>
            </a:endParaRPr>
          </a:p>
          <a:p>
            <a:pPr marL="344170" indent="-344170" algn="just">
              <a:spcAft>
                <a:spcPts val="0"/>
              </a:spcAft>
            </a:pPr>
            <a:endParaRPr lang="fr-FR" sz="1600" dirty="0">
              <a:ea typeface="+mn-lt"/>
              <a:cs typeface="+mn-lt"/>
            </a:endParaRPr>
          </a:p>
          <a:p>
            <a:pPr marL="344170" indent="-344170" algn="just">
              <a:spcAft>
                <a:spcPts val="0"/>
              </a:spcAft>
            </a:pPr>
            <a:r>
              <a:rPr lang="fr-FR" sz="1600" b="1" i="1" dirty="0">
                <a:solidFill>
                  <a:srgbClr val="D9169E"/>
                </a:solidFill>
                <a:cs typeface="Arial"/>
              </a:rPr>
              <a:t>    </a:t>
            </a:r>
            <a:r>
              <a:rPr lang="fr-FR" sz="1600" i="1">
                <a:solidFill>
                  <a:srgbClr val="D9169E"/>
                </a:solidFill>
                <a:cs typeface="Arial"/>
              </a:rPr>
              <a:t>Pourquoi NoSQL :</a:t>
            </a:r>
            <a:endParaRPr lang="fr-FR" sz="1600">
              <a:solidFill>
                <a:srgbClr val="D9169E"/>
              </a:solidFill>
              <a:ea typeface="+mn-lt"/>
              <a:cs typeface="+mn-lt"/>
            </a:endParaRPr>
          </a:p>
          <a:p>
            <a:pPr marL="344170" indent="-344170" algn="just">
              <a:spcAft>
                <a:spcPts val="0"/>
              </a:spcAft>
            </a:pPr>
            <a:r>
              <a:rPr lang="fr-FR" sz="1600">
                <a:solidFill>
                  <a:schemeClr val="accent3">
                    <a:lumMod val="75000"/>
                  </a:schemeClr>
                </a:solidFill>
                <a:cs typeface="Arial"/>
              </a:rPr>
              <a:t>Le NoSQL est apparu afin de contrer la dominance des bases de données relationnelles dans le domaine de l'internet. En effet, un des problème récurrent des bases de données relationnelles est la perte de performance lorsque l'on doit traiter un très gros volume de données. De plus, la multiplication des architectures distribués a apporté le besoin de disposer de solution s'adaptant nativement aux mécanismes de réplication des données et de gestion de la charge. </a:t>
            </a:r>
            <a:endParaRPr lang="en-US" sz="1600">
              <a:solidFill>
                <a:schemeClr val="accent3">
                  <a:lumMod val="75000"/>
                </a:schemeClr>
              </a:solidFill>
              <a:ea typeface="+mn-lt"/>
              <a:cs typeface="+mn-lt"/>
            </a:endParaRPr>
          </a:p>
          <a:p>
            <a:pPr marL="344170" indent="-344170"/>
            <a:endParaRPr lang="fr-FR" dirty="0">
              <a:solidFill>
                <a:srgbClr val="00B0F0"/>
              </a:solidFill>
              <a:cs typeface="Arial"/>
            </a:endParaRPr>
          </a:p>
        </p:txBody>
      </p:sp>
    </p:spTree>
    <p:extLst>
      <p:ext uri="{BB962C8B-B14F-4D97-AF65-F5344CB8AC3E}">
        <p14:creationId xmlns:p14="http://schemas.microsoft.com/office/powerpoint/2010/main" val="368817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B5FB-E83E-4D8B-9F51-FA688A6AFF00}"/>
              </a:ext>
            </a:extLst>
          </p:cNvPr>
          <p:cNvSpPr>
            <a:spLocks noGrp="1"/>
          </p:cNvSpPr>
          <p:nvPr>
            <p:ph type="title"/>
          </p:nvPr>
        </p:nvSpPr>
        <p:spPr/>
        <p:txBody>
          <a:bodyPr/>
          <a:lstStyle/>
          <a:p>
            <a:pPr algn="ctr"/>
            <a:r>
              <a:rPr lang="fr-FR" cap="all">
                <a:solidFill>
                  <a:srgbClr val="FF0000"/>
                </a:solidFill>
                <a:ea typeface="+mj-lt"/>
                <a:cs typeface="+mj-lt"/>
              </a:rPr>
              <a:t>CARACTÉRISTIQUES</a:t>
            </a:r>
            <a:endParaRPr lang="fr-FR">
              <a:solidFill>
                <a:srgbClr val="FF0000"/>
              </a:solidFill>
              <a:ea typeface="+mj-lt"/>
              <a:cs typeface="+mj-lt"/>
            </a:endParaRPr>
          </a:p>
          <a:p>
            <a:endParaRPr lang="fr-FR" dirty="0">
              <a:cs typeface="Arial"/>
            </a:endParaRPr>
          </a:p>
        </p:txBody>
      </p:sp>
      <p:sp>
        <p:nvSpPr>
          <p:cNvPr id="3" name="Content Placeholder 2">
            <a:extLst>
              <a:ext uri="{FF2B5EF4-FFF2-40B4-BE49-F238E27FC236}">
                <a16:creationId xmlns:a16="http://schemas.microsoft.com/office/drawing/2014/main" id="{B87788B5-B235-4DA2-9DD9-5CC244C0EB46}"/>
              </a:ext>
            </a:extLst>
          </p:cNvPr>
          <p:cNvSpPr>
            <a:spLocks noGrp="1"/>
          </p:cNvSpPr>
          <p:nvPr>
            <p:ph idx="1"/>
          </p:nvPr>
        </p:nvSpPr>
        <p:spPr/>
        <p:txBody>
          <a:bodyPr>
            <a:normAutofit fontScale="92500" lnSpcReduction="20000"/>
          </a:bodyPr>
          <a:lstStyle/>
          <a:p>
            <a:pPr marL="344170" indent="-344170" algn="just">
              <a:spcAft>
                <a:spcPts val="0"/>
              </a:spcAft>
            </a:pPr>
            <a:r>
              <a:rPr lang="fr-FR">
                <a:solidFill>
                  <a:schemeClr val="accent3">
                    <a:lumMod val="75000"/>
                  </a:schemeClr>
                </a:solidFill>
                <a:cs typeface="Arial"/>
              </a:rPr>
              <a:t>Structure de données proches des utilisateurs, développeurs: sérialisation, tables de hachage, JSON</a:t>
            </a:r>
            <a:endParaRPr lang="en-US">
              <a:solidFill>
                <a:schemeClr val="accent3">
                  <a:lumMod val="75000"/>
                </a:schemeClr>
              </a:solidFill>
              <a:ea typeface="+mn-lt"/>
              <a:cs typeface="+mn-lt"/>
            </a:endParaRPr>
          </a:p>
          <a:p>
            <a:pPr marL="344170" indent="-344170" algn="just">
              <a:spcAft>
                <a:spcPts val="0"/>
              </a:spcAft>
            </a:pPr>
            <a:endParaRPr lang="fr-FR" dirty="0">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Priorité au traitement du côté client</a:t>
            </a:r>
            <a:endParaRPr lang="en-US">
              <a:solidFill>
                <a:schemeClr val="accent3">
                  <a:lumMod val="75000"/>
                </a:schemeClr>
              </a:solidFill>
              <a:ea typeface="+mn-lt"/>
              <a:cs typeface="+mn-lt"/>
            </a:endParaRPr>
          </a:p>
          <a:p>
            <a:pPr marL="344170" indent="-344170" algn="just">
              <a:spcAft>
                <a:spcPts val="0"/>
              </a:spcAft>
            </a:pPr>
            <a:endParaRPr lang="fr-FR" dirty="0">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Protocoles d’accès aux données, interfaces depuis les langages classiques</a:t>
            </a:r>
            <a:endParaRPr lang="en-US">
              <a:solidFill>
                <a:schemeClr val="accent3">
                  <a:lumMod val="75000"/>
                </a:schemeClr>
              </a:solidFill>
              <a:ea typeface="+mn-lt"/>
              <a:cs typeface="+mn-lt"/>
            </a:endParaRPr>
          </a:p>
          <a:p>
            <a:pPr marL="344170" indent="-344170" algn="just">
              <a:spcAft>
                <a:spcPts val="0"/>
              </a:spcAft>
            </a:pPr>
            <a:endParaRPr lang="fr-FR" dirty="0">
              <a:solidFill>
                <a:schemeClr val="accent3">
                  <a:lumMod val="75000"/>
                </a:schemeClr>
              </a:solidFill>
              <a:ea typeface="+mn-lt"/>
              <a:cs typeface="+mn-lt"/>
            </a:endParaRPr>
          </a:p>
          <a:p>
            <a:pPr marL="344170" indent="-344170" algn="just">
              <a:spcAft>
                <a:spcPts val="0"/>
              </a:spcAft>
            </a:pPr>
            <a:r>
              <a:rPr lang="fr-FR">
                <a:solidFill>
                  <a:schemeClr val="accent3">
                    <a:lumMod val="75000"/>
                  </a:schemeClr>
                </a:solidFill>
                <a:cs typeface="Arial"/>
              </a:rPr>
              <a:t>Données structurées et non structurées, documents, images Stockage réparti </a:t>
            </a:r>
            <a:endParaRPr lang="en-US">
              <a:solidFill>
                <a:schemeClr val="accent3">
                  <a:lumMod val="75000"/>
                </a:schemeClr>
              </a:solidFill>
              <a:ea typeface="+mn-lt"/>
              <a:cs typeface="+mn-lt"/>
            </a:endParaRPr>
          </a:p>
          <a:p>
            <a:pPr marL="344170" indent="-344170"/>
            <a:endParaRPr lang="fr-FR" dirty="0">
              <a:solidFill>
                <a:schemeClr val="accent3">
                  <a:lumMod val="75000"/>
                </a:schemeClr>
              </a:solidFill>
              <a:cs typeface="Arial"/>
            </a:endParaRPr>
          </a:p>
        </p:txBody>
      </p:sp>
    </p:spTree>
    <p:extLst>
      <p:ext uri="{BB962C8B-B14F-4D97-AF65-F5344CB8AC3E}">
        <p14:creationId xmlns:p14="http://schemas.microsoft.com/office/powerpoint/2010/main" val="301352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A3C5-6FDD-48A8-AA23-6BC46D425917}"/>
              </a:ext>
            </a:extLst>
          </p:cNvPr>
          <p:cNvSpPr>
            <a:spLocks noGrp="1"/>
          </p:cNvSpPr>
          <p:nvPr>
            <p:ph type="title"/>
          </p:nvPr>
        </p:nvSpPr>
        <p:spPr/>
        <p:txBody>
          <a:bodyPr>
            <a:normAutofit/>
          </a:bodyPr>
          <a:lstStyle/>
          <a:p>
            <a:pPr algn="l"/>
            <a:r>
              <a:rPr lang="fr-FR" sz="2800" cap="all">
                <a:solidFill>
                  <a:srgbClr val="FF0000"/>
                </a:solidFill>
                <a:ea typeface="+mj-lt"/>
                <a:cs typeface="+mj-lt"/>
              </a:rPr>
              <a:t>    TYPES DE BASES DE DONNÉES NOSQL</a:t>
            </a:r>
            <a:endParaRPr lang="fr-FR" sz="2800">
              <a:solidFill>
                <a:srgbClr val="FF0000"/>
              </a:solidFill>
              <a:cs typeface="Arial" panose="020B0604020202020204"/>
            </a:endParaRPr>
          </a:p>
        </p:txBody>
      </p:sp>
      <p:sp>
        <p:nvSpPr>
          <p:cNvPr id="3" name="Content Placeholder 2">
            <a:extLst>
              <a:ext uri="{FF2B5EF4-FFF2-40B4-BE49-F238E27FC236}">
                <a16:creationId xmlns:a16="http://schemas.microsoft.com/office/drawing/2014/main" id="{C91C1FB6-8E97-42C0-9AD1-5DDBCB04BC4F}"/>
              </a:ext>
            </a:extLst>
          </p:cNvPr>
          <p:cNvSpPr>
            <a:spLocks noGrp="1"/>
          </p:cNvSpPr>
          <p:nvPr>
            <p:ph idx="1"/>
          </p:nvPr>
        </p:nvSpPr>
        <p:spPr>
          <a:xfrm>
            <a:off x="2773599" y="1822079"/>
            <a:ext cx="7796540" cy="4227865"/>
          </a:xfrm>
        </p:spPr>
        <p:txBody>
          <a:bodyPr vert="horz" lIns="91440" tIns="45720" rIns="91440" bIns="45720" rtlCol="0" anchor="t">
            <a:normAutofit/>
          </a:bodyPr>
          <a:lstStyle/>
          <a:p>
            <a:pPr marL="344170" indent="-344170"/>
            <a:r>
              <a:rPr lang="fr-FR">
                <a:solidFill>
                  <a:schemeClr val="accent3">
                    <a:lumMod val="75000"/>
                  </a:schemeClr>
                </a:solidFill>
                <a:ea typeface="+mn-lt"/>
                <a:cs typeface="+mn-lt"/>
              </a:rPr>
              <a:t>Clé- valeur, document, colonnes et graphes sont les 4 types de bases de données NoSQL. Etudions d’un peu plus près chacun de ces types.</a:t>
            </a:r>
          </a:p>
          <a:p>
            <a:pPr marL="344170" indent="-344170"/>
            <a:endParaRPr lang="fr-FR" dirty="0">
              <a:cs typeface="Arial"/>
            </a:endParaRPr>
          </a:p>
          <a:p>
            <a:pPr marL="344170" indent="-344170"/>
            <a:endParaRPr lang="fr-FR" dirty="0">
              <a:cs typeface="Arial"/>
            </a:endParaRPr>
          </a:p>
        </p:txBody>
      </p:sp>
      <p:pic>
        <p:nvPicPr>
          <p:cNvPr id="5" name="Image 5" descr="Une image contenant table&#10;&#10;Description générée automatiquement">
            <a:extLst>
              <a:ext uri="{FF2B5EF4-FFF2-40B4-BE49-F238E27FC236}">
                <a16:creationId xmlns:a16="http://schemas.microsoft.com/office/drawing/2014/main" id="{F68A5B0D-4B79-4B77-8B5C-FDD98DBA28AD}"/>
              </a:ext>
            </a:extLst>
          </p:cNvPr>
          <p:cNvPicPr>
            <a:picLocks noChangeAspect="1"/>
          </p:cNvPicPr>
          <p:nvPr/>
        </p:nvPicPr>
        <p:blipFill>
          <a:blip r:embed="rId2"/>
          <a:stretch>
            <a:fillRect/>
          </a:stretch>
        </p:blipFill>
        <p:spPr>
          <a:xfrm>
            <a:off x="2093344" y="3365528"/>
            <a:ext cx="8537274" cy="2873019"/>
          </a:xfrm>
          <a:prstGeom prst="rect">
            <a:avLst/>
          </a:prstGeom>
        </p:spPr>
      </p:pic>
    </p:spTree>
    <p:extLst>
      <p:ext uri="{BB962C8B-B14F-4D97-AF65-F5344CB8AC3E}">
        <p14:creationId xmlns:p14="http://schemas.microsoft.com/office/powerpoint/2010/main" val="298982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D6B3-0320-4604-BA32-0058E59A1799}"/>
              </a:ext>
            </a:extLst>
          </p:cNvPr>
          <p:cNvSpPr>
            <a:spLocks noGrp="1"/>
          </p:cNvSpPr>
          <p:nvPr>
            <p:ph type="title"/>
          </p:nvPr>
        </p:nvSpPr>
        <p:spPr>
          <a:xfrm>
            <a:off x="2511167" y="808056"/>
            <a:ext cx="7958331" cy="1077229"/>
          </a:xfrm>
        </p:spPr>
        <p:txBody>
          <a:bodyPr>
            <a:normAutofit/>
          </a:bodyPr>
          <a:lstStyle/>
          <a:p>
            <a:r>
              <a:rPr lang="fr-FR" sz="2400" cap="all">
                <a:solidFill>
                  <a:srgbClr val="FF0000"/>
                </a:solidFill>
                <a:ea typeface="+mj-lt"/>
                <a:cs typeface="+mj-lt"/>
              </a:rPr>
              <a:t>KEY-VALUE DATABASES = ENTREPÔTS CLÉ-VALEUR</a:t>
            </a:r>
            <a:endParaRPr lang="fr-FR" sz="2400">
              <a:solidFill>
                <a:srgbClr val="FF0000"/>
              </a:solidFill>
              <a:cs typeface="Arial"/>
            </a:endParaRPr>
          </a:p>
        </p:txBody>
      </p:sp>
      <p:sp>
        <p:nvSpPr>
          <p:cNvPr id="3" name="Content Placeholder 2">
            <a:extLst>
              <a:ext uri="{FF2B5EF4-FFF2-40B4-BE49-F238E27FC236}">
                <a16:creationId xmlns:a16="http://schemas.microsoft.com/office/drawing/2014/main" id="{E14DE574-2AFD-46AA-A813-4BE22D15AC98}"/>
              </a:ext>
            </a:extLst>
          </p:cNvPr>
          <p:cNvSpPr>
            <a:spLocks noGrp="1"/>
          </p:cNvSpPr>
          <p:nvPr>
            <p:ph idx="1"/>
          </p:nvPr>
        </p:nvSpPr>
        <p:spPr/>
        <p:txBody>
          <a:bodyPr vert="horz" lIns="91440" tIns="45720" rIns="91440" bIns="45720" rtlCol="0" anchor="t">
            <a:normAutofit/>
          </a:bodyPr>
          <a:lstStyle/>
          <a:p>
            <a:pPr marL="344170" indent="-344170"/>
            <a:r>
              <a:rPr lang="fr-FR">
                <a:solidFill>
                  <a:schemeClr val="accent3">
                    <a:lumMod val="75000"/>
                  </a:schemeClr>
                </a:solidFill>
                <a:cs typeface="Arial"/>
              </a:rPr>
              <a:t>Les données sont stockées en clé-valeur : une clé plus un BLOB (dans lequel on peut mettre : nombre, date, texte, XML, photo, vidéo, structure objet).</a:t>
            </a:r>
            <a:endParaRPr lang="fr-FR">
              <a:solidFill>
                <a:schemeClr val="accent3">
                  <a:lumMod val="75000"/>
                </a:schemeClr>
              </a:solidFill>
              <a:ea typeface="+mn-lt"/>
              <a:cs typeface="+mn-lt"/>
            </a:endParaRPr>
          </a:p>
          <a:p>
            <a:pPr marL="344170" indent="-344170"/>
            <a:endParaRPr lang="fr-FR" dirty="0">
              <a:solidFill>
                <a:schemeClr val="accent3">
                  <a:lumMod val="75000"/>
                </a:schemeClr>
              </a:solidFill>
              <a:cs typeface="Arial"/>
            </a:endParaRPr>
          </a:p>
        </p:txBody>
      </p:sp>
    </p:spTree>
    <p:extLst>
      <p:ext uri="{BB962C8B-B14F-4D97-AF65-F5344CB8AC3E}">
        <p14:creationId xmlns:p14="http://schemas.microsoft.com/office/powerpoint/2010/main" val="15717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6085-5C89-4A97-AB80-318C083EA143}"/>
              </a:ext>
            </a:extLst>
          </p:cNvPr>
          <p:cNvSpPr>
            <a:spLocks noGrp="1"/>
          </p:cNvSpPr>
          <p:nvPr>
            <p:ph type="title"/>
          </p:nvPr>
        </p:nvSpPr>
        <p:spPr/>
        <p:txBody>
          <a:bodyPr vert="horz" lIns="91440" tIns="45720" rIns="91440" bIns="45720" rtlCol="0" anchor="t">
            <a:noAutofit/>
          </a:bodyPr>
          <a:lstStyle/>
          <a:p>
            <a:pPr algn="l"/>
            <a:r>
              <a:rPr lang="fr-FR" sz="2000" cap="all" dirty="0">
                <a:ea typeface="+mj-lt"/>
                <a:cs typeface="+mj-lt"/>
              </a:rPr>
              <a:t>    </a:t>
            </a:r>
            <a:r>
              <a:rPr lang="fr-FR" sz="2000" cap="all" dirty="0">
                <a:solidFill>
                  <a:srgbClr val="FF0000"/>
                </a:solidFill>
                <a:ea typeface="+mj-lt"/>
                <a:cs typeface="+mj-lt"/>
              </a:rPr>
              <a:t> </a:t>
            </a:r>
            <a:r>
              <a:rPr lang="fr-FR" sz="2000" cap="all">
                <a:solidFill>
                  <a:srgbClr val="FF0000"/>
                </a:solidFill>
                <a:ea typeface="+mj-lt"/>
                <a:cs typeface="+mj-lt"/>
              </a:rPr>
              <a:t>COLUMN BASED DB = BASES ORIENTÉES DOCUMENTS</a:t>
            </a:r>
            <a:br>
              <a:rPr lang="fr-FR" sz="2000" cap="all" dirty="0">
                <a:solidFill>
                  <a:srgbClr val="FF0000"/>
                </a:solidFill>
                <a:highlight>
                  <a:srgbClr val="FF0000"/>
                </a:highlight>
                <a:ea typeface="+mj-lt"/>
                <a:cs typeface="+mj-lt"/>
              </a:rPr>
            </a:br>
            <a:endParaRPr lang="fr-FR" sz="2400">
              <a:ea typeface="+mj-lt"/>
              <a:cs typeface="+mj-lt"/>
            </a:endParaRPr>
          </a:p>
        </p:txBody>
      </p:sp>
      <p:sp>
        <p:nvSpPr>
          <p:cNvPr id="3" name="Content Placeholder 2">
            <a:extLst>
              <a:ext uri="{FF2B5EF4-FFF2-40B4-BE49-F238E27FC236}">
                <a16:creationId xmlns:a16="http://schemas.microsoft.com/office/drawing/2014/main" id="{B1E56023-68F7-4AA8-A75B-5347D71C8900}"/>
              </a:ext>
            </a:extLst>
          </p:cNvPr>
          <p:cNvSpPr>
            <a:spLocks noGrp="1"/>
          </p:cNvSpPr>
          <p:nvPr>
            <p:ph idx="1"/>
          </p:nvPr>
        </p:nvSpPr>
        <p:spPr/>
        <p:txBody>
          <a:bodyPr/>
          <a:lstStyle/>
          <a:p>
            <a:pPr marL="344170" indent="-344170">
              <a:spcAft>
                <a:spcPts val="0"/>
              </a:spcAft>
            </a:pPr>
            <a:r>
              <a:rPr lang="fr-FR">
                <a:solidFill>
                  <a:schemeClr val="accent3">
                    <a:lumMod val="75000"/>
                  </a:schemeClr>
                </a:solidFill>
                <a:cs typeface="Arial"/>
              </a:rPr>
              <a:t>Ces bases de données stockent des données semi-structurées : le contenu est formaté JSON ou XML, mais la structure n'est pas contrainte</a:t>
            </a:r>
            <a:r>
              <a:rPr lang="fr-FR">
                <a:solidFill>
                  <a:schemeClr val="accent3">
                    <a:lumMod val="75000"/>
                  </a:schemeClr>
                </a:solidFill>
                <a:ea typeface="+mn-lt"/>
                <a:cs typeface="+mn-lt"/>
              </a:rPr>
              <a:t>.</a:t>
            </a:r>
            <a:endParaRPr lang="en-US" dirty="0">
              <a:solidFill>
                <a:schemeClr val="accent3">
                  <a:lumMod val="75000"/>
                </a:schemeClr>
              </a:solidFill>
              <a:ea typeface="+mn-lt"/>
              <a:cs typeface="+mn-lt"/>
            </a:endParaRPr>
          </a:p>
          <a:p>
            <a:pPr marL="344170" indent="-344170">
              <a:spcAft>
                <a:spcPts val="0"/>
              </a:spcAft>
            </a:pPr>
            <a:endParaRPr lang="fr-FR" dirty="0">
              <a:solidFill>
                <a:schemeClr val="accent3">
                  <a:lumMod val="75000"/>
                </a:schemeClr>
              </a:solidFill>
              <a:ea typeface="+mn-lt"/>
              <a:cs typeface="+mn-lt"/>
            </a:endParaRPr>
          </a:p>
          <a:p>
            <a:pPr marL="344170" indent="-344170">
              <a:spcAft>
                <a:spcPts val="0"/>
              </a:spcAft>
            </a:pPr>
            <a:endParaRPr lang="en-US" dirty="0">
              <a:solidFill>
                <a:schemeClr val="accent3">
                  <a:lumMod val="75000"/>
                </a:schemeClr>
              </a:solidFill>
              <a:ea typeface="+mn-lt"/>
              <a:cs typeface="+mn-lt"/>
            </a:endParaRPr>
          </a:p>
          <a:p>
            <a:pPr marL="344170" indent="-344170">
              <a:spcAft>
                <a:spcPts val="0"/>
              </a:spcAft>
            </a:pPr>
            <a:r>
              <a:rPr lang="fr-FR">
                <a:solidFill>
                  <a:schemeClr val="accent3">
                    <a:lumMod val="75000"/>
                  </a:schemeClr>
                </a:solidFill>
                <a:ea typeface="+mn-lt"/>
                <a:cs typeface="+mn-lt"/>
              </a:rPr>
              <a:t>Elle permet d’éviter de consommer les espaces lorsque la valeur est nulle dans une colonne</a:t>
            </a:r>
            <a:endParaRPr lang="en-US" dirty="0">
              <a:solidFill>
                <a:schemeClr val="accent3">
                  <a:lumMod val="75000"/>
                </a:schemeClr>
              </a:solidFill>
              <a:ea typeface="+mn-lt"/>
              <a:cs typeface="+mn-lt"/>
            </a:endParaRPr>
          </a:p>
          <a:p>
            <a:pPr marL="344170" indent="-344170"/>
            <a:endParaRPr lang="fr-FR" dirty="0">
              <a:solidFill>
                <a:schemeClr val="accent3">
                  <a:lumMod val="75000"/>
                </a:schemeClr>
              </a:solidFill>
              <a:cs typeface="Arial"/>
            </a:endParaRPr>
          </a:p>
        </p:txBody>
      </p:sp>
    </p:spTree>
    <p:extLst>
      <p:ext uri="{BB962C8B-B14F-4D97-AF65-F5344CB8AC3E}">
        <p14:creationId xmlns:p14="http://schemas.microsoft.com/office/powerpoint/2010/main" val="97935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36DC-BA30-40DE-B912-07ACAF46D10F}"/>
              </a:ext>
            </a:extLst>
          </p:cNvPr>
          <p:cNvSpPr>
            <a:spLocks noGrp="1"/>
          </p:cNvSpPr>
          <p:nvPr>
            <p:ph type="title"/>
          </p:nvPr>
        </p:nvSpPr>
        <p:spPr/>
        <p:txBody>
          <a:bodyPr vert="horz" lIns="91440" tIns="45720" rIns="91440" bIns="45720" rtlCol="0" anchor="t">
            <a:noAutofit/>
          </a:bodyPr>
          <a:lstStyle/>
          <a:p>
            <a:pPr algn="l"/>
            <a:r>
              <a:rPr lang="fr-FR" sz="2400" cap="all" dirty="0">
                <a:solidFill>
                  <a:srgbClr val="FF0000"/>
                </a:solidFill>
                <a:ea typeface="+mj-lt"/>
                <a:cs typeface="+mj-lt"/>
              </a:rPr>
              <a:t>                  DOCUMENT ORIENTED DATABASES </a:t>
            </a:r>
            <a:br>
              <a:rPr lang="fr-FR" sz="2400" cap="all" dirty="0">
                <a:ea typeface="+mj-lt"/>
                <a:cs typeface="+mj-lt"/>
              </a:rPr>
            </a:br>
            <a:r>
              <a:rPr lang="fr-FR" sz="2400" cap="all" dirty="0">
                <a:solidFill>
                  <a:srgbClr val="FF0000"/>
                </a:solidFill>
                <a:ea typeface="+mj-lt"/>
                <a:cs typeface="+mj-lt"/>
              </a:rPr>
              <a:t>                                           =</a:t>
            </a:r>
            <a:br>
              <a:rPr lang="fr-FR" sz="2400" cap="all" dirty="0">
                <a:ea typeface="+mj-lt"/>
                <a:cs typeface="+mj-lt"/>
              </a:rPr>
            </a:br>
            <a:r>
              <a:rPr lang="fr-FR" sz="2400" cap="all">
                <a:solidFill>
                  <a:srgbClr val="FF0000"/>
                </a:solidFill>
                <a:ea typeface="+mj-lt"/>
                <a:cs typeface="+mj-lt"/>
              </a:rPr>
              <a:t>                   BASES ORIENTÉES COLONNES</a:t>
            </a:r>
            <a:endParaRPr lang="fr-FR" sz="2400">
              <a:solidFill>
                <a:srgbClr val="FF0000"/>
              </a:solidFill>
              <a:cs typeface="Arial"/>
            </a:endParaRPr>
          </a:p>
        </p:txBody>
      </p:sp>
      <p:sp>
        <p:nvSpPr>
          <p:cNvPr id="3" name="Content Placeholder 2">
            <a:extLst>
              <a:ext uri="{FF2B5EF4-FFF2-40B4-BE49-F238E27FC236}">
                <a16:creationId xmlns:a16="http://schemas.microsoft.com/office/drawing/2014/main" id="{1E2EC476-59CA-4E30-9ADD-750199EAB122}"/>
              </a:ext>
            </a:extLst>
          </p:cNvPr>
          <p:cNvSpPr>
            <a:spLocks noGrp="1"/>
          </p:cNvSpPr>
          <p:nvPr>
            <p:ph idx="1"/>
          </p:nvPr>
        </p:nvSpPr>
        <p:spPr/>
        <p:txBody>
          <a:bodyPr/>
          <a:lstStyle/>
          <a:p>
            <a:pPr marL="344170" indent="-344170">
              <a:spcAft>
                <a:spcPts val="0"/>
              </a:spcAft>
            </a:pPr>
            <a:r>
              <a:rPr lang="fr-FR">
                <a:solidFill>
                  <a:schemeClr val="accent3">
                    <a:lumMod val="75000"/>
                  </a:schemeClr>
                </a:solidFill>
                <a:cs typeface="Arial"/>
              </a:rPr>
              <a:t>Ces bases de données se rapprochent des bases de données relationnelles, à ceci près qu'elles permettent de remplir un nombre de colonnes variable.</a:t>
            </a:r>
            <a:endParaRPr lang="en-US" dirty="0">
              <a:solidFill>
                <a:schemeClr val="accent3">
                  <a:lumMod val="75000"/>
                </a:schemeClr>
              </a:solidFill>
              <a:ea typeface="+mn-lt"/>
              <a:cs typeface="+mn-lt"/>
            </a:endParaRPr>
          </a:p>
          <a:p>
            <a:pPr marL="344170" indent="-344170">
              <a:spcAft>
                <a:spcPts val="0"/>
              </a:spcAft>
            </a:pPr>
            <a:endParaRPr lang="fr-FR" dirty="0">
              <a:solidFill>
                <a:schemeClr val="accent3">
                  <a:lumMod val="75000"/>
                </a:schemeClr>
              </a:solidFill>
              <a:ea typeface="+mn-lt"/>
              <a:cs typeface="+mn-lt"/>
            </a:endParaRPr>
          </a:p>
          <a:p>
            <a:pPr marL="344170" indent="-344170">
              <a:spcAft>
                <a:spcPts val="0"/>
              </a:spcAft>
            </a:pPr>
            <a:endParaRPr lang="en-US" dirty="0">
              <a:solidFill>
                <a:schemeClr val="accent3">
                  <a:lumMod val="75000"/>
                </a:schemeClr>
              </a:solidFill>
              <a:ea typeface="+mn-lt"/>
              <a:cs typeface="+mn-lt"/>
            </a:endParaRPr>
          </a:p>
          <a:p>
            <a:pPr marL="344170" indent="-344170">
              <a:spcAft>
                <a:spcPts val="0"/>
              </a:spcAft>
            </a:pPr>
            <a:r>
              <a:rPr lang="fr-FR">
                <a:solidFill>
                  <a:schemeClr val="accent3">
                    <a:lumMod val="75000"/>
                  </a:schemeClr>
                </a:solidFill>
                <a:ea typeface="+mn-lt"/>
                <a:cs typeface="+mn-lt"/>
              </a:rPr>
              <a:t>Au lieu de stocker les données dans des lignes et colonnes on les stocke dans des collections,</a:t>
            </a:r>
            <a:endParaRPr lang="en-US" dirty="0">
              <a:solidFill>
                <a:schemeClr val="accent3">
                  <a:lumMod val="75000"/>
                </a:schemeClr>
              </a:solidFill>
              <a:ea typeface="+mn-lt"/>
              <a:cs typeface="+mn-lt"/>
            </a:endParaRPr>
          </a:p>
          <a:p>
            <a:pPr marL="344170" indent="-344170"/>
            <a:endParaRPr lang="fr-FR" dirty="0">
              <a:solidFill>
                <a:schemeClr val="accent3">
                  <a:lumMod val="75000"/>
                </a:schemeClr>
              </a:solidFill>
              <a:cs typeface="Arial"/>
            </a:endParaRPr>
          </a:p>
        </p:txBody>
      </p:sp>
    </p:spTree>
    <p:extLst>
      <p:ext uri="{BB962C8B-B14F-4D97-AF65-F5344CB8AC3E}">
        <p14:creationId xmlns:p14="http://schemas.microsoft.com/office/powerpoint/2010/main" val="208438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1770-CA29-45DA-A664-D8C9189DFA54}"/>
              </a:ext>
            </a:extLst>
          </p:cNvPr>
          <p:cNvSpPr>
            <a:spLocks noGrp="1"/>
          </p:cNvSpPr>
          <p:nvPr>
            <p:ph type="title"/>
          </p:nvPr>
        </p:nvSpPr>
        <p:spPr/>
        <p:txBody>
          <a:bodyPr>
            <a:normAutofit/>
          </a:bodyPr>
          <a:lstStyle/>
          <a:p>
            <a:pPr algn="ctr"/>
            <a:r>
              <a:rPr lang="fr-FR" sz="2400" cap="all" dirty="0">
                <a:solidFill>
                  <a:srgbClr val="FF0000"/>
                </a:solidFill>
                <a:ea typeface="+mj-lt"/>
                <a:cs typeface="+mj-lt"/>
              </a:rPr>
              <a:t>GRAPH ORIENTED DB </a:t>
            </a:r>
            <a:br>
              <a:rPr lang="fr-FR" sz="2400" cap="all" dirty="0">
                <a:ea typeface="+mj-lt"/>
                <a:cs typeface="+mj-lt"/>
              </a:rPr>
            </a:br>
            <a:r>
              <a:rPr lang="fr-FR" sz="2000" cap="all" dirty="0">
                <a:solidFill>
                  <a:srgbClr val="FF0000"/>
                </a:solidFill>
                <a:ea typeface="+mj-lt"/>
                <a:cs typeface="+mj-lt"/>
              </a:rPr>
              <a:t>= </a:t>
            </a:r>
            <a:br>
              <a:rPr lang="fr-FR" sz="2000" cap="all" dirty="0">
                <a:solidFill>
                  <a:srgbClr val="FF0000"/>
                </a:solidFill>
                <a:ea typeface="+mj-lt"/>
                <a:cs typeface="+mj-lt"/>
              </a:rPr>
            </a:br>
            <a:r>
              <a:rPr lang="fr-FR" sz="2400" cap="all" dirty="0">
                <a:solidFill>
                  <a:srgbClr val="FF0000"/>
                </a:solidFill>
                <a:ea typeface="+mj-lt"/>
                <a:cs typeface="+mj-lt"/>
              </a:rPr>
              <a:t>BASES DE DONNÉES ORIENTÉES GRAPHES</a:t>
            </a:r>
            <a:endParaRPr lang="fr-FR" sz="2400">
              <a:solidFill>
                <a:srgbClr val="FF0000"/>
              </a:solidFill>
              <a:ea typeface="+mj-lt"/>
              <a:cs typeface="+mj-lt"/>
            </a:endParaRPr>
          </a:p>
          <a:p>
            <a:endParaRPr lang="fr-FR" dirty="0">
              <a:cs typeface="Arial"/>
            </a:endParaRPr>
          </a:p>
        </p:txBody>
      </p:sp>
      <p:sp>
        <p:nvSpPr>
          <p:cNvPr id="3" name="Content Placeholder 2">
            <a:extLst>
              <a:ext uri="{FF2B5EF4-FFF2-40B4-BE49-F238E27FC236}">
                <a16:creationId xmlns:a16="http://schemas.microsoft.com/office/drawing/2014/main" id="{5FE6DC54-FCAB-4C59-A175-5AE096C55FCE}"/>
              </a:ext>
            </a:extLst>
          </p:cNvPr>
          <p:cNvSpPr>
            <a:spLocks noGrp="1"/>
          </p:cNvSpPr>
          <p:nvPr>
            <p:ph idx="1"/>
          </p:nvPr>
        </p:nvSpPr>
        <p:spPr/>
        <p:txBody>
          <a:bodyPr/>
          <a:lstStyle/>
          <a:p>
            <a:pPr marL="344170" indent="-344170">
              <a:spcAft>
                <a:spcPts val="0"/>
              </a:spcAft>
            </a:pPr>
            <a:r>
              <a:rPr lang="fr-FR">
                <a:solidFill>
                  <a:schemeClr val="accent3">
                    <a:lumMod val="75000"/>
                  </a:schemeClr>
                </a:solidFill>
                <a:cs typeface="Arial"/>
              </a:rPr>
              <a:t>Ces bases de données, basées sur la théorie des graphes, sont gérées par nœuds, relations et propriétés. Elles gèrent des données spatiales, sociales ou financières (dépôts/retraits).</a:t>
            </a:r>
            <a:endParaRPr lang="en-US">
              <a:solidFill>
                <a:schemeClr val="accent3">
                  <a:lumMod val="75000"/>
                </a:schemeClr>
              </a:solidFill>
              <a:ea typeface="+mn-lt"/>
              <a:cs typeface="+mn-lt"/>
            </a:endParaRPr>
          </a:p>
          <a:p>
            <a:pPr marL="344170" indent="-344170">
              <a:spcAft>
                <a:spcPts val="0"/>
              </a:spcAft>
            </a:pPr>
            <a:endParaRPr lang="fr-FR" dirty="0">
              <a:solidFill>
                <a:schemeClr val="accent3">
                  <a:lumMod val="75000"/>
                </a:schemeClr>
              </a:solidFill>
              <a:ea typeface="+mn-lt"/>
              <a:cs typeface="+mn-lt"/>
            </a:endParaRPr>
          </a:p>
          <a:p>
            <a:pPr marL="344170" indent="-344170">
              <a:spcAft>
                <a:spcPts val="0"/>
              </a:spcAft>
            </a:pPr>
            <a:r>
              <a:rPr lang="fr-FR">
                <a:solidFill>
                  <a:schemeClr val="accent3">
                    <a:lumMod val="75000"/>
                  </a:schemeClr>
                </a:solidFill>
                <a:ea typeface="+mn-lt"/>
                <a:cs typeface="+mn-lt"/>
              </a:rPr>
              <a:t>Utiliser les données relationnelles pour les représenter dans des graphes,</a:t>
            </a:r>
            <a:endParaRPr lang="en-US">
              <a:solidFill>
                <a:schemeClr val="accent3">
                  <a:lumMod val="75000"/>
                </a:schemeClr>
              </a:solidFill>
              <a:ea typeface="+mn-lt"/>
              <a:cs typeface="+mn-lt"/>
            </a:endParaRPr>
          </a:p>
          <a:p>
            <a:pPr marL="344170" indent="-344170"/>
            <a:endParaRPr lang="fr-FR" dirty="0">
              <a:solidFill>
                <a:schemeClr val="accent3">
                  <a:lumMod val="75000"/>
                </a:schemeClr>
              </a:solidFill>
              <a:cs typeface="Arial"/>
            </a:endParaRPr>
          </a:p>
        </p:txBody>
      </p:sp>
    </p:spTree>
    <p:extLst>
      <p:ext uri="{BB962C8B-B14F-4D97-AF65-F5344CB8AC3E}">
        <p14:creationId xmlns:p14="http://schemas.microsoft.com/office/powerpoint/2010/main" val="10429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60FD-DB59-4D82-BD11-6FC3A43BC5CD}"/>
              </a:ext>
            </a:extLst>
          </p:cNvPr>
          <p:cNvSpPr>
            <a:spLocks noGrp="1"/>
          </p:cNvSpPr>
          <p:nvPr>
            <p:ph type="title"/>
          </p:nvPr>
        </p:nvSpPr>
        <p:spPr>
          <a:xfrm>
            <a:off x="2611808" y="808056"/>
            <a:ext cx="7958331" cy="674664"/>
          </a:xfrm>
        </p:spPr>
        <p:txBody>
          <a:bodyPr/>
          <a:lstStyle/>
          <a:p>
            <a:pPr algn="ctr"/>
            <a:r>
              <a:rPr lang="en-US" cap="all">
                <a:solidFill>
                  <a:srgbClr val="FF0000"/>
                </a:solidFill>
                <a:ea typeface="+mj-lt"/>
                <a:cs typeface="+mj-lt"/>
              </a:rPr>
              <a:t>ACID  THEOREM</a:t>
            </a:r>
            <a:endParaRPr lang="fr-FR">
              <a:solidFill>
                <a:srgbClr val="FF0000"/>
              </a:solidFill>
              <a:ea typeface="+mj-lt"/>
              <a:cs typeface="+mj-lt"/>
            </a:endParaRPr>
          </a:p>
          <a:p>
            <a:endParaRPr lang="fr-FR" dirty="0">
              <a:cs typeface="Arial"/>
            </a:endParaRPr>
          </a:p>
        </p:txBody>
      </p:sp>
      <p:sp>
        <p:nvSpPr>
          <p:cNvPr id="3" name="Content Placeholder 2">
            <a:extLst>
              <a:ext uri="{FF2B5EF4-FFF2-40B4-BE49-F238E27FC236}">
                <a16:creationId xmlns:a16="http://schemas.microsoft.com/office/drawing/2014/main" id="{83A254A9-4992-4411-8ED4-C06148A43FF9}"/>
              </a:ext>
            </a:extLst>
          </p:cNvPr>
          <p:cNvSpPr>
            <a:spLocks noGrp="1"/>
          </p:cNvSpPr>
          <p:nvPr>
            <p:ph idx="1"/>
          </p:nvPr>
        </p:nvSpPr>
        <p:spPr>
          <a:xfrm>
            <a:off x="2773599" y="1721437"/>
            <a:ext cx="7796540" cy="4328507"/>
          </a:xfrm>
        </p:spPr>
        <p:txBody>
          <a:bodyPr vert="horz" lIns="91440" tIns="45720" rIns="91440" bIns="45720" rtlCol="0" anchor="t">
            <a:normAutofit fontScale="85000" lnSpcReduction="20000"/>
          </a:bodyPr>
          <a:lstStyle/>
          <a:p>
            <a:pPr marL="344170" indent="-344170" algn="just">
              <a:spcAft>
                <a:spcPts val="0"/>
              </a:spcAft>
            </a:pPr>
            <a:r>
              <a:rPr lang="fr-FR">
                <a:solidFill>
                  <a:schemeClr val="accent3">
                    <a:lumMod val="75000"/>
                  </a:schemeClr>
                </a:solidFill>
                <a:cs typeface="Arial"/>
              </a:rPr>
              <a:t>En informatique, les </a:t>
            </a:r>
            <a:r>
              <a:rPr lang="fr-FR" b="1">
                <a:solidFill>
                  <a:schemeClr val="accent3">
                    <a:lumMod val="75000"/>
                  </a:schemeClr>
                </a:solidFill>
                <a:cs typeface="Arial"/>
              </a:rPr>
              <a:t>propriétés ACID</a:t>
            </a:r>
            <a:r>
              <a:rPr lang="fr-FR">
                <a:solidFill>
                  <a:schemeClr val="accent3">
                    <a:lumMod val="75000"/>
                  </a:schemeClr>
                </a:solidFill>
                <a:cs typeface="Arial"/>
              </a:rPr>
              <a:t> (atomicité, cohérence, isolation et durabilité) sont un ensemble de propriétés qui garantissent qu'une transaction informatique est exécutée de façon fiable. </a:t>
            </a:r>
            <a:endParaRPr lang="en-US">
              <a:solidFill>
                <a:schemeClr val="accent3">
                  <a:lumMod val="75000"/>
                </a:schemeClr>
              </a:solidFill>
              <a:ea typeface="+mn-lt"/>
              <a:cs typeface="+mn-lt"/>
            </a:endParaRPr>
          </a:p>
          <a:p>
            <a:pPr marL="344170" indent="-344170" algn="just">
              <a:spcAft>
                <a:spcPts val="0"/>
              </a:spcAft>
            </a:pPr>
            <a:endParaRPr lang="fr-FR" dirty="0">
              <a:ea typeface="+mn-lt"/>
              <a:cs typeface="+mn-lt"/>
            </a:endParaRPr>
          </a:p>
          <a:p>
            <a:pPr marL="344170" indent="-344170" algn="just">
              <a:spcAft>
                <a:spcPts val="0"/>
              </a:spcAft>
            </a:pPr>
            <a:r>
              <a:rPr lang="fr-FR">
                <a:solidFill>
                  <a:schemeClr val="accent3">
                    <a:lumMod val="75000"/>
                  </a:schemeClr>
                </a:solidFill>
                <a:cs typeface="Arial"/>
              </a:rPr>
              <a:t>Dans le domaine des bases de données , une opération sur les données est appelée une transaction ou transaction informatique.</a:t>
            </a:r>
            <a:endParaRPr lang="en-US">
              <a:solidFill>
                <a:schemeClr val="accent3">
                  <a:lumMod val="75000"/>
                </a:schemeClr>
              </a:solidFill>
              <a:ea typeface="+mn-lt"/>
              <a:cs typeface="+mn-lt"/>
            </a:endParaRPr>
          </a:p>
          <a:p>
            <a:pPr marL="344170" indent="-344170" algn="just">
              <a:spcAft>
                <a:spcPts val="0"/>
              </a:spcAft>
            </a:pPr>
            <a:r>
              <a:rPr lang="fr-FR" b="1" u="sng">
                <a:solidFill>
                  <a:schemeClr val="accent1">
                    <a:lumMod val="50000"/>
                  </a:schemeClr>
                </a:solidFill>
                <a:cs typeface="Arial"/>
              </a:rPr>
              <a:t>A</a:t>
            </a:r>
            <a:r>
              <a:rPr lang="fr-FR" b="1" i="1" u="sng">
                <a:solidFill>
                  <a:schemeClr val="accent1">
                    <a:lumMod val="50000"/>
                  </a:schemeClr>
                </a:solidFill>
                <a:cs typeface="Arial"/>
              </a:rPr>
              <a:t>tomicité</a:t>
            </a:r>
            <a:r>
              <a:rPr lang="fr-FR" b="1" u="sng">
                <a:solidFill>
                  <a:schemeClr val="accent1">
                    <a:lumMod val="50000"/>
                  </a:schemeClr>
                </a:solidFill>
                <a:cs typeface="Arial"/>
              </a:rPr>
              <a:t> :</a:t>
            </a:r>
            <a:r>
              <a:rPr lang="fr-FR" b="1" u="sng" dirty="0">
                <a:solidFill>
                  <a:schemeClr val="accent3">
                    <a:lumMod val="75000"/>
                  </a:schemeClr>
                </a:solidFill>
                <a:cs typeface="Arial"/>
              </a:rPr>
              <a:t> </a:t>
            </a:r>
            <a:r>
              <a:rPr lang="fr-FR">
                <a:solidFill>
                  <a:schemeClr val="accent3">
                    <a:lumMod val="75000"/>
                  </a:schemeClr>
                </a:solidFill>
                <a:cs typeface="Arial"/>
              </a:rPr>
              <a:t>Une transaction s’effectue entièrement ou pas du tout</a:t>
            </a:r>
            <a:endParaRPr lang="en-US">
              <a:solidFill>
                <a:schemeClr val="accent3">
                  <a:lumMod val="75000"/>
                </a:schemeClr>
              </a:solidFill>
              <a:ea typeface="+mn-lt"/>
              <a:cs typeface="+mn-lt"/>
            </a:endParaRPr>
          </a:p>
          <a:p>
            <a:pPr marL="344170" indent="-344170" algn="just">
              <a:spcAft>
                <a:spcPts val="0"/>
              </a:spcAft>
            </a:pPr>
            <a:r>
              <a:rPr lang="fr-FR" b="1" u="sng">
                <a:solidFill>
                  <a:schemeClr val="accent1">
                    <a:lumMod val="50000"/>
                  </a:schemeClr>
                </a:solidFill>
                <a:cs typeface="Arial"/>
              </a:rPr>
              <a:t>C</a:t>
            </a:r>
            <a:r>
              <a:rPr lang="fr-FR" b="1" i="1" u="sng">
                <a:solidFill>
                  <a:schemeClr val="accent1">
                    <a:lumMod val="50000"/>
                  </a:schemeClr>
                </a:solidFill>
                <a:cs typeface="Arial"/>
              </a:rPr>
              <a:t>ohérence</a:t>
            </a:r>
            <a:r>
              <a:rPr lang="fr-FR" b="1" u="sng">
                <a:solidFill>
                  <a:schemeClr val="accent1">
                    <a:lumMod val="50000"/>
                  </a:schemeClr>
                </a:solidFill>
                <a:cs typeface="Arial"/>
              </a:rPr>
              <a:t> : </a:t>
            </a:r>
            <a:r>
              <a:rPr lang="fr-FR">
                <a:solidFill>
                  <a:schemeClr val="accent3">
                    <a:lumMod val="75000"/>
                  </a:schemeClr>
                </a:solidFill>
                <a:cs typeface="Arial"/>
              </a:rPr>
              <a:t>Le contenu d’une base doit être cohérent au début et à la fin d’une transaction</a:t>
            </a:r>
            <a:endParaRPr lang="en-US">
              <a:solidFill>
                <a:schemeClr val="accent3">
                  <a:lumMod val="75000"/>
                </a:schemeClr>
              </a:solidFill>
              <a:ea typeface="+mn-lt"/>
              <a:cs typeface="+mn-lt"/>
            </a:endParaRPr>
          </a:p>
          <a:p>
            <a:pPr marL="344170" indent="-344170" algn="just">
              <a:spcAft>
                <a:spcPts val="0"/>
              </a:spcAft>
            </a:pPr>
            <a:r>
              <a:rPr lang="fr-FR" b="1" u="sng">
                <a:solidFill>
                  <a:schemeClr val="accent1">
                    <a:lumMod val="50000"/>
                  </a:schemeClr>
                </a:solidFill>
                <a:cs typeface="Arial"/>
              </a:rPr>
              <a:t>I</a:t>
            </a:r>
            <a:r>
              <a:rPr lang="fr-FR" b="1" i="1" u="sng">
                <a:solidFill>
                  <a:schemeClr val="accent1">
                    <a:lumMod val="50000"/>
                  </a:schemeClr>
                </a:solidFill>
                <a:cs typeface="Arial"/>
              </a:rPr>
              <a:t>solation</a:t>
            </a:r>
            <a:r>
              <a:rPr lang="fr-FR" b="1" u="sng">
                <a:solidFill>
                  <a:schemeClr val="accent1">
                    <a:lumMod val="50000"/>
                  </a:schemeClr>
                </a:solidFill>
                <a:cs typeface="Arial"/>
              </a:rPr>
              <a:t> :</a:t>
            </a:r>
            <a:r>
              <a:rPr lang="fr-FR" b="1" u="sng" dirty="0">
                <a:solidFill>
                  <a:schemeClr val="accent3">
                    <a:lumMod val="75000"/>
                  </a:schemeClr>
                </a:solidFill>
                <a:cs typeface="Arial"/>
              </a:rPr>
              <a:t> </a:t>
            </a:r>
            <a:r>
              <a:rPr lang="fr-FR">
                <a:solidFill>
                  <a:schemeClr val="accent3">
                    <a:lumMod val="75000"/>
                  </a:schemeClr>
                </a:solidFill>
                <a:cs typeface="Arial"/>
              </a:rPr>
              <a:t>Les modifications d’une transaction ne sont visibles/modifiables que quand celle-ci a été validée</a:t>
            </a:r>
            <a:endParaRPr lang="en-US">
              <a:solidFill>
                <a:schemeClr val="accent3">
                  <a:lumMod val="75000"/>
                </a:schemeClr>
              </a:solidFill>
              <a:ea typeface="+mn-lt"/>
              <a:cs typeface="+mn-lt"/>
            </a:endParaRPr>
          </a:p>
          <a:p>
            <a:pPr marL="344170" indent="-344170" algn="just">
              <a:spcAft>
                <a:spcPts val="0"/>
              </a:spcAft>
            </a:pPr>
            <a:r>
              <a:rPr lang="fr-FR" b="1" u="sng">
                <a:solidFill>
                  <a:schemeClr val="accent1">
                    <a:lumMod val="50000"/>
                  </a:schemeClr>
                </a:solidFill>
                <a:cs typeface="Arial"/>
              </a:rPr>
              <a:t>D</a:t>
            </a:r>
            <a:r>
              <a:rPr lang="fr-FR" b="1" i="1" u="sng">
                <a:solidFill>
                  <a:schemeClr val="accent1">
                    <a:lumMod val="50000"/>
                  </a:schemeClr>
                </a:solidFill>
                <a:cs typeface="Arial"/>
              </a:rPr>
              <a:t>urabilité</a:t>
            </a:r>
            <a:r>
              <a:rPr lang="fr-FR" b="1" u="sng">
                <a:solidFill>
                  <a:schemeClr val="accent1">
                    <a:lumMod val="50000"/>
                  </a:schemeClr>
                </a:solidFill>
                <a:cs typeface="Arial"/>
              </a:rPr>
              <a:t> : </a:t>
            </a:r>
            <a:r>
              <a:rPr lang="fr-FR">
                <a:solidFill>
                  <a:schemeClr val="accent3">
                    <a:lumMod val="75000"/>
                  </a:schemeClr>
                </a:solidFill>
                <a:cs typeface="Arial"/>
              </a:rPr>
              <a:t>Une fois la transaction validée, l’état de la base est permanent (non affecté par les pannes ou autre)</a:t>
            </a:r>
            <a:endParaRPr lang="en-US" dirty="0">
              <a:solidFill>
                <a:schemeClr val="accent3">
                  <a:lumMod val="75000"/>
                </a:schemeClr>
              </a:solidFill>
              <a:ea typeface="+mn-lt"/>
              <a:cs typeface="+mn-lt"/>
            </a:endParaRPr>
          </a:p>
          <a:p>
            <a:pPr marL="344170" indent="-344170">
              <a:spcAft>
                <a:spcPts val="0"/>
              </a:spcAft>
            </a:pPr>
            <a:endParaRPr lang="en-US" dirty="0">
              <a:solidFill>
                <a:schemeClr val="accent3">
                  <a:lumMod val="75000"/>
                </a:schemeClr>
              </a:solidFill>
              <a:ea typeface="+mn-lt"/>
              <a:cs typeface="+mn-lt"/>
            </a:endParaRPr>
          </a:p>
          <a:p>
            <a:pPr marL="344170" indent="-344170"/>
            <a:endParaRPr lang="fr-FR" dirty="0">
              <a:cs typeface="Arial"/>
            </a:endParaRPr>
          </a:p>
        </p:txBody>
      </p:sp>
    </p:spTree>
    <p:extLst>
      <p:ext uri="{BB962C8B-B14F-4D97-AF65-F5344CB8AC3E}">
        <p14:creationId xmlns:p14="http://schemas.microsoft.com/office/powerpoint/2010/main" val="1935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Madison</vt:lpstr>
      <vt:lpstr> NOSQLCHECKPOINT</vt:lpstr>
      <vt:lpstr>NO SQL</vt:lpstr>
      <vt:lpstr>CARACTÉRISTIQUES </vt:lpstr>
      <vt:lpstr>    TYPES DE BASES DE DONNÉES NOSQL</vt:lpstr>
      <vt:lpstr>KEY-VALUE DATABASES = ENTREPÔTS CLÉ-VALEUR</vt:lpstr>
      <vt:lpstr>     COLUMN BASED DB = BASES ORIENTÉES DOCUMENTS </vt:lpstr>
      <vt:lpstr>                  DOCUMENT ORIENTED DATABASES                                             =                    BASES ORIENTÉES COLONNES</vt:lpstr>
      <vt:lpstr>GRAPH ORIENTED DB  =  BASES DE DONNÉES ORIENTÉES GRAPHES </vt:lpstr>
      <vt:lpstr>ACID  THEOREM </vt:lpstr>
      <vt:lpstr>CAP THEOREM </vt:lpstr>
      <vt:lpstr>CAP THEOREM </vt:lpstr>
      <vt:lpstr>ADVANTAGES OF NOSQL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238</cp:revision>
  <dcterms:created xsi:type="dcterms:W3CDTF">2020-11-07T22:10:19Z</dcterms:created>
  <dcterms:modified xsi:type="dcterms:W3CDTF">2020-11-08T19:43:27Z</dcterms:modified>
</cp:coreProperties>
</file>