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4"/>
    <p:sldMasterId id="2147483704" r:id="rId5"/>
    <p:sldMasterId id="2147483705" r:id="rId6"/>
    <p:sldMasterId id="2147483706" r:id="rId7"/>
  </p:sldMasterIdLst>
  <p:notesMasterIdLst>
    <p:notesMasterId r:id="rId41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386" autoAdjust="0"/>
  </p:normalViewPr>
  <p:slideViewPr>
    <p:cSldViewPr snapToGrid="0">
      <p:cViewPr varScale="1">
        <p:scale>
          <a:sx n="143" d="100"/>
          <a:sy n="143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36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3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3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3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3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30760" y="4893480"/>
            <a:ext cx="1068480" cy="15731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4E5761"/>
                </a:solidFill>
                <a:latin typeface="Open Sans"/>
                <a:ea typeface="Open Sans"/>
                <a:cs typeface="Open Sans"/>
                <a:sym typeface="Open Sans"/>
              </a:rPr>
              <a:t>www.luxoft-training.com</a:t>
            </a:r>
          </a:p>
        </p:txBody>
      </p:sp>
      <p:sp>
        <p:nvSpPr>
          <p:cNvPr id="7" name="Shape 7"/>
          <p:cNvSpPr/>
          <p:nvPr/>
        </p:nvSpPr>
        <p:spPr>
          <a:xfrm>
            <a:off x="8588160" y="5087519"/>
            <a:ext cx="552600" cy="54360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724360" y="5087519"/>
            <a:ext cx="2860559" cy="55080"/>
          </a:xfrm>
          <a:prstGeom prst="rect">
            <a:avLst/>
          </a:prstGeom>
          <a:solidFill>
            <a:srgbClr val="E25A1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5087519"/>
            <a:ext cx="2859120" cy="5508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862359" y="5087519"/>
            <a:ext cx="2859120" cy="5508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476200" y="4812119"/>
            <a:ext cx="452519" cy="2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719" y="0"/>
            <a:ext cx="9140760" cy="5140439"/>
          </a:xfrm>
          <a:prstGeom prst="rect">
            <a:avLst/>
          </a:prstGeom>
          <a:solidFill>
            <a:srgbClr val="1B2E5B"/>
          </a:solidFill>
          <a:ln w="9525" cap="flat" cmpd="sng">
            <a:solidFill>
              <a:srgbClr val="4E576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813680" y="3153240"/>
            <a:ext cx="266759" cy="239760"/>
          </a:xfrm>
          <a:prstGeom prst="rect">
            <a:avLst/>
          </a:prstGeom>
          <a:solidFill>
            <a:srgbClr val="124F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813680" y="3153240"/>
            <a:ext cx="266759" cy="23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334600" y="2360159"/>
            <a:ext cx="169200" cy="171000"/>
          </a:xfrm>
          <a:prstGeom prst="rect">
            <a:avLst/>
          </a:prstGeom>
          <a:solidFill>
            <a:srgbClr val="3D64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334600" y="2360159"/>
            <a:ext cx="169200" cy="1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508400" y="3788280"/>
            <a:ext cx="86040" cy="83880"/>
          </a:xfrm>
          <a:prstGeom prst="rect">
            <a:avLst/>
          </a:prstGeom>
          <a:solidFill>
            <a:srgbClr val="1450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09479" y="849240"/>
            <a:ext cx="175319" cy="160920"/>
          </a:xfrm>
          <a:prstGeom prst="rect">
            <a:avLst/>
          </a:prstGeom>
          <a:solidFill>
            <a:srgbClr val="0D458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479" y="849240"/>
            <a:ext cx="175319" cy="160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456559" y="1000800"/>
            <a:ext cx="133920" cy="125280"/>
          </a:xfrm>
          <a:prstGeom prst="rect">
            <a:avLst/>
          </a:prstGeom>
          <a:solidFill>
            <a:srgbClr val="5988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070279" y="1359720"/>
            <a:ext cx="81720" cy="81720"/>
          </a:xfrm>
          <a:prstGeom prst="rect">
            <a:avLst/>
          </a:prstGeom>
          <a:solidFill>
            <a:srgbClr val="4C609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070279" y="1359720"/>
            <a:ext cx="81720" cy="81720"/>
          </a:xfrm>
          <a:prstGeom prst="rect">
            <a:avLst/>
          </a:prstGeom>
          <a:solidFill>
            <a:srgbClr val="1A6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031040" y="2080080"/>
            <a:ext cx="117000" cy="119159"/>
          </a:xfrm>
          <a:prstGeom prst="rect">
            <a:avLst/>
          </a:prstGeom>
          <a:solidFill>
            <a:srgbClr val="1E69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31040" y="2080080"/>
            <a:ext cx="117000" cy="11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823759" y="1837080"/>
            <a:ext cx="106920" cy="108720"/>
          </a:xfrm>
          <a:prstGeom prst="rect">
            <a:avLst/>
          </a:prstGeom>
          <a:solidFill>
            <a:srgbClr val="15559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3759" y="1837080"/>
            <a:ext cx="106920" cy="108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002319" y="1586159"/>
            <a:ext cx="222840" cy="206280"/>
          </a:xfrm>
          <a:prstGeom prst="rect">
            <a:avLst/>
          </a:prstGeom>
          <a:solidFill>
            <a:srgbClr val="84A2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936519" y="1565279"/>
            <a:ext cx="32040" cy="29880"/>
          </a:xfrm>
          <a:prstGeom prst="rect">
            <a:avLst/>
          </a:prstGeom>
          <a:solidFill>
            <a:srgbClr val="455A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936519" y="1565279"/>
            <a:ext cx="32040" cy="29880"/>
          </a:xfrm>
          <a:prstGeom prst="rect">
            <a:avLst/>
          </a:prstGeom>
          <a:solidFill>
            <a:srgbClr val="1C64B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000959" y="1625400"/>
            <a:ext cx="13319" cy="17640"/>
          </a:xfrm>
          <a:prstGeom prst="rect">
            <a:avLst/>
          </a:prstGeom>
          <a:solidFill>
            <a:srgbClr val="455A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000959" y="1625400"/>
            <a:ext cx="13319" cy="17640"/>
          </a:xfrm>
          <a:prstGeom prst="rect">
            <a:avLst/>
          </a:prstGeom>
          <a:solidFill>
            <a:srgbClr val="1C64B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849400" y="1451159"/>
            <a:ext cx="264600" cy="260279"/>
          </a:xfrm>
          <a:prstGeom prst="rect">
            <a:avLst/>
          </a:prstGeom>
          <a:solidFill>
            <a:srgbClr val="1C64B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468800" y="2281319"/>
            <a:ext cx="443159" cy="407879"/>
          </a:xfrm>
          <a:prstGeom prst="rect">
            <a:avLst/>
          </a:prstGeom>
          <a:solidFill>
            <a:srgbClr val="216BB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449200" y="4520880"/>
            <a:ext cx="410400" cy="11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784720" y="4547880"/>
            <a:ext cx="334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8677079" y="4663080"/>
            <a:ext cx="83880" cy="13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449200" y="4667760"/>
            <a:ext cx="98999" cy="124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561520" y="4667760"/>
            <a:ext cx="109800" cy="124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782920" y="4667039"/>
            <a:ext cx="77400" cy="12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864639" y="4776839"/>
            <a:ext cx="19439" cy="190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871839" y="4781160"/>
            <a:ext cx="5759" cy="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456039" y="4376519"/>
            <a:ext cx="78840" cy="11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8549639" y="4375439"/>
            <a:ext cx="105119" cy="1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677079" y="4375439"/>
            <a:ext cx="76680" cy="1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8774279" y="4375439"/>
            <a:ext cx="89640" cy="1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86360" y="4356000"/>
            <a:ext cx="949319" cy="5043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30760" y="4893480"/>
            <a:ext cx="1068480" cy="15731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4E5761"/>
                </a:solidFill>
                <a:latin typeface="Open Sans"/>
                <a:ea typeface="Open Sans"/>
                <a:cs typeface="Open Sans"/>
                <a:sym typeface="Open Sans"/>
              </a:rPr>
              <a:t>www.luxoft-training.com</a:t>
            </a:r>
          </a:p>
        </p:txBody>
      </p:sp>
      <p:sp>
        <p:nvSpPr>
          <p:cNvPr id="97" name="Shape 97"/>
          <p:cNvSpPr/>
          <p:nvPr/>
        </p:nvSpPr>
        <p:spPr>
          <a:xfrm>
            <a:off x="8588160" y="5087519"/>
            <a:ext cx="552600" cy="54360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24360" y="5087519"/>
            <a:ext cx="2860559" cy="55080"/>
          </a:xfrm>
          <a:prstGeom prst="rect">
            <a:avLst/>
          </a:prstGeom>
          <a:solidFill>
            <a:srgbClr val="E25A1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5087519"/>
            <a:ext cx="2859120" cy="5508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862359" y="5087519"/>
            <a:ext cx="2859120" cy="5508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476200" y="4812119"/>
            <a:ext cx="452519" cy="2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719" y="0"/>
            <a:ext cx="9140760" cy="5140439"/>
          </a:xfrm>
          <a:prstGeom prst="rect">
            <a:avLst/>
          </a:prstGeom>
          <a:solidFill>
            <a:srgbClr val="1B2E5B"/>
          </a:solidFill>
          <a:ln w="9525" cap="flat" cmpd="sng">
            <a:solidFill>
              <a:srgbClr val="4E576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813680" y="3153240"/>
            <a:ext cx="266759" cy="239760"/>
          </a:xfrm>
          <a:prstGeom prst="rect">
            <a:avLst/>
          </a:prstGeom>
          <a:solidFill>
            <a:srgbClr val="124F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813680" y="3153240"/>
            <a:ext cx="266759" cy="23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4600" y="2360159"/>
            <a:ext cx="169200" cy="171000"/>
          </a:xfrm>
          <a:prstGeom prst="rect">
            <a:avLst/>
          </a:prstGeom>
          <a:solidFill>
            <a:srgbClr val="3D64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334600" y="2360159"/>
            <a:ext cx="169200" cy="1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508400" y="3788280"/>
            <a:ext cx="86040" cy="83880"/>
          </a:xfrm>
          <a:prstGeom prst="rect">
            <a:avLst/>
          </a:prstGeom>
          <a:solidFill>
            <a:srgbClr val="14509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09479" y="849240"/>
            <a:ext cx="175319" cy="160920"/>
          </a:xfrm>
          <a:prstGeom prst="rect">
            <a:avLst/>
          </a:prstGeom>
          <a:solidFill>
            <a:srgbClr val="0D458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09479" y="849240"/>
            <a:ext cx="175319" cy="160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456559" y="1000800"/>
            <a:ext cx="133920" cy="125280"/>
          </a:xfrm>
          <a:prstGeom prst="rect">
            <a:avLst/>
          </a:prstGeom>
          <a:solidFill>
            <a:srgbClr val="5988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70279" y="1359720"/>
            <a:ext cx="81720" cy="81720"/>
          </a:xfrm>
          <a:prstGeom prst="rect">
            <a:avLst/>
          </a:prstGeom>
          <a:solidFill>
            <a:srgbClr val="4C609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070279" y="1359720"/>
            <a:ext cx="81720" cy="81720"/>
          </a:xfrm>
          <a:prstGeom prst="rect">
            <a:avLst/>
          </a:prstGeom>
          <a:solidFill>
            <a:srgbClr val="1A6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031040" y="2080080"/>
            <a:ext cx="117000" cy="119159"/>
          </a:xfrm>
          <a:prstGeom prst="rect">
            <a:avLst/>
          </a:prstGeom>
          <a:solidFill>
            <a:srgbClr val="1E69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031040" y="2080080"/>
            <a:ext cx="117000" cy="119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823759" y="1837080"/>
            <a:ext cx="106920" cy="108720"/>
          </a:xfrm>
          <a:prstGeom prst="rect">
            <a:avLst/>
          </a:prstGeom>
          <a:solidFill>
            <a:srgbClr val="15559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823759" y="1837080"/>
            <a:ext cx="106920" cy="108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002319" y="1586159"/>
            <a:ext cx="222840" cy="206280"/>
          </a:xfrm>
          <a:prstGeom prst="rect">
            <a:avLst/>
          </a:prstGeom>
          <a:solidFill>
            <a:srgbClr val="84A2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936519" y="1565279"/>
            <a:ext cx="32040" cy="29880"/>
          </a:xfrm>
          <a:prstGeom prst="rect">
            <a:avLst/>
          </a:prstGeom>
          <a:solidFill>
            <a:srgbClr val="455A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936519" y="1565279"/>
            <a:ext cx="32040" cy="29880"/>
          </a:xfrm>
          <a:prstGeom prst="rect">
            <a:avLst/>
          </a:prstGeom>
          <a:solidFill>
            <a:srgbClr val="1C64B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000959" y="1625400"/>
            <a:ext cx="13319" cy="17640"/>
          </a:xfrm>
          <a:prstGeom prst="rect">
            <a:avLst/>
          </a:prstGeom>
          <a:solidFill>
            <a:srgbClr val="455A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000959" y="1625400"/>
            <a:ext cx="13319" cy="17640"/>
          </a:xfrm>
          <a:prstGeom prst="rect">
            <a:avLst/>
          </a:prstGeom>
          <a:solidFill>
            <a:srgbClr val="1C64B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849400" y="1451159"/>
            <a:ext cx="264600" cy="260279"/>
          </a:xfrm>
          <a:prstGeom prst="rect">
            <a:avLst/>
          </a:prstGeom>
          <a:solidFill>
            <a:srgbClr val="1C64B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468800" y="2281319"/>
            <a:ext cx="443159" cy="407879"/>
          </a:xfrm>
          <a:prstGeom prst="rect">
            <a:avLst/>
          </a:prstGeom>
          <a:solidFill>
            <a:srgbClr val="216BB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449200" y="4520880"/>
            <a:ext cx="410400" cy="11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784720" y="4547880"/>
            <a:ext cx="334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677079" y="4663080"/>
            <a:ext cx="83880" cy="13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449200" y="4667760"/>
            <a:ext cx="98999" cy="124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561520" y="4667760"/>
            <a:ext cx="109800" cy="124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782920" y="4667039"/>
            <a:ext cx="77400" cy="12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8864639" y="4776839"/>
            <a:ext cx="19439" cy="190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871839" y="4781160"/>
            <a:ext cx="5759" cy="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456039" y="4376519"/>
            <a:ext cx="78840" cy="11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549639" y="4375439"/>
            <a:ext cx="105119" cy="1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77079" y="4375439"/>
            <a:ext cx="76680" cy="1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774279" y="4375439"/>
            <a:ext cx="89640" cy="1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86360" y="4356000"/>
            <a:ext cx="949319" cy="50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230760" y="4893480"/>
            <a:ext cx="1068480" cy="15731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4E5761"/>
                </a:solidFill>
                <a:latin typeface="Open Sans"/>
                <a:ea typeface="Open Sans"/>
                <a:cs typeface="Open Sans"/>
                <a:sym typeface="Open Sans"/>
              </a:rPr>
              <a:t>www.luxoft-training.com</a:t>
            </a:r>
          </a:p>
        </p:txBody>
      </p:sp>
      <p:sp>
        <p:nvSpPr>
          <p:cNvPr id="187" name="Shape 187"/>
          <p:cNvSpPr/>
          <p:nvPr/>
        </p:nvSpPr>
        <p:spPr>
          <a:xfrm>
            <a:off x="8588160" y="5087519"/>
            <a:ext cx="552600" cy="54360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724360" y="5087519"/>
            <a:ext cx="2860559" cy="55080"/>
          </a:xfrm>
          <a:prstGeom prst="rect">
            <a:avLst/>
          </a:prstGeom>
          <a:solidFill>
            <a:srgbClr val="E25A1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0" y="5087519"/>
            <a:ext cx="2859120" cy="5508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862359" y="5087519"/>
            <a:ext cx="2859120" cy="5508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476200" y="4812119"/>
            <a:ext cx="452519" cy="2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230760" y="4893480"/>
            <a:ext cx="1068480" cy="15731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4E5761"/>
                </a:solidFill>
                <a:latin typeface="Open Sans"/>
                <a:ea typeface="Open Sans"/>
                <a:cs typeface="Open Sans"/>
                <a:sym typeface="Open Sans"/>
              </a:rPr>
              <a:t>www.luxoft-training.com</a:t>
            </a:r>
          </a:p>
        </p:txBody>
      </p:sp>
      <p:sp>
        <p:nvSpPr>
          <p:cNvPr id="242" name="Shape 242"/>
          <p:cNvSpPr/>
          <p:nvPr/>
        </p:nvSpPr>
        <p:spPr>
          <a:xfrm>
            <a:off x="8588160" y="5087519"/>
            <a:ext cx="552600" cy="54360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24360" y="5087519"/>
            <a:ext cx="2860559" cy="55080"/>
          </a:xfrm>
          <a:prstGeom prst="rect">
            <a:avLst/>
          </a:prstGeom>
          <a:solidFill>
            <a:srgbClr val="E25A1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0" y="5087519"/>
            <a:ext cx="2859120" cy="5508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862359" y="5087519"/>
            <a:ext cx="2859120" cy="5508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476200" y="4812119"/>
            <a:ext cx="452519" cy="2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 rot="5400000">
            <a:off x="370440" y="774000"/>
            <a:ext cx="162360" cy="13968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989440" y="1920240"/>
            <a:ext cx="6060240" cy="86039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Java 8 Date and Time API</a:t>
            </a:r>
          </a:p>
        </p:txBody>
      </p:sp>
      <p:sp>
        <p:nvSpPr>
          <p:cNvPr id="365" name="Shape 365"/>
          <p:cNvSpPr/>
          <p:nvPr/>
        </p:nvSpPr>
        <p:spPr>
          <a:xfrm>
            <a:off x="3052828" y="2926080"/>
            <a:ext cx="5589720" cy="63971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Welcome addition to the core Java API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 8's Date/Time API packages</a:t>
            </a:r>
          </a:p>
        </p:txBody>
      </p:sp>
      <p:sp>
        <p:nvSpPr>
          <p:cNvPr id="424" name="Shape 424"/>
          <p:cNvSpPr/>
          <p:nvPr/>
        </p:nvSpPr>
        <p:spPr>
          <a:xfrm>
            <a:off x="1041840" y="1113840"/>
            <a:ext cx="5575320" cy="2740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java.time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java.time.chrono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java.time.format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java.time.temporal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java.time.zone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971239" y="1301759"/>
            <a:ext cx="255779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Instant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Font typeface="Noto Sans Symbols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Duration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Font typeface="Noto Sans Symbols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Period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Font typeface="Noto Sans Symbols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Clock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sp>
        <p:nvSpPr>
          <p:cNvPr id="431" name="Shape 431"/>
          <p:cNvSpPr/>
          <p:nvPr/>
        </p:nvSpPr>
        <p:spPr>
          <a:xfrm>
            <a:off x="642600" y="7200"/>
            <a:ext cx="7678439" cy="127296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new </a:t>
            </a:r>
            <a:r>
              <a:rPr lang="en-US" sz="2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java.time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package contains all the classes for manipulations with chrono objects: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432" name="Shape 432"/>
          <p:cNvSpPr/>
          <p:nvPr/>
        </p:nvSpPr>
        <p:spPr>
          <a:xfrm>
            <a:off x="1117079" y="1280159"/>
            <a:ext cx="255779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Font typeface="Noto Sans Symbols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Font typeface="Noto Sans Symbols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Date &amp;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Font typeface="Noto Sans Symbols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B571C"/>
              </a:buClr>
              <a:buSzPct val="45000"/>
            </a:pPr>
            <a:r>
              <a:rPr lang="en-US" sz="24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Time zones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Pros of new Date/Time API</a:t>
            </a:r>
          </a:p>
        </p:txBody>
      </p:sp>
      <p:sp>
        <p:nvSpPr>
          <p:cNvPr id="438" name="Shape 438"/>
          <p:cNvSpPr/>
          <p:nvPr/>
        </p:nvSpPr>
        <p:spPr>
          <a:xfrm>
            <a:off x="1041840" y="645839"/>
            <a:ext cx="5575320" cy="2740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Immutability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8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 (Separation of Concerns)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Clarity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Utility operations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Extendable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566160" y="2006640"/>
            <a:ext cx="5210280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Java 8 Date/Time classes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today = LocalDate.now();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2015-12-18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Specific Date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date = LocalDate.of(2015, 5, 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date = LocalDate.of(2015, Month.MAY, 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2015-05-01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49" name="Shape 449"/>
          <p:cNvSpPr/>
          <p:nvPr/>
        </p:nvSpPr>
        <p:spPr>
          <a:xfrm>
            <a:off x="329760" y="24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java.time.LocalDate</a:t>
            </a:r>
          </a:p>
        </p:txBody>
      </p:sp>
      <p:sp>
        <p:nvSpPr>
          <p:cNvPr id="450" name="Shape 450"/>
          <p:cNvSpPr/>
          <p:nvPr/>
        </p:nvSpPr>
        <p:spPr>
          <a:xfrm>
            <a:off x="564479" y="634320"/>
            <a:ext cx="8355600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Immutable class that represents a date with default format of YYYY-MM-DD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LocalTime now = LocalTime.now();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15:51:45.240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Specific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LocalTime specificTime = LocalTime.of(12,20,25,40);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12:20:25.000000040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56" name="Shape 456"/>
          <p:cNvSpPr/>
          <p:nvPr/>
        </p:nvSpPr>
        <p:spPr>
          <a:xfrm>
            <a:off x="329760" y="24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java.time.LocalTime</a:t>
            </a:r>
          </a:p>
        </p:txBody>
      </p:sp>
      <p:sp>
        <p:nvSpPr>
          <p:cNvPr id="457" name="Shape 457"/>
          <p:cNvSpPr/>
          <p:nvPr/>
        </p:nvSpPr>
        <p:spPr>
          <a:xfrm>
            <a:off x="564479" y="634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Immutable class, its instance represents a time in the human-readable format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274319" y="1136159"/>
            <a:ext cx="877607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Date and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 today = LocalDateTime.now();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 today = LocalDateTime.of(LocalDate.now(), LocalTime.now());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2015-12-18T16:00:49.455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Specific Date and 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 specificDate = LocalDateTime.of(2014, Month.JANUARY, 1, 10, 10, 30);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2014-01-01T10:10:30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63" name="Shape 463"/>
          <p:cNvSpPr/>
          <p:nvPr/>
        </p:nvSpPr>
        <p:spPr>
          <a:xfrm>
            <a:off x="329760" y="24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java.time.LocalDateTime</a:t>
            </a:r>
          </a:p>
        </p:txBody>
      </p:sp>
      <p:sp>
        <p:nvSpPr>
          <p:cNvPr id="464" name="Shape 464"/>
          <p:cNvSpPr/>
          <p:nvPr/>
        </p:nvSpPr>
        <p:spPr>
          <a:xfrm>
            <a:off x="564479" y="634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 Date-time object that represents a date-time as YYYY-MM-DD-HH-MM-SS.ZZZ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274319" y="1352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Timestamp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Instant timestamp = Instant.now();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2015-12-18T23:20:08.489Z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Specific Timestamp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Instant specificTime 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Instant.ofEpochMilli(timestamp.toEpochMilli());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70" name="Shape 470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java.time.Instant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71" name="Shape 471"/>
          <p:cNvSpPr/>
          <p:nvPr/>
        </p:nvSpPr>
        <p:spPr>
          <a:xfrm>
            <a:off x="564479" y="742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Basis of time measurements in Java 8. Time measured to the nanosecond from the “epoch” (midnight on Jan. 1, 1970); Time zone ignorant.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274319" y="1280159"/>
            <a:ext cx="8580300" cy="338069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the system clock as UTC offset: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Clock clock = Clock.systemUTC();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System.out.println(clock.instant());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System.out.println(clock.millis());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2014-04-12T15:19:29.282Z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1397315969360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77" name="Shape 477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java.time.Clock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78" name="Shape 478"/>
          <p:cNvSpPr/>
          <p:nvPr/>
        </p:nvSpPr>
        <p:spPr>
          <a:xfrm>
            <a:off x="564479" y="670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Provides access to the current instant, date and time using a time zone.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84" name="Shape 484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java.time.ZonedDateTime, java.time.ZoneID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85" name="Shape 485"/>
          <p:cNvSpPr/>
          <p:nvPr/>
        </p:nvSpPr>
        <p:spPr>
          <a:xfrm>
            <a:off x="564479" y="706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Holds a date with time and with a time-zone in the ISO-8601 calendar system. </a:t>
            </a:r>
          </a:p>
        </p:txBody>
      </p:sp>
      <p:sp>
        <p:nvSpPr>
          <p:cNvPr id="486" name="Shape 486"/>
          <p:cNvSpPr/>
          <p:nvPr/>
        </p:nvSpPr>
        <p:spPr>
          <a:xfrm>
            <a:off x="287280" y="1371600"/>
            <a:ext cx="867167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the zoned date/time (we are in New York):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ZonedDateTime zonedDatetime = ZonedDateTime.now();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ZonedDateTime zonedDatetimeFromZone = ZonedDateTime.now(ZoneId.of("America/Los_Angeles"));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2015-12-18T11:47:01.017-04:00[America/New_York]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2015-12-18T08:47:01.017-07:00[America/Los_Angeles]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566160" y="2006640"/>
            <a:ext cx="4182879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Why do we need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new Java Date/Time API?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566160" y="2006640"/>
            <a:ext cx="4386600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Enums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274319" y="1064159"/>
            <a:ext cx="886752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today = LocalDate.now();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nextWeek = today.plus(1, ChronoUnit.WEEKS);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nextMonth = today.plus(1, ChronoUnit.MONTHS);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nextYear = today.plus(1, ChronoUnit.YEARS);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nextDecade = today.plus(1, ChronoUnit.DECADES);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497" name="Shape 497"/>
          <p:cNvSpPr/>
          <p:nvPr/>
        </p:nvSpPr>
        <p:spPr>
          <a:xfrm>
            <a:off x="329760" y="24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java.time.temporal.ChronoUnit</a:t>
            </a:r>
          </a:p>
        </p:txBody>
      </p:sp>
      <p:sp>
        <p:nvSpPr>
          <p:cNvPr id="498" name="Shape 498"/>
          <p:cNvSpPr/>
          <p:nvPr/>
        </p:nvSpPr>
        <p:spPr>
          <a:xfrm>
            <a:off x="564479" y="634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For expressing things like “days” and “hours”.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274319" y="1424159"/>
            <a:ext cx="886752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today = LocalDate.now();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DayOfWeek dow = today.getDayOfWeek();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DayOfWeek dayOfWeek = DayOfWeek.of(1);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"DayOfWeek.MONDAY.plus(4) = " + DayOfWeek.MONDAY.plus(4)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04" name="Shape 504"/>
          <p:cNvSpPr/>
          <p:nvPr/>
        </p:nvSpPr>
        <p:spPr>
          <a:xfrm>
            <a:off x="329760" y="24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java.time.DayOfWeek</a:t>
            </a:r>
          </a:p>
        </p:txBody>
      </p:sp>
      <p:sp>
        <p:nvSpPr>
          <p:cNvPr id="505" name="Shape 505"/>
          <p:cNvSpPr/>
          <p:nvPr/>
        </p:nvSpPr>
        <p:spPr>
          <a:xfrm>
            <a:off x="564479" y="634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Consists of 7 constants describing days of week: MONDAY through SUNDAY.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274319" y="1424159"/>
            <a:ext cx="886752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date = LocalDate.of(2014, Month.MARCH, 27);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System.out.println(date.getMonth());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Month month = Month.AUGUST;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11" name="Shape 511"/>
          <p:cNvSpPr/>
          <p:nvPr/>
        </p:nvSpPr>
        <p:spPr>
          <a:xfrm>
            <a:off x="329760" y="24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java.time.Month</a:t>
            </a:r>
          </a:p>
        </p:txBody>
      </p:sp>
      <p:sp>
        <p:nvSpPr>
          <p:cNvPr id="512" name="Shape 512"/>
          <p:cNvSpPr/>
          <p:nvPr/>
        </p:nvSpPr>
        <p:spPr>
          <a:xfrm>
            <a:off x="564479" y="634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Includes constants for the twelve months, JANUARY through DECEMBER.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3566160" y="2006640"/>
            <a:ext cx="5210280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Period and Duration.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Representing time differences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 8 has two types for representing time differences as humans understand them</a:t>
            </a:r>
          </a:p>
        </p:txBody>
      </p:sp>
      <p:sp>
        <p:nvSpPr>
          <p:cNvPr id="523" name="Shape 523"/>
          <p:cNvSpPr/>
          <p:nvPr/>
        </p:nvSpPr>
        <p:spPr>
          <a:xfrm>
            <a:off x="1005840" y="1005840"/>
            <a:ext cx="6855839" cy="319823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time-based amount of time, such as ‘34.5 seconds’.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Period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date-based amount of time, such as ‘2 years, 3 months and 4 days’.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29" name="Shape 529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java.time.Duration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30" name="Shape 530"/>
          <p:cNvSpPr/>
          <p:nvPr/>
        </p:nvSpPr>
        <p:spPr>
          <a:xfrm>
            <a:off x="564479" y="742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Measured in seconds/nanoseconds and does not use date-based constructs, though the class provides methods that convert to days, hours, and minutes. </a:t>
            </a:r>
          </a:p>
        </p:txBody>
      </p:sp>
      <p:sp>
        <p:nvSpPr>
          <p:cNvPr id="531" name="Shape 531"/>
          <p:cNvSpPr/>
          <p:nvPr/>
        </p:nvSpPr>
        <p:spPr>
          <a:xfrm>
            <a:off x="287280" y="1263600"/>
            <a:ext cx="885455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duration between two dates: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5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 from = LocalDateTime.of(2014,Month.APRIL,16,0,0,0);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 to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LocalDateTime.of(2015,Month.APRIL, 16,23,59,59);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Duration duration = Duration.between(from,to);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System.out.println("Duration in days/hours: 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duration.toDays() +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duration.toHours());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5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Duration in days/hours: 365/8783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37" name="Shape 537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java.time.Period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38" name="Shape 538"/>
          <p:cNvSpPr/>
          <p:nvPr/>
        </p:nvSpPr>
        <p:spPr>
          <a:xfrm>
            <a:off x="564479" y="706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To define an amount of time with date-based values (years, months, days). </a:t>
            </a:r>
          </a:p>
        </p:txBody>
      </p:sp>
      <p:sp>
        <p:nvSpPr>
          <p:cNvPr id="539" name="Shape 539"/>
          <p:cNvSpPr/>
          <p:nvPr/>
        </p:nvSpPr>
        <p:spPr>
          <a:xfrm>
            <a:off x="287280" y="1263600"/>
            <a:ext cx="885455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period between two dates: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from = LocalDate.of(2014,Month.APRIL,16);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to = LocalDateTime.of(2015,Month.MAY,16);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 period = Period.between(from,to);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System.out.println("Period in months: " + period.getMonths());</a:t>
            </a:r>
            <a:endParaRPr lang="en-US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Period in months: 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2945437" y="2006640"/>
            <a:ext cx="5244117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Date/Time API utility methods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286919" y="417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Most of the Date/Time classes provide various utility methods such as:</a:t>
            </a:r>
          </a:p>
        </p:txBody>
      </p:sp>
      <p:sp>
        <p:nvSpPr>
          <p:cNvPr id="550" name="Shape 550"/>
          <p:cNvSpPr/>
          <p:nvPr/>
        </p:nvSpPr>
        <p:spPr>
          <a:xfrm>
            <a:off x="609839" y="790560"/>
            <a:ext cx="7770599" cy="2740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getYear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getMonth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isLeapYear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isBefore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(ChronoLocalDate other);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isAfter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(ChronoLocalDate other);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plusDays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 daysToAdd);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plusWeeks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 weeksAdd);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plusMonths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 monthsToAdd);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minusDays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 daysToSubtract);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minusWeeks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 weeksToSubtract); </a:t>
            </a:r>
            <a:r>
              <a:rPr lang="en-US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minusMonths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 monthsToSubtract);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+mn-lt"/>
                <a:ea typeface="Open Sans"/>
                <a:cs typeface="Open Sans"/>
                <a:sym typeface="Open Sans"/>
              </a:rPr>
              <a:t>Problems with Date and Time Classes in Java 7</a:t>
            </a:r>
          </a:p>
        </p:txBody>
      </p:sp>
      <p:sp>
        <p:nvSpPr>
          <p:cNvPr id="376" name="Shape 376"/>
          <p:cNvSpPr/>
          <p:nvPr/>
        </p:nvSpPr>
        <p:spPr>
          <a:xfrm>
            <a:off x="548638" y="1005840"/>
            <a:ext cx="8475221" cy="36550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Java Date/Time classes are not defined clearly and consistently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All the date classes are mutable, so they are </a:t>
            </a:r>
            <a:r>
              <a:rPr lang="en-US" sz="2000" b="1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not thread-safe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Date</a:t>
            </a:r>
            <a:r>
              <a:rPr lang="en-US" sz="20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 class doesn’t provide internationalization, so  </a:t>
            </a:r>
            <a:r>
              <a:rPr lang="en-US" sz="2000" b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java.util.Calendar</a:t>
            </a:r>
            <a:r>
              <a:rPr lang="en-US" sz="20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 and </a:t>
            </a:r>
            <a:r>
              <a:rPr lang="en-US" sz="2000" b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java.util.TimeZone</a:t>
            </a:r>
            <a:r>
              <a:rPr lang="en-US" sz="20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 appeared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sz="1800">
              <a:latin typeface="+mn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4999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Some of the date and time classes also exhibit quite poor API design</a:t>
            </a:r>
            <a:r>
              <a:rPr lang="en-US" sz="2100">
                <a:solidFill>
                  <a:srgbClr val="000000"/>
                </a:solidFill>
                <a:latin typeface="+mn-lt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3566160" y="2006640"/>
            <a:ext cx="4844159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Temporal Adjusters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61" name="Shape 561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java.time.temporal.TemporalAdjusters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62" name="Shape 562"/>
          <p:cNvSpPr/>
          <p:nvPr/>
        </p:nvSpPr>
        <p:spPr>
          <a:xfrm>
            <a:off x="564479" y="706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Can be used to do tricky date “math” that is popular in business applications. </a:t>
            </a:r>
          </a:p>
        </p:txBody>
      </p:sp>
      <p:sp>
        <p:nvSpPr>
          <p:cNvPr id="563" name="Shape 563"/>
          <p:cNvSpPr/>
          <p:nvPr/>
        </p:nvSpPr>
        <p:spPr>
          <a:xfrm>
            <a:off x="539280" y="1191600"/>
            <a:ext cx="5374286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firstDayOfMonth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firstDayOfNextMonth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firstInMonth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(DayOfWeek)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lastDayOfMonth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nextOrSame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(DayOfWeek)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(DayOfWeek)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</a:pPr>
            <a:r>
              <a:rPr lang="en-US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previousOrSame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(DayOfWeek)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69" name="Shape 569"/>
          <p:cNvSpPr/>
          <p:nvPr/>
        </p:nvSpPr>
        <p:spPr>
          <a:xfrm>
            <a:off x="329760" y="42660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java.time.temporal.TemporalAdjusters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70" name="Shape 570"/>
          <p:cNvSpPr/>
          <p:nvPr/>
        </p:nvSpPr>
        <p:spPr>
          <a:xfrm>
            <a:off x="564479" y="706320"/>
            <a:ext cx="8576999" cy="364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Temporal adjusters for adjusting the dates</a:t>
            </a:r>
            <a:r>
              <a:rPr lang="en-US" sz="1500" b="1">
                <a:solidFill>
                  <a:srgbClr val="243E7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500" b="1">
                <a:solidFill>
                  <a:srgbClr val="243E7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571" name="Shape 571"/>
          <p:cNvSpPr/>
          <p:nvPr/>
        </p:nvSpPr>
        <p:spPr>
          <a:xfrm>
            <a:off x="287280" y="1263600"/>
            <a:ext cx="885455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72" name="Shape 572"/>
          <p:cNvSpPr/>
          <p:nvPr/>
        </p:nvSpPr>
        <p:spPr>
          <a:xfrm>
            <a:off x="267839" y="1409040"/>
            <a:ext cx="885455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today = LocalDate.now();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firstDayOfMonth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today.with(TemporalAdjusters.firstDayOfMonth());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 lastDayOfYear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today.with(TemporalAdjusters.lastDayOfYear());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274319" y="1280159"/>
            <a:ext cx="8580240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71" name="Shape 571"/>
          <p:cNvSpPr/>
          <p:nvPr/>
        </p:nvSpPr>
        <p:spPr>
          <a:xfrm>
            <a:off x="287280" y="1263600"/>
            <a:ext cx="8854559" cy="338075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4A88F69-200E-4092-B55D-647C797E691B}"/>
              </a:ext>
            </a:extLst>
          </p:cNvPr>
          <p:cNvSpPr txBox="1"/>
          <p:nvPr/>
        </p:nvSpPr>
        <p:spPr>
          <a:xfrm>
            <a:off x="1101583" y="633828"/>
            <a:ext cx="5605944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>
                <a:solidFill>
                  <a:srgbClr val="FF0000"/>
                </a:solidFill>
              </a:rPr>
              <a:t>LDT01_LocalDateDemo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421D4-CD6D-40D5-8339-04D278E9FF66}"/>
              </a:ext>
            </a:extLst>
          </p:cNvPr>
          <p:cNvSpPr txBox="1"/>
          <p:nvPr/>
        </p:nvSpPr>
        <p:spPr>
          <a:xfrm>
            <a:off x="1101583" y="1645690"/>
            <a:ext cx="5605944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>
                <a:solidFill>
                  <a:srgbClr val="FF0000"/>
                </a:solidFill>
              </a:rPr>
              <a:t>LDT02_DateTime……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DA9B1C-758B-430F-9870-44A9E2FE5009}"/>
              </a:ext>
            </a:extLst>
          </p:cNvPr>
          <p:cNvGrpSpPr/>
          <p:nvPr/>
        </p:nvGrpSpPr>
        <p:grpSpPr>
          <a:xfrm>
            <a:off x="5768059" y="1909817"/>
            <a:ext cx="1620260" cy="2308324"/>
            <a:chOff x="6775268" y="313507"/>
            <a:chExt cx="1620260" cy="23083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C79A0-B69D-43F8-8125-653369CDB427}"/>
                </a:ext>
              </a:extLst>
            </p:cNvPr>
            <p:cNvSpPr txBox="1"/>
            <p:nvPr/>
          </p:nvSpPr>
          <p:spPr>
            <a:xfrm>
              <a:off x="6775268" y="313507"/>
              <a:ext cx="1620260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600">
                <a:latin typeface="+mn-lt"/>
              </a:endParaRPr>
            </a:p>
            <a:p>
              <a:pPr algn="ctr"/>
              <a:endParaRPr lang="en-US" sz="1600">
                <a:latin typeface="+mn-lt"/>
              </a:endParaRPr>
            </a:p>
            <a:p>
              <a:pPr algn="ctr"/>
              <a:endParaRPr lang="en-US" sz="1600">
                <a:latin typeface="+mn-lt"/>
              </a:endParaRPr>
            </a:p>
            <a:p>
              <a:pPr algn="ctr"/>
              <a:r>
                <a:rPr lang="en-US" sz="1600">
                  <a:latin typeface="+mn-lt"/>
                </a:rPr>
                <a:t>Solve </a:t>
              </a:r>
              <a:r>
                <a:rPr lang="en-US" sz="1600" b="1" i="1">
                  <a:solidFill>
                    <a:srgbClr val="FF0000"/>
                  </a:solidFill>
                  <a:latin typeface="+mn-lt"/>
                </a:rPr>
                <a:t>Problem</a:t>
              </a:r>
            </a:p>
            <a:p>
              <a:pPr algn="ctr"/>
              <a:endParaRPr lang="en-US" sz="1600">
                <a:latin typeface="+mn-lt"/>
              </a:endParaRPr>
            </a:p>
            <a:p>
              <a:pPr algn="ctr"/>
              <a:endParaRPr lang="en-US" sz="1600">
                <a:latin typeface="+mn-lt"/>
              </a:endParaRPr>
            </a:p>
            <a:p>
              <a:pPr algn="ctr"/>
              <a:endParaRPr lang="en-US" sz="1600">
                <a:latin typeface="+mn-lt"/>
              </a:endParaRPr>
            </a:p>
            <a:p>
              <a:pPr algn="ctr"/>
              <a:r>
                <a:rPr lang="en-US" sz="1600">
                  <a:latin typeface="+mn-lt"/>
                </a:rPr>
                <a:t>then look up</a:t>
              </a:r>
            </a:p>
            <a:p>
              <a:pPr algn="ctr"/>
              <a:r>
                <a:rPr lang="en-US" sz="1600" b="1" i="1">
                  <a:solidFill>
                    <a:srgbClr val="00B050"/>
                  </a:solidFill>
                  <a:latin typeface="+mn-lt"/>
                </a:rPr>
                <a:t>Solution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BD2696D-422E-4A01-96FA-07B54D927ED9}"/>
                </a:ext>
              </a:extLst>
            </p:cNvPr>
            <p:cNvSpPr/>
            <p:nvPr/>
          </p:nvSpPr>
          <p:spPr>
            <a:xfrm>
              <a:off x="7410997" y="444138"/>
              <a:ext cx="304800" cy="5834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8A83742C-D87A-4A75-A56F-60AC65EAF59A}"/>
                </a:ext>
              </a:extLst>
            </p:cNvPr>
            <p:cNvSpPr/>
            <p:nvPr/>
          </p:nvSpPr>
          <p:spPr>
            <a:xfrm>
              <a:off x="7410997" y="1406013"/>
              <a:ext cx="304800" cy="58347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896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566160" y="2006640"/>
            <a:ext cx="4069414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Problems getting a Date in Java 7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java.util.Date class</a:t>
            </a:r>
          </a:p>
        </p:txBody>
      </p:sp>
      <p:sp>
        <p:nvSpPr>
          <p:cNvPr id="387" name="Shape 387"/>
          <p:cNvSpPr/>
          <p:nvPr/>
        </p:nvSpPr>
        <p:spPr>
          <a:xfrm>
            <a:off x="731520" y="91440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914400" y="1531123"/>
            <a:ext cx="7655597" cy="1892872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Which 12 is for which date field?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 12 is December, isn't it?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Year 12 is 12 CE, right?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Wait a sec… Is there a time in a date?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than that, in the real world there exist time zones...</a:t>
            </a:r>
          </a:p>
        </p:txBody>
      </p:sp>
      <p:sp>
        <p:nvSpPr>
          <p:cNvPr id="390" name="Shape 390"/>
          <p:cNvSpPr/>
          <p:nvPr/>
        </p:nvSpPr>
        <p:spPr>
          <a:xfrm>
            <a:off x="916559" y="91440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-US" sz="2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Date(12,12,12)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java.util.GregorianCalendar class</a:t>
            </a:r>
          </a:p>
        </p:txBody>
      </p:sp>
      <p:sp>
        <p:nvSpPr>
          <p:cNvPr id="396" name="Shape 396"/>
          <p:cNvSpPr/>
          <p:nvPr/>
        </p:nvSpPr>
        <p:spPr>
          <a:xfrm>
            <a:off x="731520" y="91440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914400" y="2377440"/>
            <a:ext cx="8044200" cy="219203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Which 12 is for which date field?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 12 is December, right? No, it's January again.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got the year right! Almost. It's 13 CE now.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we add a time to the date?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about time zones?</a:t>
            </a:r>
          </a:p>
        </p:txBody>
      </p:sp>
      <p:sp>
        <p:nvSpPr>
          <p:cNvPr id="398" name="Shape 398"/>
          <p:cNvSpPr/>
          <p:nvPr/>
        </p:nvSpPr>
        <p:spPr>
          <a:xfrm>
            <a:off x="914400" y="1737359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January 12, 0013 12:00:00 AM EST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99" name="Shape 399"/>
          <p:cNvSpPr/>
          <p:nvPr/>
        </p:nvSpPr>
        <p:spPr>
          <a:xfrm>
            <a:off x="914400" y="91440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System.out.println(dtFmt.format(</a:t>
            </a:r>
            <a:r>
              <a:rPr lang="en-US" sz="2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GregorianCalendar(12,12,12)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.getTime()));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3566160" y="2006640"/>
            <a:ext cx="4386600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+mn-lt"/>
                <a:ea typeface="Open Sans"/>
                <a:cs typeface="Open Sans"/>
                <a:sym typeface="Open Sans"/>
              </a:rPr>
              <a:t>No problem getting a date in Java 8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286919" y="273960"/>
            <a:ext cx="8590320" cy="37367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1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rPr>
              <a:t>java.time.LocalDate class</a:t>
            </a:r>
          </a:p>
        </p:txBody>
      </p:sp>
      <p:sp>
        <p:nvSpPr>
          <p:cNvPr id="410" name="Shape 410"/>
          <p:cNvSpPr/>
          <p:nvPr/>
        </p:nvSpPr>
        <p:spPr>
          <a:xfrm>
            <a:off x="731520" y="91440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914400" y="2011680"/>
            <a:ext cx="8044200" cy="2192039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ISO 8601 order of fields – year, month, date.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Month 12 is December.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Year is 12 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time component.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time zone.</a:t>
            </a:r>
          </a:p>
        </p:txBody>
      </p:sp>
      <p:sp>
        <p:nvSpPr>
          <p:cNvPr id="412" name="Shape 412"/>
          <p:cNvSpPr/>
          <p:nvPr/>
        </p:nvSpPr>
        <p:spPr>
          <a:xfrm>
            <a:off x="914400" y="137160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7826"/>
                </a:solidFill>
                <a:latin typeface="Courier New"/>
                <a:ea typeface="Courier New"/>
                <a:cs typeface="Courier New"/>
                <a:sym typeface="Courier New"/>
              </a:rPr>
              <a:t>// 0012-12-12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413" name="Shape 413"/>
          <p:cNvSpPr/>
          <p:nvPr/>
        </p:nvSpPr>
        <p:spPr>
          <a:xfrm>
            <a:off x="916920" y="916920"/>
            <a:ext cx="7495559" cy="72900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-US" sz="2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LocalDate.of(12,12,12));</a:t>
            </a:r>
            <a:r>
              <a:rPr lang="en-US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3566160" y="2006640"/>
            <a:ext cx="3795761" cy="1191240"/>
          </a:xfrm>
          <a:prstGeom prst="rect">
            <a:avLst/>
          </a:prstGeom>
          <a:noFill/>
          <a:ln>
            <a:noFill/>
          </a:ln>
        </p:spPr>
        <p:txBody>
          <a:bodyPr lIns="68750" tIns="34200" rIns="68750" bIns="34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 principles of new Date/Time API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112BECF43BD84C899862275C8B401C" ma:contentTypeVersion="7" ma:contentTypeDescription="Create a new document." ma:contentTypeScope="" ma:versionID="23b4f7bf699c27425f33f0d57f1da0c9">
  <xsd:schema xmlns:xsd="http://www.w3.org/2001/XMLSchema" xmlns:xs="http://www.w3.org/2001/XMLSchema" xmlns:p="http://schemas.microsoft.com/office/2006/metadata/properties" xmlns:ns2="00a7856f-e600-4197-99eb-bbc1cc3eb3e7" targetNamespace="http://schemas.microsoft.com/office/2006/metadata/properties" ma:root="true" ma:fieldsID="10a97da6c8a0fe83280b468cb69e04e2" ns2:_="">
    <xsd:import namespace="00a7856f-e600-4197-99eb-bbc1cc3eb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7856f-e600-4197-99eb-bbc1cc3eb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internalName="SharedWithUsers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0a7856f-e600-4197-99eb-bbc1cc3eb3e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6E9FF06-D7E6-4553-81BC-4A32B48C3C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E8F9E5-4D80-48E9-AAB7-5351EB7928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7856f-e600-4197-99eb-bbc1cc3eb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5F9A29-CFBE-41B0-96F7-CE916953C843}">
  <ds:schemaRefs>
    <ds:schemaRef ds:uri="http://schemas.microsoft.com/office/2006/metadata/properties"/>
    <ds:schemaRef ds:uri="http://schemas.microsoft.com/office/infopath/2007/PartnerControls"/>
    <ds:schemaRef ds:uri="00a7856f-e600-4197-99eb-bbc1cc3eb3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1385</Words>
  <Application>Microsoft Office PowerPoint</Application>
  <PresentationFormat>On-screen Show (16:9)</PresentationFormat>
  <Paragraphs>287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Courier New</vt:lpstr>
      <vt:lpstr>Noto Sans Symbols</vt:lpstr>
      <vt:lpstr>Open Sans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soudakev@rambler.ru</cp:lastModifiedBy>
  <cp:revision>15</cp:revision>
  <dcterms:modified xsi:type="dcterms:W3CDTF">2021-12-01T05:06:12Z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0x0101000E112BECF43BD84C899862275C8B401C</vt:lpwstr>
  </property>
  <property fmtid="{D5CDD505-2E9C-101B-9397-08002B2CF9AE}" pid="3" name="Order">
    <vt:r8>1323000</vt:r8>
  </property>
</Properties>
</file>