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88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1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5" autoAdjust="0"/>
    <p:restoredTop sz="96242" autoAdjust="0"/>
  </p:normalViewPr>
  <p:slideViewPr>
    <p:cSldViewPr snapToGrid="0">
      <p:cViewPr varScale="1">
        <p:scale>
          <a:sx n="114" d="100"/>
          <a:sy n="114" d="100"/>
        </p:scale>
        <p:origin x="100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84"/>
    </p:cViewPr>
  </p:sorter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30-Nov-21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30-Nov-21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30-Nov-21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280"/>
            <a:ext cx="10972800" cy="868364"/>
          </a:xfrm>
        </p:spPr>
        <p:txBody>
          <a:bodyPr/>
          <a:lstStyle/>
          <a:p>
            <a:r>
              <a:rPr lang="en-US" altLang="en-US"/>
              <a:t>Fork-Join Framework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8A73C-A5E6-41C1-8FDB-EF55D63B2917}"/>
              </a:ext>
            </a:extLst>
          </p:cNvPr>
          <p:cNvSpPr txBox="1"/>
          <p:nvPr/>
        </p:nvSpPr>
        <p:spPr>
          <a:xfrm>
            <a:off x="609601" y="1780000"/>
            <a:ext cx="240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Parallelism  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68238-1446-467E-BBF7-1CEEF3874BFD}"/>
              </a:ext>
            </a:extLst>
          </p:cNvPr>
          <p:cNvSpPr txBox="1"/>
          <p:nvPr/>
        </p:nvSpPr>
        <p:spPr>
          <a:xfrm>
            <a:off x="953729" y="2428047"/>
            <a:ext cx="543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Taking advantage of multicore CPUs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DA6F3-0213-4437-8E68-5718275E0DFD}"/>
              </a:ext>
            </a:extLst>
          </p:cNvPr>
          <p:cNvSpPr txBox="1"/>
          <p:nvPr/>
        </p:nvSpPr>
        <p:spPr>
          <a:xfrm>
            <a:off x="953728" y="3002441"/>
            <a:ext cx="367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Divide and conquer 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4E152F-6469-4EC0-AA30-B3AF46C5255A}"/>
              </a:ext>
            </a:extLst>
          </p:cNvPr>
          <p:cNvSpPr txBox="1"/>
          <p:nvPr/>
        </p:nvSpPr>
        <p:spPr>
          <a:xfrm>
            <a:off x="953728" y="3594108"/>
            <a:ext cx="678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problems can be difficult to execute as parallel tasks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9416FC-40BB-4798-82DC-1EFA39CF47B5}"/>
              </a:ext>
            </a:extLst>
          </p:cNvPr>
          <p:cNvSpPr txBox="1"/>
          <p:nvPr/>
        </p:nvSpPr>
        <p:spPr>
          <a:xfrm>
            <a:off x="955126" y="4191108"/>
            <a:ext cx="771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problems are easier, e.g., servers that support multiple clients can use a separate task to handle each client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74CCE7-CCDB-4DCB-9FA2-04569D35AEBB}"/>
              </a:ext>
            </a:extLst>
          </p:cNvPr>
          <p:cNvSpPr txBox="1"/>
          <p:nvPr/>
        </p:nvSpPr>
        <p:spPr>
          <a:xfrm>
            <a:off x="953728" y="5066372"/>
            <a:ext cx="771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 too many parallel tasks can negatively impact performance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5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7" grpId="0" build="p"/>
      <p:bldP spid="13" grpId="0" build="p"/>
      <p:bldP spid="15" grpId="0" build="p"/>
      <p:bldP spid="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280"/>
            <a:ext cx="10972800" cy="868364"/>
          </a:xfrm>
        </p:spPr>
        <p:txBody>
          <a:bodyPr/>
          <a:lstStyle/>
          <a:p>
            <a:r>
              <a:rPr lang="en-US" altLang="en-US"/>
              <a:t>Without Parallelism</a:t>
            </a:r>
            <a:endParaRPr lang="en-US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CD8035-51A2-40B8-B40B-53820042F85A}"/>
              </a:ext>
            </a:extLst>
          </p:cNvPr>
          <p:cNvGrpSpPr/>
          <p:nvPr/>
        </p:nvGrpSpPr>
        <p:grpSpPr>
          <a:xfrm>
            <a:off x="609601" y="1553497"/>
            <a:ext cx="8489877" cy="4822136"/>
            <a:chOff x="609601" y="1553497"/>
            <a:chExt cx="8489877" cy="482213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E8A73C-A5E6-41C1-8FDB-EF55D63B2917}"/>
                </a:ext>
              </a:extLst>
            </p:cNvPr>
            <p:cNvSpPr txBox="1"/>
            <p:nvPr/>
          </p:nvSpPr>
          <p:spPr>
            <a:xfrm>
              <a:off x="609601" y="1553497"/>
              <a:ext cx="8400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4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Utilizes only a portion of the system's processing power  </a:t>
              </a:r>
              <a:endPara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2" descr="C:\Users\mheimer.ST-USERS\Desktop\New Features Course\ForkJoin1.png">
              <a:extLst>
                <a:ext uri="{FF2B5EF4-FFF2-40B4-BE49-F238E27FC236}">
                  <a16:creationId xmlns:a16="http://schemas.microsoft.com/office/drawing/2014/main" id="{3B97F5E1-9247-4700-940D-135E40B77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4172" y="2143387"/>
              <a:ext cx="6105306" cy="423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737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280"/>
            <a:ext cx="10972800" cy="868364"/>
          </a:xfrm>
        </p:spPr>
        <p:txBody>
          <a:bodyPr/>
          <a:lstStyle/>
          <a:p>
            <a:r>
              <a:rPr lang="en-US" altLang="en-US"/>
              <a:t>Naive Parallelism</a:t>
            </a:r>
            <a:endParaRPr lang="en-US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81517B-AD30-438D-97F6-2448AB05189C}"/>
              </a:ext>
            </a:extLst>
          </p:cNvPr>
          <p:cNvGrpSpPr/>
          <p:nvPr/>
        </p:nvGrpSpPr>
        <p:grpSpPr>
          <a:xfrm>
            <a:off x="609600" y="1553497"/>
            <a:ext cx="8781875" cy="4965593"/>
            <a:chOff x="609600" y="1553497"/>
            <a:chExt cx="8781875" cy="49655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E8A73C-A5E6-41C1-8FDB-EF55D63B2917}"/>
                </a:ext>
              </a:extLst>
            </p:cNvPr>
            <p:cNvSpPr txBox="1"/>
            <p:nvPr/>
          </p:nvSpPr>
          <p:spPr>
            <a:xfrm>
              <a:off x="609600" y="1553497"/>
              <a:ext cx="8609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4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Simple parallel solution breaks the data into multiple sets: one dataset per CPU and a thread to process each dataset  </a:t>
              </a:r>
              <a:endPara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2" descr="C:\Users\mheimer.ST-USERS\Desktop\New Features Course\ForkJoin2.png">
              <a:extLst>
                <a:ext uri="{FF2B5EF4-FFF2-40B4-BE49-F238E27FC236}">
                  <a16:creationId xmlns:a16="http://schemas.microsoft.com/office/drawing/2014/main" id="{79ABFAB9-5942-4234-ADA9-82B766666F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3475" y="2655115"/>
              <a:ext cx="6858000" cy="386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007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280"/>
            <a:ext cx="10972800" cy="868364"/>
          </a:xfrm>
        </p:spPr>
        <p:txBody>
          <a:bodyPr/>
          <a:lstStyle/>
          <a:p>
            <a:r>
              <a:rPr lang="en-US" altLang="en-US"/>
              <a:t>Need for Fork-Join Framework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8A73C-A5E6-41C1-8FDB-EF55D63B2917}"/>
              </a:ext>
            </a:extLst>
          </p:cNvPr>
          <p:cNvSpPr txBox="1"/>
          <p:nvPr/>
        </p:nvSpPr>
        <p:spPr>
          <a:xfrm>
            <a:off x="609600" y="1780000"/>
            <a:ext cx="1013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Ideally all cores should be fully utilized until the task is complete, but: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68238-1446-467E-BBF7-1CEEF3874BFD}"/>
              </a:ext>
            </a:extLst>
          </p:cNvPr>
          <p:cNvSpPr txBox="1"/>
          <p:nvPr/>
        </p:nvSpPr>
        <p:spPr>
          <a:xfrm>
            <a:off x="953729" y="2419658"/>
            <a:ext cx="553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cores may run at different speeds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DA6F3-0213-4437-8E68-5718275E0DFD}"/>
              </a:ext>
            </a:extLst>
          </p:cNvPr>
          <p:cNvSpPr txBox="1"/>
          <p:nvPr/>
        </p:nvSpPr>
        <p:spPr>
          <a:xfrm>
            <a:off x="953730" y="3101237"/>
            <a:ext cx="61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Non-Java tasks require CPU time themselves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40F79-2276-4819-949E-50A3457FB699}"/>
              </a:ext>
            </a:extLst>
          </p:cNvPr>
          <p:cNvSpPr txBox="1"/>
          <p:nvPr/>
        </p:nvSpPr>
        <p:spPr>
          <a:xfrm>
            <a:off x="953729" y="3782816"/>
            <a:ext cx="866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datasets being analyzed may require varying amounts of time to process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7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280"/>
            <a:ext cx="10972800" cy="868364"/>
          </a:xfrm>
        </p:spPr>
        <p:txBody>
          <a:bodyPr/>
          <a:lstStyle/>
          <a:p>
            <a:r>
              <a:rPr lang="en-US" altLang="en-US"/>
              <a:t>"Work-Stealing" Approach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8A73C-A5E6-41C1-8FDB-EF55D63B2917}"/>
              </a:ext>
            </a:extLst>
          </p:cNvPr>
          <p:cNvSpPr txBox="1"/>
          <p:nvPr/>
        </p:nvSpPr>
        <p:spPr>
          <a:xfrm>
            <a:off x="609601" y="1553497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keep multiple threads busy:  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DA6F3-0213-4437-8E68-5718275E0DFD}"/>
              </a:ext>
            </a:extLst>
          </p:cNvPr>
          <p:cNvSpPr txBox="1"/>
          <p:nvPr/>
        </p:nvSpPr>
        <p:spPr>
          <a:xfrm>
            <a:off x="953730" y="2797614"/>
            <a:ext cx="621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the data subsets to threads' processing queues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40F79-2276-4819-949E-50A3457FB699}"/>
              </a:ext>
            </a:extLst>
          </p:cNvPr>
          <p:cNvSpPr txBox="1"/>
          <p:nvPr/>
        </p:nvSpPr>
        <p:spPr>
          <a:xfrm>
            <a:off x="953728" y="3408284"/>
            <a:ext cx="610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thread will have multiple subsets enqueued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88C76-045F-46BD-95A1-0C65851B15CD}"/>
              </a:ext>
            </a:extLst>
          </p:cNvPr>
          <p:cNvSpPr txBox="1"/>
          <p:nvPr/>
        </p:nvSpPr>
        <p:spPr>
          <a:xfrm>
            <a:off x="609601" y="4125437"/>
            <a:ext cx="6003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 thread finishes all its tasks early, it can “steal” subsets from another thread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09ECF8-0C1C-42BF-97AD-CDC2E6EF009A}"/>
              </a:ext>
            </a:extLst>
          </p:cNvPr>
          <p:cNvGrpSpPr/>
          <p:nvPr/>
        </p:nvGrpSpPr>
        <p:grpSpPr>
          <a:xfrm>
            <a:off x="953729" y="2184438"/>
            <a:ext cx="10821616" cy="4589659"/>
            <a:chOff x="953729" y="2184438"/>
            <a:chExt cx="10821616" cy="45896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568238-1446-467E-BBF7-1CEEF3874BFD}"/>
                </a:ext>
              </a:extLst>
            </p:cNvPr>
            <p:cNvSpPr txBox="1"/>
            <p:nvPr/>
          </p:nvSpPr>
          <p:spPr>
            <a:xfrm>
              <a:off x="953729" y="2184438"/>
              <a:ext cx="845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Divide the data to be processed into a sufficiently large number of subsets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2" descr="C:\Users\mheimer.ST-USERS\Desktop\New Features Course\ForkJoin3.png">
              <a:extLst>
                <a:ext uri="{FF2B5EF4-FFF2-40B4-BE49-F238E27FC236}">
                  <a16:creationId xmlns:a16="http://schemas.microsoft.com/office/drawing/2014/main" id="{E77B3A41-51D4-477B-BAE4-EF64355E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2925" y="2205858"/>
              <a:ext cx="5162420" cy="4568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453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uild="p"/>
      <p:bldP spid="9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280"/>
            <a:ext cx="10972800" cy="868364"/>
          </a:xfrm>
        </p:spPr>
        <p:txBody>
          <a:bodyPr/>
          <a:lstStyle/>
          <a:p>
            <a:r>
              <a:rPr lang="en-US" altLang="en-US"/>
              <a:t>java.util.concurrent.ForkJoinTask&lt;V&gt;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8A73C-A5E6-41C1-8FDB-EF55D63B2917}"/>
              </a:ext>
            </a:extLst>
          </p:cNvPr>
          <p:cNvSpPr txBox="1"/>
          <p:nvPr/>
        </p:nvSpPr>
        <p:spPr>
          <a:xfrm>
            <a:off x="609600" y="2670172"/>
            <a:ext cx="8467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300" b="1">
                <a:solidFill>
                  <a:srgbClr val="0070C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ForkJoinTask</a:t>
            </a: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represents a task to be executed  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68238-1446-467E-BBF7-1CEEF3874BFD}"/>
              </a:ext>
            </a:extLst>
          </p:cNvPr>
          <p:cNvSpPr txBox="1"/>
          <p:nvPr/>
        </p:nvSpPr>
        <p:spPr>
          <a:xfrm>
            <a:off x="994185" y="3155977"/>
            <a:ext cx="986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task contains the code and data to be processed; similar to a </a:t>
            </a:r>
            <a:r>
              <a:rPr lang="en-US" sz="1700" b="1">
                <a:solidFill>
                  <a:srgbClr val="0070C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Runnable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700" b="1">
                <a:solidFill>
                  <a:srgbClr val="0070C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Callable</a:t>
            </a:r>
            <a:endParaRPr lang="en-US" sz="1700" b="1" dirty="0">
              <a:solidFill>
                <a:srgbClr val="0070C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DA6F3-0213-4437-8E68-5718275E0DFD}"/>
              </a:ext>
            </a:extLst>
          </p:cNvPr>
          <p:cNvSpPr txBox="1"/>
          <p:nvPr/>
        </p:nvSpPr>
        <p:spPr>
          <a:xfrm>
            <a:off x="994185" y="3577645"/>
            <a:ext cx="10203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700" b="1">
                <a:solidFill>
                  <a:srgbClr val="0070C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ForkJoinTask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continuously creates </a:t>
            </a:r>
            <a:r>
              <a:rPr lang="en-US" sz="1700" b="1">
                <a:solidFill>
                  <a:srgbClr val="0070C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ForkJoinTask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instances until the data to be processed has been subdivided adequately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88C76-045F-46BD-95A1-0C65851B15CD}"/>
              </a:ext>
            </a:extLst>
          </p:cNvPr>
          <p:cNvSpPr txBox="1"/>
          <p:nvPr/>
        </p:nvSpPr>
        <p:spPr>
          <a:xfrm>
            <a:off x="616427" y="4580210"/>
            <a:ext cx="8689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 typically use the following concrete subclasses: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E71F-7E66-4A19-960E-2AC9D98A0316}"/>
              </a:ext>
            </a:extLst>
          </p:cNvPr>
          <p:cNvSpPr txBox="1"/>
          <p:nvPr/>
        </p:nvSpPr>
        <p:spPr>
          <a:xfrm>
            <a:off x="960628" y="5095149"/>
            <a:ext cx="999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0070C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RecursiveAction&lt;Void&gt;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When the task does not need to return a result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39CEC1-A806-4E0E-B49A-EB38C54B5AFD}"/>
              </a:ext>
            </a:extLst>
          </p:cNvPr>
          <p:cNvSpPr txBox="1"/>
          <p:nvPr/>
        </p:nvSpPr>
        <p:spPr>
          <a:xfrm>
            <a:off x="960629" y="5523342"/>
            <a:ext cx="722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0070C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RecursiveTask&lt;V&gt;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When the task needs to return a result</a:t>
            </a:r>
            <a:endParaRPr lang="en-US" sz="1700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BDF39B-AA45-4230-8A55-575BD7BACA36}"/>
              </a:ext>
            </a:extLst>
          </p:cNvPr>
          <p:cNvSpPr txBox="1"/>
          <p:nvPr/>
        </p:nvSpPr>
        <p:spPr>
          <a:xfrm>
            <a:off x="627776" y="1798176"/>
            <a:ext cx="8467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class that implements  </a:t>
            </a:r>
            <a:r>
              <a:rPr lang="en-US" sz="2300" b="1">
                <a:solidFill>
                  <a:srgbClr val="0070C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Future&lt;V&gt;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0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7" grpId="0" build="p"/>
      <p:bldP spid="11" grpId="0" build="p"/>
      <p:bldP spid="12" grpId="0" build="p"/>
      <p:bldP spid="14" grpId="0" build="p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280"/>
            <a:ext cx="10972800" cy="868364"/>
          </a:xfrm>
        </p:spPr>
        <p:txBody>
          <a:bodyPr/>
          <a:lstStyle/>
          <a:p>
            <a:r>
              <a:rPr lang="en-US" altLang="en-US"/>
              <a:t>ForkJoinPool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8A73C-A5E6-41C1-8FDB-EF55D63B2917}"/>
              </a:ext>
            </a:extLst>
          </p:cNvPr>
          <p:cNvSpPr txBox="1"/>
          <p:nvPr/>
        </p:nvSpPr>
        <p:spPr>
          <a:xfrm>
            <a:off x="609600" y="3279560"/>
            <a:ext cx="4583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300" b="1">
                <a:solidFill>
                  <a:srgbClr val="0070C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ForkJoinPool</a:t>
            </a: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to execute a </a:t>
            </a:r>
            <a:r>
              <a:rPr lang="en-US" sz="2300" b="1">
                <a:solidFill>
                  <a:srgbClr val="0070C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ForkJoinTask</a:t>
            </a: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CF3597-AF70-4830-8B5B-4CBDAD69D17B}"/>
              </a:ext>
            </a:extLst>
          </p:cNvPr>
          <p:cNvGrpSpPr/>
          <p:nvPr/>
        </p:nvGrpSpPr>
        <p:grpSpPr>
          <a:xfrm>
            <a:off x="609600" y="1469934"/>
            <a:ext cx="11129394" cy="5200064"/>
            <a:chOff x="609600" y="1469934"/>
            <a:chExt cx="11129394" cy="52000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C50F60-962E-4550-A78C-F5954BCEA9BA}"/>
                </a:ext>
              </a:extLst>
            </p:cNvPr>
            <p:cNvSpPr txBox="1"/>
            <p:nvPr/>
          </p:nvSpPr>
          <p:spPr>
            <a:xfrm>
              <a:off x="609600" y="4684729"/>
              <a:ext cx="4792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4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 default, it creates a thread for each CPU in the system </a:t>
              </a:r>
              <a:endPara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7BAE9E-5B0B-4A1F-8CF9-A0A5318A0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3211" y="1908093"/>
              <a:ext cx="5917460" cy="476190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CBCCFD-A315-46CC-A7EC-96085082ABA5}"/>
                </a:ext>
              </a:extLst>
            </p:cNvPr>
            <p:cNvSpPr txBox="1"/>
            <p:nvPr/>
          </p:nvSpPr>
          <p:spPr>
            <a:xfrm>
              <a:off x="3547234" y="1469934"/>
              <a:ext cx="2385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 tasks arrive, they are enqueued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010D99-914D-4493-84EB-76FAD7379C35}"/>
                </a:ext>
              </a:extLst>
            </p:cNvPr>
            <p:cNvSpPr txBox="1"/>
            <p:nvPr/>
          </p:nvSpPr>
          <p:spPr>
            <a:xfrm>
              <a:off x="6249890" y="3040075"/>
              <a:ext cx="238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 Queue</a:t>
              </a:r>
              <a:endPara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60A9CF-9EBE-4DB8-9CA7-EDBB8AD8F5F7}"/>
                </a:ext>
              </a:extLst>
            </p:cNvPr>
            <p:cNvSpPr txBox="1"/>
            <p:nvPr/>
          </p:nvSpPr>
          <p:spPr>
            <a:xfrm>
              <a:off x="9353905" y="1869668"/>
              <a:ext cx="23850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Threads in the thread pool grab the next available task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91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70E-BCB4-4EB8-B1F2-A5DC994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280"/>
            <a:ext cx="10972800" cy="868364"/>
          </a:xfrm>
        </p:spPr>
        <p:txBody>
          <a:bodyPr/>
          <a:lstStyle/>
          <a:p>
            <a:r>
              <a:rPr lang="en-US" altLang="en-US"/>
              <a:t>Fork-Join Recommendations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8A73C-A5E6-41C1-8FDB-EF55D63B2917}"/>
              </a:ext>
            </a:extLst>
          </p:cNvPr>
          <p:cNvSpPr txBox="1"/>
          <p:nvPr/>
        </p:nvSpPr>
        <p:spPr>
          <a:xfrm>
            <a:off x="609600" y="1628998"/>
            <a:ext cx="6395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I/O or other blocking operations  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68238-1446-467E-BBF7-1CEEF3874BFD}"/>
              </a:ext>
            </a:extLst>
          </p:cNvPr>
          <p:cNvSpPr txBox="1"/>
          <p:nvPr/>
        </p:nvSpPr>
        <p:spPr>
          <a:xfrm>
            <a:off x="953728" y="2235100"/>
            <a:ext cx="1071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one thread per CPU is created by default. Blocking ops keep from utilizing all CPU resources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50F60-962E-4550-A78C-F5954BCEA9BA}"/>
              </a:ext>
            </a:extLst>
          </p:cNvPr>
          <p:cNvSpPr txBox="1"/>
          <p:nvPr/>
        </p:nvSpPr>
        <p:spPr>
          <a:xfrm>
            <a:off x="609601" y="3065654"/>
            <a:ext cx="44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 your hardware 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40F79-2276-4819-949E-50A3457FB699}"/>
              </a:ext>
            </a:extLst>
          </p:cNvPr>
          <p:cNvSpPr txBox="1"/>
          <p:nvPr/>
        </p:nvSpPr>
        <p:spPr>
          <a:xfrm>
            <a:off x="953729" y="3537212"/>
            <a:ext cx="1062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Fork-Join solution will perform slower on a single core system than a standard sequential solution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16544-CCC4-4E0A-B121-19A97FFB86C7}"/>
              </a:ext>
            </a:extLst>
          </p:cNvPr>
          <p:cNvSpPr txBox="1"/>
          <p:nvPr/>
        </p:nvSpPr>
        <p:spPr>
          <a:xfrm>
            <a:off x="953729" y="3998823"/>
            <a:ext cx="1062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CPUs increase in speed when only using a single core, potentially offsetting any performance gain provided by Fork-Join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88C76-045F-46BD-95A1-0C65851B15CD}"/>
              </a:ext>
            </a:extLst>
          </p:cNvPr>
          <p:cNvSpPr txBox="1"/>
          <p:nvPr/>
        </p:nvSpPr>
        <p:spPr>
          <a:xfrm>
            <a:off x="609600" y="5115339"/>
            <a:ext cx="385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 your problem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E71F-7E66-4A19-960E-2AC9D98A0316}"/>
              </a:ext>
            </a:extLst>
          </p:cNvPr>
          <p:cNvSpPr txBox="1"/>
          <p:nvPr/>
        </p:nvSpPr>
        <p:spPr>
          <a:xfrm>
            <a:off x="953729" y="5700114"/>
            <a:ext cx="933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problems have additional overhead if executed in parallel (e.g., parallel sorting)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4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8" grpId="0" build="p"/>
      <p:bldP spid="9" grpId="0" build="p"/>
      <p:bldP spid="10" grpId="0" build="p"/>
      <p:bldP spid="11" grpId="0" build="p"/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3992DFF-8329-403E-837F-654338503F8F}"/>
              </a:ext>
            </a:extLst>
          </p:cNvPr>
          <p:cNvSpPr txBox="1"/>
          <p:nvPr/>
        </p:nvSpPr>
        <p:spPr>
          <a:xfrm>
            <a:off x="3514286" y="2426326"/>
            <a:ext cx="6158220" cy="64633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FF0000"/>
                </a:solidFill>
              </a:rPr>
              <a:t>ForkJoinPool_Simplified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572505-D5D6-46AA-870E-E971DCD936DA}"/>
              </a:ext>
            </a:extLst>
          </p:cNvPr>
          <p:cNvSpPr txBox="1"/>
          <p:nvPr/>
        </p:nvSpPr>
        <p:spPr>
          <a:xfrm>
            <a:off x="3514286" y="3802120"/>
            <a:ext cx="6158220" cy="64633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FF0000"/>
                </a:solidFill>
              </a:rPr>
              <a:t>ForkJoinSum</a:t>
            </a:r>
          </a:p>
        </p:txBody>
      </p:sp>
    </p:spTree>
    <p:extLst>
      <p:ext uri="{BB962C8B-B14F-4D97-AF65-F5344CB8AC3E}">
        <p14:creationId xmlns:p14="http://schemas.microsoft.com/office/powerpoint/2010/main" val="30891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7448</TotalTime>
  <Words>418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Consolas</vt:lpstr>
      <vt:lpstr>Courier New</vt:lpstr>
      <vt:lpstr>Palatino Linotype</vt:lpstr>
      <vt:lpstr>Wingdings</vt:lpstr>
      <vt:lpstr>Company background presentation</vt:lpstr>
      <vt:lpstr>Fork-Join Framework</vt:lpstr>
      <vt:lpstr>Without Parallelism</vt:lpstr>
      <vt:lpstr>Naive Parallelism</vt:lpstr>
      <vt:lpstr>Need for Fork-Join Framework</vt:lpstr>
      <vt:lpstr>"Work-Stealing" Approach</vt:lpstr>
      <vt:lpstr>java.util.concurrent.ForkJoinTask&lt;V&gt;</vt:lpstr>
      <vt:lpstr>ForkJoinPool</vt:lpstr>
      <vt:lpstr>Fork-Join Recommendations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Meeting Title</dc:title>
  <dc:creator>Owner</dc:creator>
  <cp:lastModifiedBy>soudakev@rambler.ru</cp:lastModifiedBy>
  <cp:revision>784</cp:revision>
  <dcterms:created xsi:type="dcterms:W3CDTF">2018-12-31T08:12:09Z</dcterms:created>
  <dcterms:modified xsi:type="dcterms:W3CDTF">2021-11-30T09:26:40Z</dcterms:modified>
</cp:coreProperties>
</file>