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59" r:id="rId6"/>
    <p:sldId id="263" r:id="rId7"/>
    <p:sldId id="268" r:id="rId8"/>
    <p:sldId id="269" r:id="rId9"/>
    <p:sldId id="265" r:id="rId10"/>
    <p:sldId id="270" r:id="rId11"/>
    <p:sldId id="266" r:id="rId12"/>
    <p:sldId id="267" r:id="rId13"/>
  </p:sldIdLst>
  <p:sldSz cx="18288000" cy="10287000"/>
  <p:notesSz cx="6858000" cy="9144000"/>
  <p:embeddedFontLst>
    <p:embeddedFont>
      <p:font typeface="Aileron" panose="020B0604020202020204" charset="0"/>
      <p:regular r:id="rId15"/>
    </p:embeddedFont>
    <p:embeddedFont>
      <p:font typeface="Aileron Bold" panose="020B0604020202020204" charset="0"/>
      <p:regular r:id="rId16"/>
    </p:embeddedFont>
    <p:embeddedFont>
      <p:font typeface="Aileron Light" panose="020B0604020202020204" charset="0"/>
      <p:regular r:id="rId17"/>
    </p:embeddedFont>
    <p:embeddedFont>
      <p:font typeface="Open Sauce Bold" panose="020B0604020202020204" charset="0"/>
      <p:regular r:id="rId18"/>
    </p:embeddedFont>
    <p:embeddedFont>
      <p:font typeface="Open Sauce Light" panose="020B0604020202020204" charset="0"/>
      <p:regular r:id="rId19"/>
    </p:embeddedFont>
    <p:embeddedFont>
      <p:font typeface="Open Sauce Medium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884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68A5-FB92-44F3-8FBB-DACDCD54BFAA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5074-6ACD-4485-B69E-1C1D9625F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53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1. It includes everything you need to build rich UIs that work on any device. </a:t>
            </a:r>
          </a:p>
          <a:p>
            <a:r>
              <a:rPr lang="en-US" dirty="0"/>
              <a:t>2. Ember is not just for small projects—it’s built to handle big, ambitious applications without compromising maintainability.</a:t>
            </a:r>
          </a:p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3. </a:t>
            </a:r>
            <a:r>
              <a:rPr lang="en-US" dirty="0"/>
              <a:t>Provides a complete set of tools and features out of the box (routing, components, data management, testing)</a:t>
            </a:r>
            <a:endParaRPr lang="en-US" b="0" i="0" dirty="0">
              <a:solidFill>
                <a:srgbClr val="42474F"/>
              </a:solidFill>
              <a:effectLst/>
              <a:latin typeface="Inter v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43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Strong Conventions</a:t>
            </a:r>
            <a:r>
              <a:rPr lang="en-US" dirty="0"/>
              <a:t> – opinionated way of doing things, so you don’t have to constantly check if it’s the best practice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/>
              <a:t>. Ember CLI automates project setup, builds, and testing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Strong Backward Compatibility</a:t>
            </a:r>
            <a:r>
              <a:rPr lang="en-US" dirty="0"/>
              <a:t> – New features are introduced without breaking old ones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keep the command in one line so that we can install the ember-cli directly inside our project folder (no </a:t>
            </a:r>
            <a:r>
              <a:rPr lang="en-US" dirty="0" err="1"/>
              <a:t>node_modules</a:t>
            </a:r>
            <a:r>
              <a:rPr lang="en-US" dirty="0"/>
              <a:t>, and </a:t>
            </a:r>
            <a:r>
              <a:rPr lang="en-US" dirty="0" err="1"/>
              <a:t>package.json</a:t>
            </a:r>
            <a:r>
              <a:rPr lang="en-US" dirty="0"/>
              <a:t> outside the project directory)</a:t>
            </a:r>
          </a:p>
          <a:p>
            <a:endParaRPr lang="en-US" dirty="0"/>
          </a:p>
          <a:p>
            <a:r>
              <a:rPr lang="en-US" b="1" dirty="0"/>
              <a:t>-p ember-cli</a:t>
            </a:r>
            <a:r>
              <a:rPr lang="en-US" dirty="0"/>
              <a:t> tells </a:t>
            </a:r>
            <a:r>
              <a:rPr lang="en-US" dirty="0" err="1"/>
              <a:t>npx</a:t>
            </a:r>
            <a:r>
              <a:rPr lang="en-US" dirty="0"/>
              <a:t> to temporarily install ember-cli and use it for this command.</a:t>
            </a:r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is a </a:t>
            </a:r>
            <a:r>
              <a:rPr lang="en-US" b="1" dirty="0"/>
              <a:t>Node.js package runner</a:t>
            </a:r>
            <a:r>
              <a:rPr lang="en-US" dirty="0"/>
              <a:t> that allows you to run </a:t>
            </a:r>
            <a:r>
              <a:rPr lang="en-US" b="1" dirty="0" err="1"/>
              <a:t>npm</a:t>
            </a:r>
            <a:r>
              <a:rPr lang="en-US" b="1" dirty="0"/>
              <a:t> packages without installing them globally</a:t>
            </a:r>
            <a:r>
              <a:rPr lang="en-US" dirty="0"/>
              <a:t>. It comes bundled with </a:t>
            </a:r>
            <a:r>
              <a:rPr lang="en-US" b="1" dirty="0"/>
              <a:t>Node.js (since v5.2.0 of </a:t>
            </a:r>
            <a:r>
              <a:rPr lang="en-US" b="1" dirty="0" err="1"/>
              <a:t>npm</a:t>
            </a:r>
            <a:r>
              <a:rPr lang="en-US" b="1" dirty="0"/>
              <a:t>)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33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 </a:t>
            </a:r>
            <a:r>
              <a:rPr lang="en-CA" dirty="0" err="1"/>
              <a:t>dir</a:t>
            </a:r>
            <a:r>
              <a:rPr lang="en-CA" dirty="0"/>
              <a:t> is where we focus on, contains all logic templates </a:t>
            </a:r>
          </a:p>
          <a:p>
            <a:r>
              <a:rPr lang="en-CA" dirty="0"/>
              <a:t>Config is where configuration files are contained (environment vars)</a:t>
            </a:r>
          </a:p>
          <a:p>
            <a:r>
              <a:rPr lang="en-CA" dirty="0"/>
              <a:t>Public </a:t>
            </a:r>
            <a:r>
              <a:rPr lang="en-CA" dirty="0" err="1"/>
              <a:t>dir</a:t>
            </a:r>
            <a:r>
              <a:rPr lang="en-CA" dirty="0"/>
              <a:t> is where you put all assets (images, fonts) = all files contained here will be included once we create a build</a:t>
            </a:r>
          </a:p>
          <a:p>
            <a:r>
              <a:rPr lang="en-CA" dirty="0"/>
              <a:t>Vendor </a:t>
            </a:r>
            <a:r>
              <a:rPr lang="en-CA" dirty="0" err="1"/>
              <a:t>dir</a:t>
            </a:r>
            <a:r>
              <a:rPr lang="en-CA" dirty="0"/>
              <a:t> is where you put third party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96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Application.hbs</a:t>
            </a:r>
            <a:r>
              <a:rPr lang="en-CA" dirty="0"/>
              <a:t> – starting point of app</a:t>
            </a:r>
          </a:p>
          <a:p>
            <a:endParaRPr lang="en-CA" dirty="0"/>
          </a:p>
          <a:p>
            <a:r>
              <a:rPr lang="en-CA" dirty="0"/>
              <a:t>Kinds of routes</a:t>
            </a:r>
          </a:p>
          <a:p>
            <a:r>
              <a:rPr lang="en-CA" dirty="0"/>
              <a:t>Basic route - /movies</a:t>
            </a:r>
          </a:p>
          <a:p>
            <a:r>
              <a:rPr lang="en-CA" dirty="0"/>
              <a:t>Nested route - /movies/id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7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uides.emberjs.com/release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5333" y="5445755"/>
            <a:ext cx="203451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85"/>
              </a:lnSpc>
            </a:pPr>
            <a:endParaRPr lang="en-US" sz="2350" b="1" u="sng" spc="-23" dirty="0">
              <a:solidFill>
                <a:srgbClr val="1F191A"/>
              </a:solidFill>
              <a:latin typeface="Open Sauce Medium"/>
              <a:ea typeface="Open Sauce Medium"/>
              <a:cs typeface="Open Sauce Medium"/>
              <a:sym typeface="Open Sauce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10099" y="1345147"/>
            <a:ext cx="9067801" cy="1625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16"/>
              </a:lnSpc>
            </a:pPr>
            <a:r>
              <a:rPr lang="en-US" sz="14018" b="1" spc="-1121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Ember.js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39248" y="7224997"/>
            <a:ext cx="11826080" cy="904197"/>
            <a:chOff x="0" y="0"/>
            <a:chExt cx="3199068" cy="2445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99068" cy="244594"/>
            </a:xfrm>
            <a:custGeom>
              <a:avLst/>
              <a:gdLst/>
              <a:ahLst/>
              <a:cxnLst/>
              <a:rect l="l" t="t" r="r" b="b"/>
              <a:pathLst>
                <a:path w="3199068" h="244594">
                  <a:moveTo>
                    <a:pt x="1599534" y="0"/>
                  </a:moveTo>
                  <a:cubicBezTo>
                    <a:pt x="716136" y="0"/>
                    <a:pt x="0" y="54754"/>
                    <a:pt x="0" y="122297"/>
                  </a:cubicBezTo>
                  <a:cubicBezTo>
                    <a:pt x="0" y="189840"/>
                    <a:pt x="716136" y="244594"/>
                    <a:pt x="1599534" y="244594"/>
                  </a:cubicBezTo>
                  <a:cubicBezTo>
                    <a:pt x="2482932" y="244594"/>
                    <a:pt x="3199068" y="189840"/>
                    <a:pt x="3199068" y="122297"/>
                  </a:cubicBezTo>
                  <a:cubicBezTo>
                    <a:pt x="3199068" y="54754"/>
                    <a:pt x="2482932" y="0"/>
                    <a:pt x="1599534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9913" y="-24694"/>
              <a:ext cx="2599243" cy="246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3581399" y="3543301"/>
            <a:ext cx="11403391" cy="4368860"/>
          </a:xfrm>
          <a:custGeom>
            <a:avLst/>
            <a:gdLst/>
            <a:ahLst/>
            <a:cxnLst/>
            <a:rect l="l" t="t" r="r" b="b"/>
            <a:pathLst>
              <a:path w="12118284" h="4574652">
                <a:moveTo>
                  <a:pt x="0" y="0"/>
                </a:moveTo>
                <a:lnTo>
                  <a:pt x="12118284" y="0"/>
                </a:lnTo>
                <a:lnTo>
                  <a:pt x="12118284" y="4574652"/>
                </a:lnTo>
                <a:lnTo>
                  <a:pt x="0" y="457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3106400" y="8524252"/>
            <a:ext cx="446389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Advanced Topics - Web Dev</a:t>
            </a:r>
          </a:p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PROG1024I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5333" y="8686177"/>
            <a:ext cx="5519267" cy="987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4400" b="1" spc="-228" dirty="0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Presented by </a:t>
            </a:r>
          </a:p>
          <a:p>
            <a:pPr algn="l">
              <a:lnSpc>
                <a:spcPts val="3839"/>
              </a:lnSpc>
            </a:pPr>
            <a:r>
              <a:rPr lang="en-US" sz="4400" b="1" spc="-228" dirty="0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Mary Welcey Guillen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CDBF28-1031-A1A2-DAF8-C70E1BAD6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8493" y="-64900"/>
            <a:ext cx="3657600" cy="35079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583BB-F2F2-1BEE-EDF4-6E7F9F906FD7}"/>
              </a:ext>
            </a:extLst>
          </p:cNvPr>
          <p:cNvSpPr txBox="1"/>
          <p:nvPr/>
        </p:nvSpPr>
        <p:spPr>
          <a:xfrm>
            <a:off x="914400" y="800100"/>
            <a:ext cx="662940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600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Activity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A466BE4-2785-7BB9-9252-4F5B18E6CB97}"/>
              </a:ext>
            </a:extLst>
          </p:cNvPr>
          <p:cNvSpPr txBox="1"/>
          <p:nvPr/>
        </p:nvSpPr>
        <p:spPr>
          <a:xfrm>
            <a:off x="1752600" y="3467100"/>
            <a:ext cx="13481862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reusable navbar component with links to /home and /movies, allowing additional arguments or attributes to be passed in for customization.</a:t>
            </a:r>
            <a:endParaRPr lang="en-US" sz="3200" spc="-23" dirty="0">
              <a:solidFill>
                <a:srgbClr val="EF4434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81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52900" y="2857500"/>
            <a:ext cx="9982200" cy="416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</a:pPr>
            <a:r>
              <a:rPr lang="en-US" sz="4000" b="1" spc="-27" dirty="0">
                <a:latin typeface="Open Sauce Bold"/>
                <a:ea typeface="Open Sauce Bold"/>
                <a:cs typeface="Open Sauce Bold"/>
                <a:sym typeface="Open Sauce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https://guides.emberjs.com/release/</a:t>
            </a:r>
            <a:endParaRPr lang="en-US" sz="4000" b="1" spc="-27" dirty="0"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800100"/>
            <a:ext cx="13165047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12"/>
              </a:lnSpc>
            </a:pPr>
            <a:r>
              <a:rPr lang="en-US" sz="7466" spc="-223" dirty="0">
                <a:solidFill>
                  <a:srgbClr val="EF4434"/>
                </a:solidFill>
                <a:latin typeface="Aileron"/>
                <a:ea typeface="Aileron"/>
                <a:cs typeface="Aileron"/>
                <a:sym typeface="Aileron"/>
              </a:rPr>
              <a:t>Resources</a:t>
            </a:r>
          </a:p>
        </p:txBody>
      </p:sp>
      <p:sp>
        <p:nvSpPr>
          <p:cNvPr id="5" name="Freeform 5"/>
          <p:cNvSpPr/>
          <p:nvPr/>
        </p:nvSpPr>
        <p:spPr>
          <a:xfrm>
            <a:off x="-374473" y="4000500"/>
            <a:ext cx="5448300" cy="6771258"/>
          </a:xfrm>
          <a:custGeom>
            <a:avLst/>
            <a:gdLst/>
            <a:ahLst/>
            <a:cxnLst/>
            <a:rect l="l" t="t" r="r" b="b"/>
            <a:pathLst>
              <a:path w="6666868" h="6771258">
                <a:moveTo>
                  <a:pt x="0" y="0"/>
                </a:moveTo>
                <a:lnTo>
                  <a:pt x="6666868" y="0"/>
                </a:lnTo>
                <a:lnTo>
                  <a:pt x="6666868" y="6771258"/>
                </a:lnTo>
                <a:lnTo>
                  <a:pt x="0" y="677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06525" y="5053020"/>
            <a:ext cx="6074769" cy="60747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922778" y="858792"/>
            <a:ext cx="7926153" cy="9996200"/>
          </a:xfrm>
          <a:custGeom>
            <a:avLst/>
            <a:gdLst/>
            <a:ahLst/>
            <a:cxnLst/>
            <a:rect l="l" t="t" r="r" b="b"/>
            <a:pathLst>
              <a:path w="7926153" h="9996200">
                <a:moveTo>
                  <a:pt x="0" y="0"/>
                </a:moveTo>
                <a:lnTo>
                  <a:pt x="7926153" y="0"/>
                </a:lnTo>
                <a:lnTo>
                  <a:pt x="7926153" y="9996200"/>
                </a:lnTo>
                <a:lnTo>
                  <a:pt x="0" y="999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066800" y="3269473"/>
            <a:ext cx="8935320" cy="130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46"/>
              </a:lnSpc>
            </a:pPr>
            <a:r>
              <a:rPr lang="en-US" sz="11900" b="1" u="none" strike="noStrike" spc="-298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6726" y="1028700"/>
            <a:ext cx="15628573" cy="8229600"/>
            <a:chOff x="-145501" y="0"/>
            <a:chExt cx="20838097" cy="10972800"/>
          </a:xfrm>
        </p:grpSpPr>
        <p:sp>
          <p:nvSpPr>
            <p:cNvPr id="3" name="Freeform 3"/>
            <p:cNvSpPr/>
            <p:nvPr/>
          </p:nvSpPr>
          <p:spPr>
            <a:xfrm rot="5400000">
              <a:off x="0" y="5143991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4" name="Freeform 4"/>
            <p:cNvSpPr/>
            <p:nvPr/>
          </p:nvSpPr>
          <p:spPr>
            <a:xfrm rot="5400000">
              <a:off x="-33392" y="709094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AutoShape 5"/>
            <p:cNvSpPr/>
            <p:nvPr/>
          </p:nvSpPr>
          <p:spPr>
            <a:xfrm>
              <a:off x="-145501" y="6345064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AutoShape 6"/>
            <p:cNvSpPr/>
            <p:nvPr/>
          </p:nvSpPr>
          <p:spPr>
            <a:xfrm flipV="1">
              <a:off x="10584198" y="0"/>
              <a:ext cx="0" cy="1097280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Freeform 7"/>
            <p:cNvSpPr/>
            <p:nvPr/>
          </p:nvSpPr>
          <p:spPr>
            <a:xfrm rot="5400000">
              <a:off x="11633948" y="908190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Freeform 8"/>
            <p:cNvSpPr/>
            <p:nvPr/>
          </p:nvSpPr>
          <p:spPr>
            <a:xfrm rot="5400000">
              <a:off x="11612233" y="5135713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11736912" y="6321973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96726" y="1918239"/>
            <a:ext cx="6825889" cy="126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97"/>
              </a:lnSpc>
              <a:spcBef>
                <a:spcPct val="0"/>
              </a:spcBef>
            </a:pPr>
            <a:r>
              <a:rPr lang="en-US" sz="13800" b="1" spc="-266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Agenda</a:t>
            </a:r>
            <a:endParaRPr lang="en-US" sz="13800" b="1" u="none" strike="noStrike" spc="-266" dirty="0">
              <a:solidFill>
                <a:srgbClr val="EF4434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83934" y="4829543"/>
            <a:ext cx="5214658" cy="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Brief overview of Ember.js</a:t>
            </a:r>
          </a:p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endParaRPr lang="en-US" sz="2805" b="1" spc="-28" dirty="0">
              <a:solidFill>
                <a:srgbClr val="1F191A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759588" y="4856467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Project Setup &amp; Structure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58500" y="6330432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Strengths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59588" y="7797759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Exercise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5F0243CD-2CCE-D847-A977-717C3A8AE235}"/>
              </a:ext>
            </a:extLst>
          </p:cNvPr>
          <p:cNvSpPr/>
          <p:nvPr/>
        </p:nvSpPr>
        <p:spPr>
          <a:xfrm>
            <a:off x="1096725" y="72771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0246443-91E3-9151-52F3-E169D5752515}"/>
              </a:ext>
            </a:extLst>
          </p:cNvPr>
          <p:cNvSpPr/>
          <p:nvPr/>
        </p:nvSpPr>
        <p:spPr>
          <a:xfrm>
            <a:off x="1096724" y="88773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BE5E394D-5A2C-D0B4-DCE0-4FCA95F4732D}"/>
              </a:ext>
            </a:extLst>
          </p:cNvPr>
          <p:cNvSpPr/>
          <p:nvPr/>
        </p:nvSpPr>
        <p:spPr>
          <a:xfrm rot="5400000">
            <a:off x="9931314" y="6330432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81831AEC-9F19-6DE0-6272-4BB696DD1AE0}"/>
              </a:ext>
            </a:extLst>
          </p:cNvPr>
          <p:cNvSpPr txBox="1"/>
          <p:nvPr/>
        </p:nvSpPr>
        <p:spPr>
          <a:xfrm>
            <a:off x="10759588" y="6272854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Demo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C7D0C319-49FC-42B6-8963-BA54D4A4A126}"/>
              </a:ext>
            </a:extLst>
          </p:cNvPr>
          <p:cNvSpPr/>
          <p:nvPr/>
        </p:nvSpPr>
        <p:spPr>
          <a:xfrm rot="5400000">
            <a:off x="1180807" y="7893540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E123BBD6-5EC3-2599-7198-3790F2EBAFE4}"/>
              </a:ext>
            </a:extLst>
          </p:cNvPr>
          <p:cNvSpPr txBox="1"/>
          <p:nvPr/>
        </p:nvSpPr>
        <p:spPr>
          <a:xfrm>
            <a:off x="2058500" y="7827509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Features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C858761D-705B-504A-D0F2-01C39A95FF7A}"/>
              </a:ext>
            </a:extLst>
          </p:cNvPr>
          <p:cNvSpPr/>
          <p:nvPr/>
        </p:nvSpPr>
        <p:spPr>
          <a:xfrm>
            <a:off x="10008536" y="71247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4" name="AutoShape 11">
            <a:extLst>
              <a:ext uri="{FF2B5EF4-FFF2-40B4-BE49-F238E27FC236}">
                <a16:creationId xmlns:a16="http://schemas.microsoft.com/office/drawing/2014/main" id="{A9AB385F-A63E-DE6A-E5A2-7914F6014CAD}"/>
              </a:ext>
            </a:extLst>
          </p:cNvPr>
          <p:cNvSpPr/>
          <p:nvPr/>
        </p:nvSpPr>
        <p:spPr>
          <a:xfrm>
            <a:off x="9931313" y="8873836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35" name="Group 2"/>
          <p:cNvGrpSpPr/>
          <p:nvPr/>
        </p:nvGrpSpPr>
        <p:grpSpPr>
          <a:xfrm>
            <a:off x="11582400" y="313476"/>
            <a:ext cx="5965711" cy="3539959"/>
            <a:chOff x="0" y="0"/>
            <a:chExt cx="11743481" cy="7498614"/>
          </a:xfrm>
        </p:grpSpPr>
        <p:grpSp>
          <p:nvGrpSpPr>
            <p:cNvPr id="36" name="Group 3"/>
            <p:cNvGrpSpPr/>
            <p:nvPr/>
          </p:nvGrpSpPr>
          <p:grpSpPr>
            <a:xfrm>
              <a:off x="0" y="4257264"/>
              <a:ext cx="11743481" cy="3241350"/>
              <a:chOff x="0" y="0"/>
              <a:chExt cx="2319700" cy="640267"/>
            </a:xfrm>
          </p:grpSpPr>
          <p:sp>
            <p:nvSpPr>
              <p:cNvPr id="38" name="Freeform 4"/>
              <p:cNvSpPr/>
              <p:nvPr/>
            </p:nvSpPr>
            <p:spPr>
              <a:xfrm>
                <a:off x="0" y="0"/>
                <a:ext cx="2319700" cy="640267"/>
              </a:xfrm>
              <a:custGeom>
                <a:avLst/>
                <a:gdLst/>
                <a:ahLst/>
                <a:cxnLst/>
                <a:rect l="l" t="t" r="r" b="b"/>
                <a:pathLst>
                  <a:path w="2319700" h="640267">
                    <a:moveTo>
                      <a:pt x="1159850" y="0"/>
                    </a:moveTo>
                    <a:cubicBezTo>
                      <a:pt x="519282" y="0"/>
                      <a:pt x="0" y="143329"/>
                      <a:pt x="0" y="320133"/>
                    </a:cubicBezTo>
                    <a:cubicBezTo>
                      <a:pt x="0" y="496938"/>
                      <a:pt x="519282" y="640267"/>
                      <a:pt x="1159850" y="640267"/>
                    </a:cubicBezTo>
                    <a:cubicBezTo>
                      <a:pt x="1800417" y="640267"/>
                      <a:pt x="2319700" y="496938"/>
                      <a:pt x="2319700" y="320133"/>
                    </a:cubicBezTo>
                    <a:cubicBezTo>
                      <a:pt x="2319700" y="143329"/>
                      <a:pt x="1800417" y="0"/>
                      <a:pt x="1159850" y="0"/>
                    </a:cubicBezTo>
                    <a:close/>
                  </a:path>
                </a:pathLst>
              </a:custGeom>
              <a:solidFill>
                <a:srgbClr val="F26843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" name="TextBox 5"/>
              <p:cNvSpPr txBox="1"/>
              <p:nvPr/>
            </p:nvSpPr>
            <p:spPr>
              <a:xfrm>
                <a:off x="217472" y="12400"/>
                <a:ext cx="1884756" cy="567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37" name="Freeform 6"/>
            <p:cNvSpPr/>
            <p:nvPr/>
          </p:nvSpPr>
          <p:spPr>
            <a:xfrm flipH="1">
              <a:off x="569767" y="0"/>
              <a:ext cx="10219576" cy="7498614"/>
            </a:xfrm>
            <a:custGeom>
              <a:avLst/>
              <a:gdLst/>
              <a:ahLst/>
              <a:cxnLst/>
              <a:rect l="l" t="t" r="r" b="b"/>
              <a:pathLst>
                <a:path w="10219576" h="7498614">
                  <a:moveTo>
                    <a:pt x="10219576" y="0"/>
                  </a:moveTo>
                  <a:lnTo>
                    <a:pt x="0" y="0"/>
                  </a:lnTo>
                  <a:lnTo>
                    <a:pt x="0" y="7498614"/>
                  </a:lnTo>
                  <a:lnTo>
                    <a:pt x="10219576" y="7498614"/>
                  </a:lnTo>
                  <a:lnTo>
                    <a:pt x="10219576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21" y="9691261"/>
            <a:ext cx="3086100" cy="515961"/>
            <a:chOff x="0" y="0"/>
            <a:chExt cx="812800" cy="1358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35891"/>
            </a:xfrm>
            <a:custGeom>
              <a:avLst/>
              <a:gdLst/>
              <a:ahLst/>
              <a:cxnLst/>
              <a:rect l="l" t="t" r="r" b="b"/>
              <a:pathLst>
                <a:path w="812800" h="135891">
                  <a:moveTo>
                    <a:pt x="406400" y="0"/>
                  </a:moveTo>
                  <a:cubicBezTo>
                    <a:pt x="181951" y="0"/>
                    <a:pt x="0" y="30420"/>
                    <a:pt x="0" y="67945"/>
                  </a:cubicBezTo>
                  <a:cubicBezTo>
                    <a:pt x="0" y="105471"/>
                    <a:pt x="181951" y="135891"/>
                    <a:pt x="406400" y="135891"/>
                  </a:cubicBezTo>
                  <a:cubicBezTo>
                    <a:pt x="630849" y="135891"/>
                    <a:pt x="812800" y="105471"/>
                    <a:pt x="812800" y="67945"/>
                  </a:cubicBezTo>
                  <a:cubicBezTo>
                    <a:pt x="812800" y="3042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34885"/>
              <a:ext cx="660400" cy="158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9600" y="3848100"/>
            <a:ext cx="2699310" cy="5803298"/>
            <a:chOff x="0" y="0"/>
            <a:chExt cx="5026318" cy="10887330"/>
          </a:xfrm>
        </p:grpSpPr>
        <p:grpSp>
          <p:nvGrpSpPr>
            <p:cNvPr id="6" name="Group 6"/>
            <p:cNvGrpSpPr/>
            <p:nvPr/>
          </p:nvGrpSpPr>
          <p:grpSpPr>
            <a:xfrm>
              <a:off x="2557993" y="670805"/>
              <a:ext cx="2127214" cy="21272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4434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5026318" cy="10887330"/>
            </a:xfrm>
            <a:custGeom>
              <a:avLst/>
              <a:gdLst/>
              <a:ahLst/>
              <a:cxnLst/>
              <a:rect l="l" t="t" r="r" b="b"/>
              <a:pathLst>
                <a:path w="5026318" h="10887330">
                  <a:moveTo>
                    <a:pt x="0" y="0"/>
                  </a:moveTo>
                  <a:lnTo>
                    <a:pt x="5026318" y="0"/>
                  </a:lnTo>
                  <a:lnTo>
                    <a:pt x="5026318" y="10887330"/>
                  </a:lnTo>
                  <a:lnTo>
                    <a:pt x="0" y="10887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504765" y="3031429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Productive, battle-tested JavaScript framework for building modern web applications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4900" y="885025"/>
            <a:ext cx="10423384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8"/>
              </a:lnSpc>
            </a:pPr>
            <a:r>
              <a:rPr lang="en-US" sz="6798" spc="-20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What is Ember.js</a:t>
            </a:r>
          </a:p>
        </p:txBody>
      </p:sp>
      <p:pic>
        <p:nvPicPr>
          <p:cNvPr id="14" name="Picture 13" descr="A cartoon of a hamster wearing a hat and glasses&#10;&#10;AI-generated content may be incorrect.">
            <a:extLst>
              <a:ext uri="{FF2B5EF4-FFF2-40B4-BE49-F238E27FC236}">
                <a16:creationId xmlns:a16="http://schemas.microsoft.com/office/drawing/2014/main" id="{CE05CCB0-88FD-0CFE-B621-A5741CB23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732" y="346893"/>
            <a:ext cx="2172568" cy="3086100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7C1A57EA-70BB-F634-F926-156EFA629205}"/>
              </a:ext>
            </a:extLst>
          </p:cNvPr>
          <p:cNvSpPr txBox="1"/>
          <p:nvPr/>
        </p:nvSpPr>
        <p:spPr>
          <a:xfrm>
            <a:off x="4495800" y="574164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Designed for ambitious web applications with a focus on productivity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DC8547B8-E349-AEB9-247B-A9AB9E0569F9}"/>
              </a:ext>
            </a:extLst>
          </p:cNvPr>
          <p:cNvSpPr txBox="1"/>
          <p:nvPr/>
        </p:nvSpPr>
        <p:spPr>
          <a:xfrm>
            <a:off x="4495800" y="438768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Created in 2011 by Yehuda Katz (co-creator of jQuery &amp; Ruby on Rails)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DF9CCE8-1ECF-FBE2-F622-380DDF2FB58E}"/>
              </a:ext>
            </a:extLst>
          </p:cNvPr>
          <p:cNvSpPr txBox="1"/>
          <p:nvPr/>
        </p:nvSpPr>
        <p:spPr>
          <a:xfrm>
            <a:off x="4500282" y="6917271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Uses modern tooling (Embroider, TypeScript support, CLI-driven development)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5626" y="-540791"/>
            <a:ext cx="18859252" cy="4870137"/>
            <a:chOff x="0" y="0"/>
            <a:chExt cx="4967046" cy="1282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7046" cy="1282670"/>
            </a:xfrm>
            <a:custGeom>
              <a:avLst/>
              <a:gdLst/>
              <a:ahLst/>
              <a:cxnLst/>
              <a:rect l="l" t="t" r="r" b="b"/>
              <a:pathLst>
                <a:path w="4967046" h="1282670">
                  <a:moveTo>
                    <a:pt x="0" y="0"/>
                  </a:moveTo>
                  <a:lnTo>
                    <a:pt x="4967046" y="0"/>
                  </a:lnTo>
                  <a:lnTo>
                    <a:pt x="4967046" y="1282670"/>
                  </a:lnTo>
                  <a:lnTo>
                    <a:pt x="0" y="1282670"/>
                  </a:lnTo>
                  <a:close/>
                </a:path>
              </a:pathLst>
            </a:custGeom>
            <a:solidFill>
              <a:srgbClr val="FAF9F4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67046" cy="1320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76098" y="706898"/>
            <a:ext cx="8952524" cy="3991015"/>
          </a:xfrm>
          <a:custGeom>
            <a:avLst/>
            <a:gdLst/>
            <a:ahLst/>
            <a:cxnLst/>
            <a:rect l="l" t="t" r="r" b="b"/>
            <a:pathLst>
              <a:path w="8952524" h="3991015">
                <a:moveTo>
                  <a:pt x="0" y="0"/>
                </a:moveTo>
                <a:lnTo>
                  <a:pt x="8952524" y="0"/>
                </a:lnTo>
                <a:lnTo>
                  <a:pt x="8952524" y="3991015"/>
                </a:lnTo>
                <a:lnTo>
                  <a:pt x="0" y="399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95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028700" y="1254587"/>
            <a:ext cx="7657256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Strengths of Ember.js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084794"/>
            <a:ext cx="6663528" cy="334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Minimal configuration needed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88988" y="6091911"/>
            <a:ext cx="7110019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Long-term stability. Great for growing projects.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380441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Best-in-class developer experience.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2000" y="5244298"/>
            <a:ext cx="7553814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Convention over Configuration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80371" y="5232419"/>
            <a:ext cx="711002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Strong Backward Compatibility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5855" y="7446215"/>
            <a:ext cx="3198196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CLI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5AA605-1A89-E50B-03C7-47ACBAFF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11200" y="952500"/>
            <a:ext cx="873963" cy="838200"/>
          </a:xfrm>
          <a:prstGeom prst="rect">
            <a:avLst/>
          </a:prstGeom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1FB5F5E4-825C-E639-25C5-8DD5C380C0BA}"/>
              </a:ext>
            </a:extLst>
          </p:cNvPr>
          <p:cNvSpPr txBox="1"/>
          <p:nvPr/>
        </p:nvSpPr>
        <p:spPr>
          <a:xfrm>
            <a:off x="9380371" y="7421224"/>
            <a:ext cx="7284661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Data Layer (Ember Data) 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28745491-CD7B-2435-0FB0-11012AFB041B}"/>
              </a:ext>
            </a:extLst>
          </p:cNvPr>
          <p:cNvSpPr txBox="1"/>
          <p:nvPr/>
        </p:nvSpPr>
        <p:spPr>
          <a:xfrm>
            <a:off x="9720596" y="8318816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Standardized way to handle API interactions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43024" y="1110568"/>
            <a:ext cx="8639176" cy="1258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CA" sz="9600" dirty="0"/>
              <a:t>Features</a:t>
            </a:r>
            <a:endParaRPr lang="en-US" sz="9773" u="none" strike="noStrike" spc="-293" dirty="0">
              <a:solidFill>
                <a:srgbClr val="1F191A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17023" y="6093011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Manages URLs &amp; Navigation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3829" y="3337999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Components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79421EC-63B1-00BA-F655-BE499B80CA5B}"/>
              </a:ext>
            </a:extLst>
          </p:cNvPr>
          <p:cNvSpPr txBox="1"/>
          <p:nvPr/>
        </p:nvSpPr>
        <p:spPr>
          <a:xfrm>
            <a:off x="3217023" y="5470807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Routing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5713A-5A51-1FC5-0C10-AEFFF102E788}"/>
              </a:ext>
            </a:extLst>
          </p:cNvPr>
          <p:cNvSpPr txBox="1"/>
          <p:nvPr/>
        </p:nvSpPr>
        <p:spPr>
          <a:xfrm>
            <a:off x="10296230" y="3216751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Services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73ECC-B3F4-F975-6B34-28CEB4FD7F20}"/>
              </a:ext>
            </a:extLst>
          </p:cNvPr>
          <p:cNvSpPr txBox="1"/>
          <p:nvPr/>
        </p:nvSpPr>
        <p:spPr>
          <a:xfrm>
            <a:off x="10296230" y="5423516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Ember Data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BE8AF84B-4D1C-6949-1946-E117D7BC90D3}"/>
              </a:ext>
            </a:extLst>
          </p:cNvPr>
          <p:cNvSpPr txBox="1"/>
          <p:nvPr/>
        </p:nvSpPr>
        <p:spPr>
          <a:xfrm>
            <a:off x="3217023" y="3965240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UI Building Blocks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CA10376F-1A2D-5437-49A8-AE44F55AE3C1}"/>
              </a:ext>
            </a:extLst>
          </p:cNvPr>
          <p:cNvSpPr txBox="1"/>
          <p:nvPr/>
        </p:nvSpPr>
        <p:spPr>
          <a:xfrm>
            <a:off x="10320018" y="3838955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Global State &amp; Shared Logic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0030D05D-1DB3-146F-44EC-CA72ED03181C}"/>
              </a:ext>
            </a:extLst>
          </p:cNvPr>
          <p:cNvSpPr txBox="1"/>
          <p:nvPr/>
        </p:nvSpPr>
        <p:spPr>
          <a:xfrm>
            <a:off x="10320018" y="6035409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State Management &amp; API Handling</a:t>
            </a:r>
          </a:p>
        </p:txBody>
      </p:sp>
      <p:pic>
        <p:nvPicPr>
          <p:cNvPr id="19" name="Picture 18" descr="A cartoon of a hamster wearing glasses and a jacket&#10;&#10;AI-generated content may be incorrect.">
            <a:extLst>
              <a:ext uri="{FF2B5EF4-FFF2-40B4-BE49-F238E27FC236}">
                <a16:creationId xmlns:a16="http://schemas.microsoft.com/office/drawing/2014/main" id="{45B1E0A2-93F2-C009-7087-0322101B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4289"/>
            <a:ext cx="3822464" cy="3672711"/>
          </a:xfrm>
          <a:prstGeom prst="rect">
            <a:avLst/>
          </a:prstGeom>
        </p:spPr>
      </p:pic>
      <p:sp>
        <p:nvSpPr>
          <p:cNvPr id="20" name="Freeform 12"/>
          <p:cNvSpPr/>
          <p:nvPr/>
        </p:nvSpPr>
        <p:spPr>
          <a:xfrm rot="5400000">
            <a:off x="9389603" y="5276747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588A1986-9B63-1638-B1AD-4E0F719ECF8B}"/>
              </a:ext>
            </a:extLst>
          </p:cNvPr>
          <p:cNvSpPr/>
          <p:nvPr/>
        </p:nvSpPr>
        <p:spPr>
          <a:xfrm rot="5400000">
            <a:off x="2215023" y="5299892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D158D8BA-80F6-B94D-2951-25372D8207D0}"/>
              </a:ext>
            </a:extLst>
          </p:cNvPr>
          <p:cNvSpPr/>
          <p:nvPr/>
        </p:nvSpPr>
        <p:spPr>
          <a:xfrm rot="5400000">
            <a:off x="9384408" y="309458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05788742-E807-8419-7E6D-5AF3ACAD9167}"/>
              </a:ext>
            </a:extLst>
          </p:cNvPr>
          <p:cNvSpPr/>
          <p:nvPr/>
        </p:nvSpPr>
        <p:spPr>
          <a:xfrm rot="5400000">
            <a:off x="2215023" y="315073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0423" y="765491"/>
            <a:ext cx="8573344" cy="1281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600" u="none" strike="noStrike" spc="-293" dirty="0">
                <a:latin typeface="Aileron"/>
                <a:ea typeface="Aileron"/>
                <a:cs typeface="Aileron"/>
                <a:sym typeface="Aileron"/>
              </a:rPr>
              <a:t>Setup</a:t>
            </a:r>
            <a:endParaRPr lang="en-US" sz="9773" u="none" strike="noStrike" spc="-293" dirty="0"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95284-99A6-694B-6314-AD871B3F46D1}"/>
              </a:ext>
            </a:extLst>
          </p:cNvPr>
          <p:cNvSpPr txBox="1"/>
          <p:nvPr/>
        </p:nvSpPr>
        <p:spPr>
          <a:xfrm>
            <a:off x="838200" y="4252712"/>
            <a:ext cx="1668780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npx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-p ember-cli ember new &lt;name-of-</a:t>
            </a: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&gt; --embroider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34E2935B-2A1A-411A-E5E1-C6ACA4559374}"/>
              </a:ext>
            </a:extLst>
          </p:cNvPr>
          <p:cNvSpPr txBox="1"/>
          <p:nvPr/>
        </p:nvSpPr>
        <p:spPr>
          <a:xfrm>
            <a:off x="1905000" y="2476500"/>
            <a:ext cx="84582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requires node and </a:t>
            </a:r>
            <a:r>
              <a:rPr lang="en-US" sz="3600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npm</a:t>
            </a:r>
            <a:endParaRPr lang="en-US" sz="3600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DF117-969C-67AC-EADE-A281BF6E8E1D}"/>
              </a:ext>
            </a:extLst>
          </p:cNvPr>
          <p:cNvSpPr txBox="1"/>
          <p:nvPr/>
        </p:nvSpPr>
        <p:spPr>
          <a:xfrm>
            <a:off x="838200" y="3635400"/>
            <a:ext cx="15468600" cy="53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Install ember-cli locally and create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F4089-257A-BF05-90A1-341DB7BA0118}"/>
              </a:ext>
            </a:extLst>
          </p:cNvPr>
          <p:cNvSpPr txBox="1"/>
          <p:nvPr/>
        </p:nvSpPr>
        <p:spPr>
          <a:xfrm>
            <a:off x="838200" y="6035040"/>
            <a:ext cx="4495800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Optional Flags: 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--embroider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-sg (--skip-git)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--no-welcome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CE039-A1E3-BA8E-6F50-D3F7BD237BEE}"/>
              </a:ext>
            </a:extLst>
          </p:cNvPr>
          <p:cNvSpPr txBox="1"/>
          <p:nvPr/>
        </p:nvSpPr>
        <p:spPr>
          <a:xfrm>
            <a:off x="7696200" y="6057900"/>
            <a:ext cx="9601200" cy="405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Commands: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–h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-h</a:t>
            </a: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component &lt;name&gt; –</a:t>
            </a:r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gc</a:t>
            </a: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route &lt;name&gt;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model &lt;name&gt;</a:t>
            </a:r>
          </a:p>
          <a:p>
            <a:pPr algn="l">
              <a:lnSpc>
                <a:spcPts val="3358"/>
              </a:lnSpc>
            </a:pP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E548C-4150-FB51-C506-8F2C06DD86C4}"/>
              </a:ext>
            </a:extLst>
          </p:cNvPr>
          <p:cNvSpPr txBox="1"/>
          <p:nvPr/>
        </p:nvSpPr>
        <p:spPr>
          <a:xfrm>
            <a:off x="457200" y="4381500"/>
            <a:ext cx="9144000" cy="127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7200" u="none" strike="noStrike" spc="-29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Project Structure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306800" y="7581900"/>
            <a:ext cx="3438468" cy="3274749"/>
            <a:chOff x="0" y="0"/>
            <a:chExt cx="812800" cy="812800"/>
          </a:xfrm>
        </p:grpSpPr>
        <p:sp>
          <p:nvSpPr>
            <p:cNvPr id="5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6"/>
          <p:cNvSpPr/>
          <p:nvPr/>
        </p:nvSpPr>
        <p:spPr>
          <a:xfrm flipH="1">
            <a:off x="14613200" y="6155387"/>
            <a:ext cx="6058407" cy="4170638"/>
          </a:xfrm>
          <a:custGeom>
            <a:avLst/>
            <a:gdLst/>
            <a:ahLst/>
            <a:cxnLst/>
            <a:rect l="l" t="t" r="r" b="b"/>
            <a:pathLst>
              <a:path w="7011414" h="5097882">
                <a:moveTo>
                  <a:pt x="7011414" y="0"/>
                </a:moveTo>
                <a:lnTo>
                  <a:pt x="0" y="0"/>
                </a:lnTo>
                <a:lnTo>
                  <a:pt x="0" y="5097882"/>
                </a:lnTo>
                <a:lnTo>
                  <a:pt x="7011414" y="5097882"/>
                </a:lnTo>
                <a:lnTo>
                  <a:pt x="701141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AA001-C130-06D3-7719-A94D46EB7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802" y="146539"/>
            <a:ext cx="6231200" cy="100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4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9B6D1-F745-E168-D964-3143198B9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07B411F-3304-F994-B861-CAFBF157CC2A}"/>
              </a:ext>
            </a:extLst>
          </p:cNvPr>
          <p:cNvSpPr txBox="1"/>
          <p:nvPr/>
        </p:nvSpPr>
        <p:spPr>
          <a:xfrm>
            <a:off x="685800" y="800100"/>
            <a:ext cx="14020800" cy="49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5400" b="1" spc="-32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Anatomy of an Ember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8B238-AA61-7BA9-F160-3DE3BD94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41" y="1295942"/>
            <a:ext cx="10273715" cy="89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5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255244" y="1304925"/>
            <a:ext cx="7250009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Demo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6DF4C71-DDD9-F298-CCB5-E4B555DC94C8}"/>
              </a:ext>
            </a:extLst>
          </p:cNvPr>
          <p:cNvSpPr txBox="1"/>
          <p:nvPr/>
        </p:nvSpPr>
        <p:spPr>
          <a:xfrm>
            <a:off x="6986874" y="2717417"/>
            <a:ext cx="4161853" cy="486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54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Movie App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7C28A1C-2244-DDCE-7069-78C0F6416F11}"/>
              </a:ext>
            </a:extLst>
          </p:cNvPr>
          <p:cNvSpPr txBox="1"/>
          <p:nvPr/>
        </p:nvSpPr>
        <p:spPr>
          <a:xfrm>
            <a:off x="1524000" y="4012817"/>
            <a:ext cx="5762051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route to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/movies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5399993-6FC2-B667-28E0-42DFCE02D825}"/>
              </a:ext>
            </a:extLst>
          </p:cNvPr>
          <p:cNvSpPr txBox="1"/>
          <p:nvPr/>
        </p:nvSpPr>
        <p:spPr>
          <a:xfrm>
            <a:off x="1524000" y="4660517"/>
            <a:ext cx="754380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Retrieve and display data from TMDB API using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Ember Data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7ACB98E-5618-B828-41B8-7930C26BE8A3}"/>
              </a:ext>
            </a:extLst>
          </p:cNvPr>
          <p:cNvSpPr txBox="1"/>
          <p:nvPr/>
        </p:nvSpPr>
        <p:spPr>
          <a:xfrm>
            <a:off x="1523999" y="5744234"/>
            <a:ext cx="739140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movie details route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/movie/{id}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43C01C2-1AA1-2FA9-EA3A-45EC40A12452}"/>
              </a:ext>
            </a:extLst>
          </p:cNvPr>
          <p:cNvSpPr txBox="1"/>
          <p:nvPr/>
        </p:nvSpPr>
        <p:spPr>
          <a:xfrm>
            <a:off x="1493518" y="6827951"/>
            <a:ext cx="8383335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Retrieve and display data from TMDB API inside a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service</a:t>
            </a: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and using fetch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47262373-6DFD-A1B1-21CE-7E7612ECFEB4}"/>
              </a:ext>
            </a:extLst>
          </p:cNvPr>
          <p:cNvSpPr txBox="1"/>
          <p:nvPr/>
        </p:nvSpPr>
        <p:spPr>
          <a:xfrm>
            <a:off x="1493518" y="7902829"/>
            <a:ext cx="7391402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latin typeface="Open Sauce Light"/>
                <a:ea typeface="Open Sauce Light"/>
                <a:cs typeface="Open Sauce Light"/>
                <a:sym typeface="Open Sauce Light"/>
              </a:rPr>
              <a:t>Refactor the movie image into a reusable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component</a:t>
            </a:r>
            <a:r>
              <a:rPr lang="en-US" sz="3200" spc="-23" dirty="0">
                <a:latin typeface="Open Sauce Light"/>
                <a:ea typeface="Open Sauce Light"/>
                <a:cs typeface="Open Sauce Light"/>
                <a:sym typeface="Open Sauce Light"/>
              </a:rPr>
              <a:t> and use it on both the movie list and details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6410</TotalTime>
  <Words>606</Words>
  <Application>Microsoft Office PowerPoint</Application>
  <PresentationFormat>Custom</PresentationFormat>
  <Paragraphs>88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Inter var</vt:lpstr>
      <vt:lpstr>Aileron Light</vt:lpstr>
      <vt:lpstr>Calibri</vt:lpstr>
      <vt:lpstr>Aptos</vt:lpstr>
      <vt:lpstr>Open Sauce Medium</vt:lpstr>
      <vt:lpstr>Open Sauce Light</vt:lpstr>
      <vt:lpstr>Open Sauce Bold</vt:lpstr>
      <vt:lpstr>Aileron Bold</vt:lpstr>
      <vt:lpstr>Aileron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Orange Quirky Illustration Sustainable Business Presentation</dc:title>
  <cp:lastModifiedBy>Guillen, Mary Welcey</cp:lastModifiedBy>
  <cp:revision>19</cp:revision>
  <dcterms:created xsi:type="dcterms:W3CDTF">2006-08-16T00:00:00Z</dcterms:created>
  <dcterms:modified xsi:type="dcterms:W3CDTF">2025-03-03T03:08:42Z</dcterms:modified>
  <dc:identifier>DAGfIcXrvkg</dc:identifier>
</cp:coreProperties>
</file>