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7" r:id="rId5"/>
    <p:sldId id="287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62" r:id="rId22"/>
    <p:sldId id="289" r:id="rId23"/>
    <p:sldId id="288" r:id="rId24"/>
    <p:sldId id="290" r:id="rId25"/>
    <p:sldId id="291" r:id="rId26"/>
    <p:sldId id="272" r:id="rId27"/>
    <p:sldId id="266" r:id="rId28"/>
    <p:sldId id="270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9"/>
    <p:restoredTop sz="93584"/>
  </p:normalViewPr>
  <p:slideViewPr>
    <p:cSldViewPr snapToGrid="0" snapToObjects="1">
      <p:cViewPr>
        <p:scale>
          <a:sx n="95" d="100"/>
          <a:sy n="95" d="100"/>
        </p:scale>
        <p:origin x="3000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258"/>
            <a:ext cx="10515600" cy="736269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282"/>
            <a:ext cx="10515600" cy="5153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8225"/>
            <a:ext cx="2743200" cy="365125"/>
          </a:xfrm>
        </p:spPr>
        <p:txBody>
          <a:bodyPr/>
          <a:lstStyle/>
          <a:p>
            <a:fld id="{174D4A92-C36E-9043-B470-E201F556B0A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822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68225"/>
            <a:ext cx="2743200" cy="365125"/>
          </a:xfrm>
        </p:spPr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D4A92-C36E-9043-B470-E201F556B0A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sanger.ac.uk/pub/gencode.v19.gtf.gz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sanger.ac.uk/pub/gencode.v19.gtf.gz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broman.org/minimal_make/" TargetMode="External"/><Relationship Id="rId4" Type="http://schemas.openxmlformats.org/officeDocument/2006/relationships/hyperlink" Target="https://www.gnu.org/software/make/manu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mjones.com/mak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atgen/csg-pyth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sanger.ac.uk/pub/gencode.v19.gtf.gz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sanger.ac.uk/pub/gencode.v19.gtf.g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3096"/>
            <a:ext cx="9144000" cy="2387600"/>
          </a:xfrm>
        </p:spPr>
        <p:txBody>
          <a:bodyPr/>
          <a:lstStyle/>
          <a:p>
            <a:r>
              <a:rPr lang="en-US" dirty="0" smtClean="0"/>
              <a:t>“make” &amp; “</a:t>
            </a:r>
            <a:r>
              <a:rPr lang="en-US" dirty="0" err="1" smtClean="0"/>
              <a:t>snakemake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for Job Pipelines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50568"/>
          </a:xfrm>
        </p:spPr>
        <p:txBody>
          <a:bodyPr>
            <a:normAutofit/>
          </a:bodyPr>
          <a:lstStyle/>
          <a:p>
            <a:r>
              <a:rPr lang="en-US" dirty="0" smtClean="0"/>
              <a:t>Daniel </a:t>
            </a:r>
            <a:r>
              <a:rPr lang="en-US" dirty="0" err="1" smtClean="0"/>
              <a:t>Taliun</a:t>
            </a:r>
            <a:endParaRPr lang="en-US" dirty="0" smtClean="0"/>
          </a:p>
          <a:p>
            <a:r>
              <a:rPr lang="en-US" dirty="0" smtClean="0"/>
              <a:t>Matthew </a:t>
            </a:r>
            <a:r>
              <a:rPr lang="en-US" dirty="0" err="1" smtClean="0"/>
              <a:t>Flickinger</a:t>
            </a:r>
            <a:endParaRPr lang="en-US" dirty="0" smtClean="0"/>
          </a:p>
          <a:p>
            <a:r>
              <a:rPr lang="en-US" dirty="0" smtClean="0"/>
              <a:t>Ryan Welch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July 26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E4EEE4-B4E1-4DF3-89C2-7176E0B3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E627E1-7AD5-47D1-97A6-819600F8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your make file is called "</a:t>
            </a:r>
            <a:r>
              <a:rPr lang="en-US" dirty="0" err="1"/>
              <a:t>Makefile</a:t>
            </a:r>
            <a:r>
              <a:rPr lang="en-US" dirty="0"/>
              <a:t>"</a:t>
            </a:r>
          </a:p>
          <a:p>
            <a:r>
              <a:rPr lang="en-US" dirty="0"/>
              <a:t>"make" will build the first target in your make file</a:t>
            </a:r>
          </a:p>
          <a:p>
            <a:pPr lvl="1"/>
            <a:r>
              <a:rPr lang="en-US" dirty="0"/>
              <a:t>By convention this is often a target called "all"</a:t>
            </a:r>
          </a:p>
          <a:p>
            <a:r>
              <a:rPr lang="en-US" dirty="0"/>
              <a:t>"make pileup.txt" will build "pileup.txt"</a:t>
            </a:r>
          </a:p>
          <a:p>
            <a:r>
              <a:rPr lang="en-US" dirty="0"/>
              <a:t>"make –n pileup.txt" will show you what commands it will run without running them</a:t>
            </a:r>
          </a:p>
          <a:p>
            <a:r>
              <a:rPr lang="en-US" dirty="0"/>
              <a:t>"make –f </a:t>
            </a:r>
            <a:r>
              <a:rPr lang="en-US" dirty="0" err="1"/>
              <a:t>recipes.make</a:t>
            </a:r>
            <a:r>
              <a:rPr lang="en-US" dirty="0"/>
              <a:t> pileup.txt" will look for recipes in "</a:t>
            </a:r>
            <a:r>
              <a:rPr lang="en-US" dirty="0" err="1"/>
              <a:t>recipes.make</a:t>
            </a:r>
            <a:r>
              <a:rPr lang="en-US" dirty="0"/>
              <a:t>" rather than "</a:t>
            </a:r>
            <a:r>
              <a:rPr lang="en-US" dirty="0" err="1"/>
              <a:t>Makefile</a:t>
            </a:r>
            <a:r>
              <a:rPr lang="en-US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2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B5D92-47D3-404A-8430-F6D8E12B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Undesired duplication of file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58BE53-5745-4B80-96D7-C41C70A0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gencode.v19.gtf.gz: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wget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hlinkClick r:id="rId2"/>
              </a:rPr>
              <a:t>ftp://ftp.sanger.ac.uk/pub/gencode.v19.gtf.gz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r>
              <a:rPr lang="en-US" sz="2600" dirty="0">
                <a:latin typeface="Consolas" panose="020B0609020204030204" pitchFamily="49" charset="0"/>
              </a:rPr>
              <a:t>: gencode.v19.gtf.gz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zcat</a:t>
            </a:r>
            <a:r>
              <a:rPr lang="en-US" sz="2600" dirty="0">
                <a:latin typeface="Consolas" panose="020B0609020204030204" pitchFamily="49" charset="0"/>
              </a:rPr>
              <a:t> gencode.v19.gtf.gz | </a:t>
            </a:r>
            <a:r>
              <a:rPr lang="en-US" sz="2600" dirty="0" err="1">
                <a:latin typeface="Consolas" panose="020B0609020204030204" pitchFamily="49" charset="0"/>
              </a:rPr>
              <a:t>awk</a:t>
            </a:r>
            <a:r>
              <a:rPr lang="en-US" sz="2600" dirty="0">
                <a:latin typeface="Consolas" panose="020B0609020204030204" pitchFamily="49" charset="0"/>
              </a:rPr>
              <a:t> '$$3=="exon"' | cut –f1,4,5 &gt; </a:t>
            </a: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r>
              <a:rPr lang="en-US" sz="2600" dirty="0">
                <a:latin typeface="Consolas" panose="020B0609020204030204" pitchFamily="49" charset="0"/>
              </a:rPr>
              <a:t>: </a:t>
            </a: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vcftools</a:t>
            </a:r>
            <a:r>
              <a:rPr lang="en-US" sz="2600" dirty="0">
                <a:latin typeface="Consolas" panose="020B0609020204030204" pitchFamily="49" charset="0"/>
              </a:rPr>
              <a:t> --bed </a:t>
            </a: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r>
              <a:rPr lang="en-US" sz="2600" dirty="0">
                <a:latin typeface="Consolas" panose="020B0609020204030204" pitchFamily="49" charset="0"/>
              </a:rPr>
              <a:t> --code &gt; </a:t>
            </a: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pileup.txt: </a:t>
            </a: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samples.index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ccpileup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samples.index</a:t>
            </a:r>
            <a:r>
              <a:rPr lang="en-US" sz="2600" dirty="0">
                <a:latin typeface="Consolas" panose="020B0609020204030204" pitchFamily="49" charset="0"/>
              </a:rPr>
              <a:t> --out pileup.txt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5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B5D92-47D3-404A-8430-F6D8E12B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version (with variables)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58BE53-5745-4B80-96D7-C41C70A0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gencode.v19.gtf.gz: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wget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hlinkClick r:id="rId2"/>
              </a:rPr>
              <a:t>ftp://ftp.sanger.ac.uk/pub/gencode.v19.gtf.gz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r>
              <a:rPr lang="en-US" sz="2600" dirty="0">
                <a:latin typeface="Consolas" panose="020B0609020204030204" pitchFamily="49" charset="0"/>
              </a:rPr>
              <a:t>: gencode.v19.gtf.gz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zcat</a:t>
            </a:r>
            <a:r>
              <a:rPr lang="en-US" sz="2600" dirty="0">
                <a:latin typeface="Consolas" panose="020B0609020204030204" pitchFamily="49" charset="0"/>
              </a:rPr>
              <a:t> $^ | </a:t>
            </a:r>
            <a:r>
              <a:rPr lang="en-US" sz="2600" dirty="0" err="1">
                <a:latin typeface="Consolas" panose="020B0609020204030204" pitchFamily="49" charset="0"/>
              </a:rPr>
              <a:t>awk</a:t>
            </a:r>
            <a:r>
              <a:rPr lang="en-US" sz="2600" dirty="0">
                <a:latin typeface="Consolas" panose="020B0609020204030204" pitchFamily="49" charset="0"/>
              </a:rPr>
              <a:t> '$$3=="exon"' | cut –f1,4,5 &gt; $@</a:t>
            </a: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r>
              <a:rPr lang="en-US" sz="2600" dirty="0">
                <a:latin typeface="Consolas" panose="020B0609020204030204" pitchFamily="49" charset="0"/>
              </a:rPr>
              <a:t>: </a:t>
            </a: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vcftools</a:t>
            </a:r>
            <a:r>
              <a:rPr lang="en-US" sz="2600" dirty="0">
                <a:latin typeface="Consolas" panose="020B0609020204030204" pitchFamily="49" charset="0"/>
              </a:rPr>
              <a:t> --bed $^ --code &gt; $@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pileup.txt: </a:t>
            </a: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samples.index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ccpileup</a:t>
            </a:r>
            <a:r>
              <a:rPr lang="en-US" sz="2600" dirty="0">
                <a:latin typeface="Consolas" panose="020B0609020204030204" pitchFamily="49" charset="0"/>
              </a:rPr>
              <a:t> $^ --out $@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9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14BA6-05B8-4FFE-B1C9-516BFA7B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605483-9118-4666-9746-8ACB8CB2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770063" algn="l"/>
              </a:tabLst>
            </a:pPr>
            <a:r>
              <a:rPr lang="en-US" dirty="0"/>
              <a:t>$@	target name</a:t>
            </a:r>
          </a:p>
          <a:p>
            <a:pPr marL="0" indent="0">
              <a:buNone/>
              <a:tabLst>
                <a:tab pos="1770063" algn="l"/>
              </a:tabLst>
            </a:pPr>
            <a:r>
              <a:rPr lang="en-US" dirty="0"/>
              <a:t>$^	all dependencies</a:t>
            </a:r>
          </a:p>
          <a:p>
            <a:pPr marL="0" indent="0">
              <a:buNone/>
              <a:tabLst>
                <a:tab pos="1770063" algn="l"/>
              </a:tabLst>
            </a:pPr>
            <a:r>
              <a:rPr lang="en-US" dirty="0"/>
              <a:t>$&lt;	first dependency</a:t>
            </a:r>
          </a:p>
          <a:p>
            <a:pPr marL="0" indent="0">
              <a:buNone/>
              <a:tabLst>
                <a:tab pos="1770063" algn="l"/>
              </a:tabLst>
            </a:pPr>
            <a:r>
              <a:rPr lang="en-US" dirty="0"/>
              <a:t>$*	pattern match</a:t>
            </a:r>
          </a:p>
        </p:txBody>
      </p:sp>
    </p:spTree>
    <p:extLst>
      <p:ext uri="{BB962C8B-B14F-4D97-AF65-F5344CB8AC3E}">
        <p14:creationId xmlns:p14="http://schemas.microsoft.com/office/powerpoint/2010/main" val="124500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1B86E-9F47-4620-A744-B01FDF3C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Inefficient 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C544D5-1F00-46D4-AEB2-A72E90BB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chr1.out: vcf/chr1.vcf.gz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prog --region chr1 </a:t>
            </a:r>
            <a:r>
              <a:rPr lang="en-US" dirty="0" err="1">
                <a:latin typeface="Consolas" panose="020B0609020204030204" pitchFamily="49" charset="0"/>
              </a:rPr>
              <a:t>vcf</a:t>
            </a:r>
            <a:r>
              <a:rPr lang="en-US" dirty="0">
                <a:latin typeface="Consolas" panose="020B0609020204030204" pitchFamily="49" charset="0"/>
              </a:rPr>
              <a:t>/chr1.vcf.gz &gt; chr1.out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chr2.out: </a:t>
            </a:r>
            <a:r>
              <a:rPr lang="en-US" dirty="0" err="1">
                <a:latin typeface="Consolas" panose="020B0609020204030204" pitchFamily="49" charset="0"/>
              </a:rPr>
              <a:t>vcf</a:t>
            </a:r>
            <a:r>
              <a:rPr lang="en-US" dirty="0">
                <a:latin typeface="Consolas" panose="020B0609020204030204" pitchFamily="49" charset="0"/>
              </a:rPr>
              <a:t>/chr2.vcf.gz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prog --region chr2 </a:t>
            </a:r>
            <a:r>
              <a:rPr lang="en-US" dirty="0" err="1">
                <a:latin typeface="Consolas" panose="020B0609020204030204" pitchFamily="49" charset="0"/>
              </a:rPr>
              <a:t>vcf</a:t>
            </a:r>
            <a:r>
              <a:rPr lang="en-US" dirty="0">
                <a:latin typeface="Consolas" panose="020B0609020204030204" pitchFamily="49" charset="0"/>
              </a:rPr>
              <a:t>/chr2.vcf.gz &gt; chr2.out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chr3.out: </a:t>
            </a:r>
            <a:r>
              <a:rPr lang="en-US" dirty="0" err="1">
                <a:latin typeface="Consolas" panose="020B0609020204030204" pitchFamily="49" charset="0"/>
              </a:rPr>
              <a:t>vcf</a:t>
            </a:r>
            <a:r>
              <a:rPr lang="en-US" dirty="0">
                <a:latin typeface="Consolas" panose="020B0609020204030204" pitchFamily="49" charset="0"/>
              </a:rPr>
              <a:t>/chr3.vcf.gz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prog --region chr3 </a:t>
            </a:r>
            <a:r>
              <a:rPr lang="en-US" dirty="0" err="1">
                <a:latin typeface="Consolas" panose="020B0609020204030204" pitchFamily="49" charset="0"/>
              </a:rPr>
              <a:t>vcf</a:t>
            </a:r>
            <a:r>
              <a:rPr lang="en-US" dirty="0">
                <a:latin typeface="Consolas" panose="020B0609020204030204" pitchFamily="49" charset="0"/>
              </a:rPr>
              <a:t>/chr3.vcf.gz &gt; chr3.out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493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1B86E-9F47-4620-A744-B01FDF3C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Patterned 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C544D5-1F00-46D4-AEB2-A72E90BB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all: chr1.out chr2.out chr3.out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%.out: </a:t>
            </a:r>
            <a:r>
              <a:rPr lang="en-US" dirty="0" err="1">
                <a:latin typeface="Consolas" panose="020B0609020204030204" pitchFamily="49" charset="0"/>
              </a:rPr>
              <a:t>vcf</a:t>
            </a:r>
            <a:r>
              <a:rPr lang="en-US" dirty="0">
                <a:latin typeface="Consolas" panose="020B0609020204030204" pitchFamily="49" charset="0"/>
              </a:rPr>
              <a:t>/%.vcf.gz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prog --region $* $^ &gt; $@</a:t>
            </a:r>
          </a:p>
        </p:txBody>
      </p:sp>
    </p:spTree>
    <p:extLst>
      <p:ext uri="{BB962C8B-B14F-4D97-AF65-F5344CB8AC3E}">
        <p14:creationId xmlns:p14="http://schemas.microsoft.com/office/powerpoint/2010/main" val="104701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7F046B-C0D9-4ED7-BC4E-CA943D0D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AB9366-2F6A-433F-8381-3A9884CA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CHRS = $(shell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1 22)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all: $(</a:t>
            </a:r>
            <a:r>
              <a:rPr lang="en-US" dirty="0" err="1">
                <a:latin typeface="Consolas" panose="020B0609020204030204" pitchFamily="49" charset="0"/>
              </a:rPr>
              <a:t>foreach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</a:rPr>
              <a:t>, $(CHRS), $(</a:t>
            </a:r>
            <a:r>
              <a:rPr lang="en-US" dirty="0" err="1">
                <a:latin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</a:rPr>
              <a:t>).out)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6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B8FB0-F790-4248-8D23-2E2621EB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F45043-41B2-4B25-83D7-A992760B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251200" algn="l"/>
              </a:tabLst>
            </a:pPr>
            <a:r>
              <a:rPr lang="en-US" dirty="0">
                <a:latin typeface="Consolas" panose="020B0609020204030204" pitchFamily="49" charset="0"/>
              </a:rPr>
              <a:t>$(shell)	Returns result from shell command</a:t>
            </a:r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>
                <a:latin typeface="Consolas" panose="020B0609020204030204" pitchFamily="49" charset="0"/>
              </a:rPr>
              <a:t>$(</a:t>
            </a:r>
            <a:r>
              <a:rPr lang="en-US" dirty="0" err="1">
                <a:latin typeface="Consolas" panose="020B0609020204030204" pitchFamily="49" charset="0"/>
              </a:rPr>
              <a:t>basename</a:t>
            </a:r>
            <a:r>
              <a:rPr lang="en-US" dirty="0">
                <a:latin typeface="Consolas" panose="020B0609020204030204" pitchFamily="49" charset="0"/>
              </a:rPr>
              <a:t>)	Takes off extension from file</a:t>
            </a:r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>
                <a:latin typeface="Consolas" panose="020B0609020204030204" pitchFamily="49" charset="0"/>
              </a:rPr>
              <a:t>$(</a:t>
            </a:r>
            <a:r>
              <a:rPr lang="en-US" dirty="0" err="1">
                <a:latin typeface="Consolas" panose="020B0609020204030204" pitchFamily="49" charset="0"/>
              </a:rPr>
              <a:t>foreach</a:t>
            </a:r>
            <a:r>
              <a:rPr lang="en-US" dirty="0">
                <a:latin typeface="Consolas" panose="020B0609020204030204" pitchFamily="49" charset="0"/>
              </a:rPr>
              <a:t>)	Loops over list</a:t>
            </a:r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>
                <a:latin typeface="Consolas" panose="020B0609020204030204" pitchFamily="49" charset="0"/>
              </a:rPr>
              <a:t>$(word)	Extracts word from list</a:t>
            </a:r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>
                <a:latin typeface="Consolas" panose="020B0609020204030204" pitchFamily="49" charset="0"/>
              </a:rPr>
              <a:t>$(</a:t>
            </a:r>
            <a:r>
              <a:rPr lang="en-US" dirty="0" err="1">
                <a:latin typeface="Consolas" panose="020B0609020204030204" pitchFamily="49" charset="0"/>
              </a:rPr>
              <a:t>addsuffix</a:t>
            </a:r>
            <a:r>
              <a:rPr lang="en-US" dirty="0">
                <a:latin typeface="Consolas" panose="020B0609020204030204" pitchFamily="49" charset="0"/>
              </a:rPr>
              <a:t>)	Add suffix to file name</a:t>
            </a:r>
          </a:p>
          <a:p>
            <a:pPr marL="0" indent="0">
              <a:buNone/>
              <a:tabLst>
                <a:tab pos="32512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>
                <a:latin typeface="Consolas" panose="020B0609020204030204" pitchFamily="49" charset="0"/>
              </a:rPr>
              <a:t>+ many more</a:t>
            </a:r>
          </a:p>
        </p:txBody>
      </p:sp>
    </p:spTree>
    <p:extLst>
      <p:ext uri="{BB962C8B-B14F-4D97-AF65-F5344CB8AC3E}">
        <p14:creationId xmlns:p14="http://schemas.microsoft.com/office/powerpoint/2010/main" val="2061760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C9F2F3-67D7-4B1B-AC38-2F7FC089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39AFBC-2417-4E89-A0A0-7379B53EF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--n</a:t>
            </a:r>
          </a:p>
          <a:p>
            <a:pPr lvl="1"/>
            <a:r>
              <a:rPr lang="en-US" dirty="0"/>
              <a:t>See what commands will run without running them</a:t>
            </a:r>
          </a:p>
          <a:p>
            <a:r>
              <a:rPr lang="en-US" dirty="0"/>
              <a:t>make --d --r</a:t>
            </a:r>
          </a:p>
          <a:p>
            <a:pPr lvl="1"/>
            <a:r>
              <a:rPr lang="en-US" dirty="0"/>
              <a:t>Verbose debug mode</a:t>
            </a:r>
          </a:p>
          <a:p>
            <a:pPr lvl="1"/>
            <a:r>
              <a:rPr lang="en-US" dirty="0"/>
              <a:t>The --r ignores the implicit rules for executable building</a:t>
            </a:r>
          </a:p>
          <a:p>
            <a:r>
              <a:rPr lang="en-US" dirty="0"/>
              <a:t>make --p</a:t>
            </a:r>
          </a:p>
          <a:p>
            <a:pPr lvl="1"/>
            <a:r>
              <a:rPr lang="en-US" dirty="0"/>
              <a:t>Print variable and rule definitions</a:t>
            </a:r>
          </a:p>
          <a:p>
            <a:r>
              <a:rPr lang="en-US" dirty="0"/>
              <a:t>make --B</a:t>
            </a:r>
          </a:p>
          <a:p>
            <a:pPr lvl="1"/>
            <a:r>
              <a:rPr lang="en-US" dirty="0"/>
              <a:t>Remake everything (useful with --n to see how files were created)</a:t>
            </a:r>
          </a:p>
        </p:txBody>
      </p:sp>
    </p:spTree>
    <p:extLst>
      <p:ext uri="{BB962C8B-B14F-4D97-AF65-F5344CB8AC3E}">
        <p14:creationId xmlns:p14="http://schemas.microsoft.com/office/powerpoint/2010/main" val="21830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887DAA-2394-4F41-B3F6-A2F40172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pro/cons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3C0D41-E946-4AAD-9CD2-CEE4951FB9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Widely available</a:t>
            </a:r>
          </a:p>
          <a:p>
            <a:r>
              <a:rPr lang="en-US" dirty="0"/>
              <a:t>Very stable</a:t>
            </a:r>
          </a:p>
          <a:p>
            <a:r>
              <a:rPr lang="en-US" dirty="0"/>
              <a:t>Basic commands have very simple syntax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D8F53D0-3B2E-42DC-8BC4-EDC655E5AF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Very basic file matching patterns</a:t>
            </a:r>
          </a:p>
          <a:p>
            <a:r>
              <a:rPr lang="en-US" dirty="0"/>
              <a:t>Not cluster friendly</a:t>
            </a:r>
          </a:p>
          <a:p>
            <a:r>
              <a:rPr lang="en-US" dirty="0"/>
              <a:t>Assumes one output per command</a:t>
            </a:r>
          </a:p>
          <a:p>
            <a:r>
              <a:rPr lang="en-US" dirty="0"/>
              <a:t>No control flow options (if/for/while)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1E74E55-5D02-452B-B09A-4B236EEDFBDB}"/>
              </a:ext>
            </a:extLst>
          </p:cNvPr>
          <p:cNvSpPr txBox="1"/>
          <p:nvPr/>
        </p:nvSpPr>
        <p:spPr>
          <a:xfrm>
            <a:off x="1945532" y="5661499"/>
            <a:ext cx="1388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506B65-8088-4F9A-991A-207C0D6501DD}"/>
              </a:ext>
            </a:extLst>
          </p:cNvPr>
          <p:cNvSpPr txBox="1"/>
          <p:nvPr/>
        </p:nvSpPr>
        <p:spPr>
          <a:xfrm>
            <a:off x="8068511" y="5661498"/>
            <a:ext cx="1388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5F40AF-489C-4434-A29B-30E89CEECE56}"/>
              </a:ext>
            </a:extLst>
          </p:cNvPr>
          <p:cNvCxnSpPr/>
          <p:nvPr/>
        </p:nvCxnSpPr>
        <p:spPr>
          <a:xfrm flipV="1">
            <a:off x="5778230" y="1690688"/>
            <a:ext cx="0" cy="4740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1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Workflows/pipelines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282"/>
            <a:ext cx="4227576" cy="5153890"/>
          </a:xfrm>
        </p:spPr>
        <p:txBody>
          <a:bodyPr/>
          <a:lstStyle/>
          <a:p>
            <a:r>
              <a:rPr lang="en-US" dirty="0" smtClean="0"/>
              <a:t>Data analysis often consists of a graph of tasks: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600" y="0"/>
            <a:ext cx="6635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2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1055CB-7AC4-4A21-8C30-7B4D7903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43212-FE6C-429B-B686-A6F47418E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GNU Make for Reproducible Data Analysis by Zachary M Jones</a:t>
            </a:r>
          </a:p>
          <a:p>
            <a:pPr lvl="1"/>
            <a:r>
              <a:rPr lang="en-US" dirty="0">
                <a:hlinkClick r:id="rId2"/>
              </a:rPr>
              <a:t>http://zmjones.com/make/</a:t>
            </a:r>
            <a:endParaRPr lang="en-US" dirty="0"/>
          </a:p>
          <a:p>
            <a:r>
              <a:rPr lang="en-US" dirty="0"/>
              <a:t>Minimal Make by Karl Broman</a:t>
            </a:r>
          </a:p>
          <a:p>
            <a:pPr lvl="1"/>
            <a:r>
              <a:rPr lang="en-US" dirty="0">
                <a:hlinkClick r:id="rId3"/>
              </a:rPr>
              <a:t>http://kbroman.org/minimal_make/</a:t>
            </a:r>
            <a:endParaRPr lang="en-US" dirty="0"/>
          </a:p>
          <a:p>
            <a:r>
              <a:rPr lang="en-US" dirty="0"/>
              <a:t>GNU Make Manual</a:t>
            </a:r>
          </a:p>
          <a:p>
            <a:pPr lvl="1"/>
            <a:r>
              <a:rPr lang="en-US" dirty="0">
                <a:hlinkClick r:id="rId4"/>
              </a:rPr>
              <a:t>https://www.gnu.org/software/make/manual/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9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Recently developed tool that borrows concepts from </a:t>
            </a:r>
            <a:r>
              <a:rPr lang="en-US" dirty="0" err="1" smtClean="0"/>
              <a:t>Makefiles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Snakefile</a:t>
            </a:r>
            <a:r>
              <a:rPr lang="en-US" dirty="0" smtClean="0"/>
              <a:t> is similar to a </a:t>
            </a:r>
            <a:r>
              <a:rPr lang="en-US" dirty="0" err="1" smtClean="0"/>
              <a:t>Makefile</a:t>
            </a:r>
            <a:r>
              <a:rPr lang="en-US" dirty="0" smtClean="0"/>
              <a:t>: it contains rules specifying input, output, and program to execute</a:t>
            </a:r>
          </a:p>
          <a:p>
            <a:endParaRPr lang="en-US" dirty="0"/>
          </a:p>
          <a:p>
            <a:r>
              <a:rPr lang="en-US" dirty="0" smtClean="0"/>
              <a:t>Extends syntax beyond rules: </a:t>
            </a:r>
          </a:p>
          <a:p>
            <a:pPr lvl="1"/>
            <a:r>
              <a:rPr lang="en-US" dirty="0" smtClean="0"/>
              <a:t>Any python code can be included in the same file</a:t>
            </a:r>
          </a:p>
          <a:p>
            <a:pPr lvl="1"/>
            <a:r>
              <a:rPr lang="en-US" dirty="0" smtClean="0"/>
              <a:t>Support for wildcard rules that generalize over parameters</a:t>
            </a:r>
          </a:p>
          <a:p>
            <a:pPr lvl="1"/>
            <a:endParaRPr lang="en-US" dirty="0"/>
          </a:p>
          <a:p>
            <a:r>
              <a:rPr lang="en-US" dirty="0" smtClean="0"/>
              <a:t>Documentation, examples, tutorial, FAQ can </a:t>
            </a:r>
            <a:r>
              <a:rPr lang="en-US" dirty="0"/>
              <a:t>be found </a:t>
            </a:r>
            <a:r>
              <a:rPr lang="en-US" dirty="0" smtClean="0"/>
              <a:t>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https://</a:t>
            </a:r>
            <a:r>
              <a:rPr lang="en-US" dirty="0" err="1" smtClean="0"/>
              <a:t>snakemake.readthedocs.io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6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r>
              <a:rPr lang="en-US" dirty="0" smtClean="0"/>
              <a:t> rules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17" y="2239367"/>
            <a:ext cx="3848100" cy="177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7206" y="1605923"/>
            <a:ext cx="44304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Specify input files required for the rule to run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57599" y="1976717"/>
            <a:ext cx="954742" cy="67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28400" y="2649070"/>
            <a:ext cx="461552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Specify output files that will be created by the rule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42734" y="2972235"/>
            <a:ext cx="1285667" cy="21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66247" y="4717302"/>
            <a:ext cx="339244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Specify shell command (or could be python code</a:t>
            </a:r>
            <a:r>
              <a:rPr lang="en-US" smtClean="0"/>
              <a:t>) to generate the output files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12341" y="3919821"/>
            <a:ext cx="1450128" cy="79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6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r>
              <a:rPr lang="en-US" dirty="0" smtClean="0"/>
              <a:t> rules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114550"/>
            <a:ext cx="10731500" cy="26289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9" idx="1"/>
          </p:cNvCxnSpPr>
          <p:nvPr/>
        </p:nvCxnSpPr>
        <p:spPr>
          <a:xfrm flipH="1">
            <a:off x="4560723" y="1409687"/>
            <a:ext cx="1236114" cy="64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40654" y="2862636"/>
            <a:ext cx="44304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Specify input files required for the rule to run</a:t>
            </a:r>
            <a:endParaRPr lang="en-US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2366683" y="3047302"/>
            <a:ext cx="973971" cy="1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03966" y="3429000"/>
            <a:ext cx="461552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Specify output files that will be created by the rule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780547" y="3752165"/>
            <a:ext cx="923419" cy="16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84326" y="5491536"/>
            <a:ext cx="339244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Specify shell command (or could be python code</a:t>
            </a:r>
            <a:r>
              <a:rPr lang="en-US" smtClean="0"/>
              <a:t>) to generate the output files</a:t>
            </a:r>
            <a:endParaRPr lang="en-US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3546496" y="4743450"/>
            <a:ext cx="1234051" cy="74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837" y="1225021"/>
            <a:ext cx="135985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r>
              <a:rPr lang="en-US" dirty="0" smtClean="0"/>
              <a:t> rules - dependencies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059" y="1655855"/>
            <a:ext cx="6769100" cy="349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258" y="2386442"/>
            <a:ext cx="3392441" cy="2031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Snakemake</a:t>
            </a:r>
            <a:r>
              <a:rPr lang="en-US" dirty="0" smtClean="0"/>
              <a:t> discovers automatically that the input for the </a:t>
            </a:r>
            <a:r>
              <a:rPr lang="en-US" b="1" dirty="0" smtClean="0"/>
              <a:t>normalize</a:t>
            </a:r>
            <a:r>
              <a:rPr lang="en-US" dirty="0" smtClean="0"/>
              <a:t> rule is the output for the </a:t>
            </a:r>
            <a:r>
              <a:rPr lang="en-US" b="1" dirty="0" err="1" smtClean="0"/>
              <a:t>create_data</a:t>
            </a:r>
            <a:r>
              <a:rPr lang="en-US" dirty="0" smtClean="0"/>
              <a:t> rule</a:t>
            </a:r>
          </a:p>
          <a:p>
            <a:endParaRPr lang="en-US" dirty="0"/>
          </a:p>
          <a:p>
            <a:r>
              <a:rPr lang="en-US" dirty="0" smtClean="0"/>
              <a:t>It will run </a:t>
            </a:r>
            <a:r>
              <a:rPr lang="en-US" b="1" dirty="0" err="1" smtClean="0"/>
              <a:t>create_data</a:t>
            </a:r>
            <a:r>
              <a:rPr lang="en-US" dirty="0" smtClean="0"/>
              <a:t> first, and then execute </a:t>
            </a:r>
            <a:r>
              <a:rPr lang="en-US" b="1" dirty="0" smtClean="0"/>
              <a:t>normalize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3961699" y="2386442"/>
            <a:ext cx="1000266" cy="101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3961699" y="3402105"/>
            <a:ext cx="1067501" cy="64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r>
              <a:rPr lang="en-US" dirty="0" smtClean="0"/>
              <a:t> rules - wildcards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14" y="1669303"/>
            <a:ext cx="7505700" cy="349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965" y="1373468"/>
            <a:ext cx="37382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At the top: simple python code to read in a list of traits and tests from files</a:t>
            </a:r>
          </a:p>
          <a:p>
            <a:endParaRPr lang="en-US" sz="2000" dirty="0"/>
          </a:p>
          <a:p>
            <a:r>
              <a:rPr lang="en-US" sz="2000" dirty="0" smtClean="0"/>
              <a:t>In this example, </a:t>
            </a:r>
            <a:r>
              <a:rPr lang="en-US" sz="2000" b="1" dirty="0" smtClean="0"/>
              <a:t>trait</a:t>
            </a:r>
            <a:r>
              <a:rPr lang="en-US" sz="2000" dirty="0" smtClean="0"/>
              <a:t> and </a:t>
            </a:r>
            <a:r>
              <a:rPr lang="en-US" sz="2000" b="1" dirty="0" smtClean="0"/>
              <a:t>test</a:t>
            </a:r>
            <a:r>
              <a:rPr lang="en-US" sz="2000" dirty="0" smtClean="0"/>
              <a:t> are wildcards that </a:t>
            </a:r>
            <a:r>
              <a:rPr lang="en-US" sz="2000" dirty="0" err="1" smtClean="0"/>
              <a:t>Snakemake</a:t>
            </a:r>
            <a:r>
              <a:rPr lang="en-US" sz="2000" dirty="0" smtClean="0"/>
              <a:t> uses when generalizing the </a:t>
            </a:r>
            <a:r>
              <a:rPr lang="en-US" sz="2000" b="1" dirty="0" smtClean="0"/>
              <a:t>analysis</a:t>
            </a:r>
            <a:r>
              <a:rPr lang="en-US" sz="2000" dirty="0" smtClean="0"/>
              <a:t> rule</a:t>
            </a:r>
          </a:p>
          <a:p>
            <a:endParaRPr lang="en-US" sz="2000" dirty="0"/>
          </a:p>
          <a:p>
            <a:r>
              <a:rPr lang="en-US" sz="2000" b="1" dirty="0" smtClean="0"/>
              <a:t>expand()</a:t>
            </a:r>
            <a:r>
              <a:rPr lang="en-US" sz="2000" dirty="0" smtClean="0"/>
              <a:t> is a function provided by </a:t>
            </a:r>
            <a:r>
              <a:rPr lang="en-US" sz="2000" dirty="0" err="1" smtClean="0"/>
              <a:t>Snakemake</a:t>
            </a:r>
            <a:r>
              <a:rPr lang="en-US" sz="2000" dirty="0" smtClean="0"/>
              <a:t> that takes the product of the set of traits and the set of tests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32" y="5842837"/>
            <a:ext cx="10147300" cy="6731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8686800" y="3778624"/>
            <a:ext cx="26894" cy="194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95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5678501"/>
          </a:xfrm>
        </p:spPr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latin typeface="DejaVu Sans Mono Book" charset="0"/>
                <a:ea typeface="DejaVu Sans Mono Book" charset="0"/>
                <a:cs typeface="DejaVu Sans Mono Book" charset="0"/>
              </a:rPr>
              <a:t>TUTORIAL</a:t>
            </a:r>
            <a:endParaRPr lang="en-US" sz="6000" dirty="0">
              <a:latin typeface="DejaVu Sans Mono Book" charset="0"/>
              <a:ea typeface="DejaVu Sans Mono Book" charset="0"/>
              <a:cs typeface="DejaVu Sans Mono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nice features we didn’t see today: </a:t>
            </a:r>
          </a:p>
          <a:p>
            <a:pPr lvl="1"/>
            <a:r>
              <a:rPr lang="en-US" dirty="0" smtClean="0"/>
              <a:t>Rule priority: schedule some rules to execute preferentially before others</a:t>
            </a:r>
          </a:p>
          <a:p>
            <a:pPr lvl="1"/>
            <a:r>
              <a:rPr lang="en-US" dirty="0" smtClean="0"/>
              <a:t>Force particular rules to execute</a:t>
            </a:r>
          </a:p>
          <a:p>
            <a:pPr lvl="1"/>
            <a:r>
              <a:rPr lang="en-US" dirty="0" smtClean="0"/>
              <a:t>Flag file support (similar to .OK files used in </a:t>
            </a:r>
            <a:r>
              <a:rPr lang="en-US" dirty="0" err="1" smtClean="0"/>
              <a:t>Makefiles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Automatic removal of output files from rules that fail to execute properly</a:t>
            </a:r>
          </a:p>
          <a:p>
            <a:pPr lvl="1"/>
            <a:r>
              <a:rPr lang="en-US" dirty="0" smtClean="0"/>
              <a:t>Automatic deletion of temporary files (with temp() or shadow rules)</a:t>
            </a:r>
          </a:p>
          <a:p>
            <a:pPr lvl="1"/>
            <a:r>
              <a:rPr lang="en-US" dirty="0" smtClean="0"/>
              <a:t>Dynamic rules (when # of input or output files is unknown until runtime)</a:t>
            </a:r>
          </a:p>
          <a:p>
            <a:pPr lvl="1"/>
            <a:r>
              <a:rPr lang="en-US" dirty="0" smtClean="0"/>
              <a:t>Code and rule version tracking</a:t>
            </a:r>
          </a:p>
        </p:txBody>
      </p:sp>
    </p:spTree>
    <p:extLst>
      <p:ext uri="{BB962C8B-B14F-4D97-AF65-F5344CB8AC3E}">
        <p14:creationId xmlns:p14="http://schemas.microsoft.com/office/powerpoint/2010/main" val="1082067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Snakemake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combination of rule syntax and python code</a:t>
            </a:r>
          </a:p>
          <a:p>
            <a:r>
              <a:rPr lang="en-US" dirty="0" err="1" smtClean="0"/>
              <a:t>Snakefiles</a:t>
            </a:r>
            <a:r>
              <a:rPr lang="en-US" dirty="0" smtClean="0"/>
              <a:t> generally easier to read (especially for python users)</a:t>
            </a:r>
          </a:p>
          <a:p>
            <a:r>
              <a:rPr lang="en-US" dirty="0" smtClean="0"/>
              <a:t>Rules can be generalized with multiple wildcards</a:t>
            </a:r>
          </a:p>
          <a:p>
            <a:r>
              <a:rPr lang="en-US" dirty="0"/>
              <a:t>Cluster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Many features not available with Make</a:t>
            </a:r>
          </a:p>
        </p:txBody>
      </p:sp>
    </p:spTree>
    <p:extLst>
      <p:ext uri="{BB962C8B-B14F-4D97-AF65-F5344CB8AC3E}">
        <p14:creationId xmlns:p14="http://schemas.microsoft.com/office/powerpoint/2010/main" val="50653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to </a:t>
            </a:r>
            <a:r>
              <a:rPr lang="en-US" dirty="0" err="1" smtClean="0"/>
              <a:t>Snakemake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Error messages for syntax errors in </a:t>
            </a:r>
            <a:r>
              <a:rPr lang="en-US" dirty="0" err="1" smtClean="0"/>
              <a:t>Snakefiles</a:t>
            </a:r>
            <a:r>
              <a:rPr lang="en-US" dirty="0" smtClean="0"/>
              <a:t> can be difficult to understand, often require some trial and error to correct problem</a:t>
            </a:r>
          </a:p>
          <a:p>
            <a:pPr lvl="1"/>
            <a:r>
              <a:rPr lang="en-US" dirty="0" smtClean="0"/>
              <a:t>#1 mistake: forgetting to use {</a:t>
            </a:r>
            <a:r>
              <a:rPr lang="en-US" dirty="0" err="1" smtClean="0"/>
              <a:t>wildcards.XXX</a:t>
            </a:r>
            <a:r>
              <a:rPr lang="en-US" dirty="0" smtClean="0"/>
              <a:t>} instead of {XXX} in the shell section</a:t>
            </a:r>
          </a:p>
          <a:p>
            <a:pPr lvl="1"/>
            <a:endParaRPr lang="en-US" dirty="0"/>
          </a:p>
          <a:p>
            <a:r>
              <a:rPr lang="en-US" dirty="0" smtClean="0"/>
              <a:t>Requires python 3.5 as of </a:t>
            </a:r>
            <a:r>
              <a:rPr lang="en-US" dirty="0" err="1" smtClean="0"/>
              <a:t>snakemake</a:t>
            </a:r>
            <a:r>
              <a:rPr lang="en-US" dirty="0" smtClean="0"/>
              <a:t> 4.0 (July 24th, 2017)</a:t>
            </a:r>
          </a:p>
          <a:p>
            <a:pPr lvl="1"/>
            <a:r>
              <a:rPr lang="en-US" dirty="0" smtClean="0"/>
              <a:t>Not installed on our cluster by default</a:t>
            </a:r>
          </a:p>
          <a:p>
            <a:pPr lvl="1"/>
            <a:r>
              <a:rPr lang="en-US" dirty="0" smtClean="0"/>
              <a:t>An older version of </a:t>
            </a:r>
            <a:r>
              <a:rPr lang="en-US" dirty="0" err="1" smtClean="0"/>
              <a:t>Snakemake</a:t>
            </a:r>
            <a:r>
              <a:rPr lang="en-US" dirty="0" smtClean="0"/>
              <a:t> IS however installed on our cluster (yuck!)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github.com/statgen/csg-python</a:t>
            </a:r>
            <a:r>
              <a:rPr lang="en-US" dirty="0" smtClean="0"/>
              <a:t> contains some instructions for setting up your own install of the latest python 3.x. I highly recommend setting up your own python instead of using the cluster’s!</a:t>
            </a:r>
          </a:p>
          <a:p>
            <a:endParaRPr lang="en-US" dirty="0" smtClean="0"/>
          </a:p>
          <a:p>
            <a:r>
              <a:rPr lang="en-US" dirty="0" smtClean="0"/>
              <a:t>Cluster support is not perfect - if SLURM cancels your job, </a:t>
            </a:r>
            <a:r>
              <a:rPr lang="en-US" dirty="0" err="1" smtClean="0"/>
              <a:t>Snakemake</a:t>
            </a:r>
            <a:r>
              <a:rPr lang="en-US" dirty="0" smtClean="0"/>
              <a:t> may wait endlessly for it to complete</a:t>
            </a:r>
          </a:p>
          <a:p>
            <a:endParaRPr lang="en-US" dirty="0"/>
          </a:p>
          <a:p>
            <a:r>
              <a:rPr lang="en-US" dirty="0" smtClean="0"/>
              <a:t>GNU make is installed *everywhere* and it is well known by many programmers – getting help will be easier! Also used for compiling C/C++ code, and in R packages that include C/C++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specify this graph?</a:t>
            </a:r>
          </a:p>
          <a:p>
            <a:pPr lvl="1"/>
            <a:r>
              <a:rPr lang="en-US" dirty="0" smtClean="0"/>
              <a:t>Input files required</a:t>
            </a:r>
          </a:p>
          <a:p>
            <a:pPr lvl="1"/>
            <a:r>
              <a:rPr lang="en-US" dirty="0"/>
              <a:t>Programs required to transform input to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Output files that will be generated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can we execute this graph to arrive at the final desired result(s)?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0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use workflows/pipelines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explicit each step of your pipeline</a:t>
            </a:r>
          </a:p>
          <a:p>
            <a:pPr lvl="1"/>
            <a:r>
              <a:rPr lang="en-US" dirty="0" smtClean="0"/>
              <a:t>The exact input files, script, output files used</a:t>
            </a:r>
          </a:p>
          <a:p>
            <a:pPr lvl="1"/>
            <a:r>
              <a:rPr lang="en-US" dirty="0" smtClean="0"/>
              <a:t>Ordering of steps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well-commented </a:t>
            </a:r>
            <a:r>
              <a:rPr lang="en-US" dirty="0" err="1" smtClean="0"/>
              <a:t>Makefile</a:t>
            </a:r>
            <a:r>
              <a:rPr lang="en-US" dirty="0" smtClean="0"/>
              <a:t>/</a:t>
            </a:r>
            <a:r>
              <a:rPr lang="en-US" dirty="0" err="1" smtClean="0"/>
              <a:t>Snakefile</a:t>
            </a:r>
            <a:r>
              <a:rPr lang="en-US" dirty="0" smtClean="0"/>
              <a:t> can go a long way in serving as documentation of your workflow</a:t>
            </a:r>
          </a:p>
          <a:p>
            <a:endParaRPr lang="en-US" dirty="0"/>
          </a:p>
          <a:p>
            <a:r>
              <a:rPr lang="en-US" dirty="0" smtClean="0"/>
              <a:t>Ease of re-running tasks if their dependencies (files) change and ensures no steps are missed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71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possible tools for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GNU make (Matthew)</a:t>
            </a:r>
          </a:p>
          <a:p>
            <a:r>
              <a:rPr lang="en-US" dirty="0" err="1" smtClean="0"/>
              <a:t>Snakemake</a:t>
            </a:r>
            <a:r>
              <a:rPr lang="en-US" dirty="0" smtClean="0"/>
              <a:t> (Ryan)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2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5A3873-0A2A-4917-B708-AE593DA8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(gnu)make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E0B97CA-958A-47F8-9B7D-F12F0947B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used to help compile/build computer programs in 1977</a:t>
            </a:r>
          </a:p>
          <a:p>
            <a:pPr lvl="1"/>
            <a:r>
              <a:rPr lang="en-US" dirty="0"/>
              <a:t>Still primarily optimized for this use case</a:t>
            </a:r>
          </a:p>
          <a:p>
            <a:pPr lvl="1"/>
            <a:r>
              <a:rPr lang="en-US" dirty="0"/>
              <a:t>Can be used for data pipelines as well </a:t>
            </a:r>
          </a:p>
          <a:p>
            <a:r>
              <a:rPr lang="en-US" dirty="0"/>
              <a:t>Tracks dependencies between input and output</a:t>
            </a:r>
          </a:p>
          <a:p>
            <a:r>
              <a:rPr lang="en-US" dirty="0"/>
              <a:t>Rebuild only what's necessary</a:t>
            </a:r>
          </a:p>
          <a:p>
            <a:pPr lvl="1"/>
            <a:r>
              <a:rPr lang="en-US" dirty="0"/>
              <a:t>Looks at date/time on files</a:t>
            </a:r>
          </a:p>
          <a:p>
            <a:pPr lvl="1"/>
            <a:r>
              <a:rPr lang="en-US" dirty="0"/>
              <a:t>Recreates files if dependencies are newer than output</a:t>
            </a:r>
          </a:p>
        </p:txBody>
      </p:sp>
    </p:spTree>
    <p:extLst>
      <p:ext uri="{BB962C8B-B14F-4D97-AF65-F5344CB8AC3E}">
        <p14:creationId xmlns:p14="http://schemas.microsoft.com/office/powerpoint/2010/main" val="95053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4DEC3-8998-4B46-A3D4-4A663740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FB3044-C006-412C-B1EE-79376A2B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target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dependency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&lt;tab&gt; recipe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out.txt: samples.txt sites.txt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prog --</a:t>
            </a:r>
            <a:r>
              <a:rPr lang="en-US" dirty="0" err="1">
                <a:latin typeface="Consolas" panose="020B0609020204030204" pitchFamily="49" charset="0"/>
              </a:rPr>
              <a:t>ind</a:t>
            </a:r>
            <a:r>
              <a:rPr lang="en-US" dirty="0">
                <a:latin typeface="Consolas" panose="020B0609020204030204" pitchFamily="49" charset="0"/>
              </a:rPr>
              <a:t> samples.txt --</a:t>
            </a:r>
            <a:r>
              <a:rPr lang="en-US" dirty="0" err="1">
                <a:latin typeface="Consolas" panose="020B0609020204030204" pitchFamily="49" charset="0"/>
              </a:rPr>
              <a:t>snp</a:t>
            </a:r>
            <a:r>
              <a:rPr lang="en-US" dirty="0">
                <a:latin typeface="Consolas" panose="020B0609020204030204" pitchFamily="49" charset="0"/>
              </a:rPr>
              <a:t> sites.txt &gt; out.txt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8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B5D92-47D3-404A-8430-F6D8E12B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"Traditional"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58BE53-5745-4B80-96D7-C41C70A0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ftp://ftp.sanger.ac.uk/pub/gencode.v19.gtf.gz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zcat</a:t>
            </a:r>
            <a:r>
              <a:rPr lang="en-US" dirty="0">
                <a:latin typeface="Consolas" panose="020B0609020204030204" pitchFamily="49" charset="0"/>
              </a:rPr>
              <a:t> gencode.v19.gtf.gz | </a:t>
            </a:r>
            <a:r>
              <a:rPr lang="en-US" dirty="0" err="1">
                <a:latin typeface="Consolas" panose="020B0609020204030204" pitchFamily="49" charset="0"/>
              </a:rPr>
              <a:t>awk</a:t>
            </a:r>
            <a:r>
              <a:rPr lang="en-US" dirty="0">
                <a:latin typeface="Consolas" panose="020B0609020204030204" pitchFamily="49" charset="0"/>
              </a:rPr>
              <a:t> '$3=="exon"' | cut –f1,4,5 &gt; </a:t>
            </a:r>
            <a:r>
              <a:rPr lang="en-US" dirty="0" err="1">
                <a:latin typeface="Consolas" panose="020B0609020204030204" pitchFamily="49" charset="0"/>
              </a:rPr>
              <a:t>exon.bed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vcftools</a:t>
            </a:r>
            <a:r>
              <a:rPr lang="en-US" dirty="0">
                <a:latin typeface="Consolas" panose="020B0609020204030204" pitchFamily="49" charset="0"/>
              </a:rPr>
              <a:t> --bed </a:t>
            </a:r>
            <a:r>
              <a:rPr lang="en-US" dirty="0" err="1">
                <a:latin typeface="Consolas" panose="020B0609020204030204" pitchFamily="49" charset="0"/>
              </a:rPr>
              <a:t>exon.bed</a:t>
            </a:r>
            <a:r>
              <a:rPr lang="en-US" dirty="0">
                <a:latin typeface="Consolas" panose="020B0609020204030204" pitchFamily="49" charset="0"/>
              </a:rPr>
              <a:t> --code &gt; </a:t>
            </a:r>
            <a:r>
              <a:rPr lang="en-US" dirty="0" err="1">
                <a:latin typeface="Consolas" panose="020B0609020204030204" pitchFamily="49" charset="0"/>
              </a:rPr>
              <a:t>exon.loci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ccpileup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exon.loci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samples.index</a:t>
            </a:r>
            <a:r>
              <a:rPr lang="en-US" dirty="0">
                <a:latin typeface="Consolas" panose="020B0609020204030204" pitchFamily="49" charset="0"/>
              </a:rPr>
              <a:t> --out pileup.txt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8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B5D92-47D3-404A-8430-F6D8E12B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58BE53-5745-4B80-96D7-C41C70A0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gencode.v19.gtf.gz: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wget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hlinkClick r:id="rId2"/>
              </a:rPr>
              <a:t>ftp://ftp.sanger.ac.uk/pub/gencode.v19.gtf.gz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r>
              <a:rPr lang="en-US" sz="2600" dirty="0">
                <a:latin typeface="Consolas" panose="020B0609020204030204" pitchFamily="49" charset="0"/>
              </a:rPr>
              <a:t>: gencode.v19.gtf.gz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zcat</a:t>
            </a:r>
            <a:r>
              <a:rPr lang="en-US" sz="2600" dirty="0">
                <a:latin typeface="Consolas" panose="020B0609020204030204" pitchFamily="49" charset="0"/>
              </a:rPr>
              <a:t> gencode.v19.gtf.gz | </a:t>
            </a:r>
            <a:r>
              <a:rPr lang="en-US" sz="2600" dirty="0" err="1">
                <a:latin typeface="Consolas" panose="020B0609020204030204" pitchFamily="49" charset="0"/>
              </a:rPr>
              <a:t>awk</a:t>
            </a:r>
            <a:r>
              <a:rPr lang="en-US" sz="2600" dirty="0">
                <a:latin typeface="Consolas" panose="020B0609020204030204" pitchFamily="49" charset="0"/>
              </a:rPr>
              <a:t> '$$3=="exon"' | cut –f1,4,5 &gt; </a:t>
            </a: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r>
              <a:rPr lang="en-US" sz="2600" dirty="0">
                <a:latin typeface="Consolas" panose="020B0609020204030204" pitchFamily="49" charset="0"/>
              </a:rPr>
              <a:t>: </a:t>
            </a: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vcftools</a:t>
            </a:r>
            <a:r>
              <a:rPr lang="en-US" sz="2600" dirty="0">
                <a:latin typeface="Consolas" panose="020B0609020204030204" pitchFamily="49" charset="0"/>
              </a:rPr>
              <a:t> --bed </a:t>
            </a: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r>
              <a:rPr lang="en-US" sz="2600" dirty="0">
                <a:latin typeface="Consolas" panose="020B0609020204030204" pitchFamily="49" charset="0"/>
              </a:rPr>
              <a:t> --code &gt; </a:t>
            </a: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pileup.txt: </a:t>
            </a: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samples.index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ccpileup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samples.index</a:t>
            </a:r>
            <a:r>
              <a:rPr lang="en-US" sz="2600" dirty="0">
                <a:latin typeface="Consolas" panose="020B0609020204030204" pitchFamily="49" charset="0"/>
              </a:rPr>
              <a:t> --out pileup.txt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9507</TotalTime>
  <Words>1033</Words>
  <Application>Microsoft Macintosh PowerPoint</Application>
  <PresentationFormat>Widescreen</PresentationFormat>
  <Paragraphs>198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DejaVu Sans Mono Book</vt:lpstr>
      <vt:lpstr>Wingdings</vt:lpstr>
      <vt:lpstr>Office Theme</vt:lpstr>
      <vt:lpstr>“make” &amp; “snakemake” for Job Pipelines</vt:lpstr>
      <vt:lpstr>Workflows/pipelines</vt:lpstr>
      <vt:lpstr>Creating a pipeline</vt:lpstr>
      <vt:lpstr>Reasons to use workflows/pipelines</vt:lpstr>
      <vt:lpstr>Two possible tools for the job</vt:lpstr>
      <vt:lpstr>(gnu)make</vt:lpstr>
      <vt:lpstr>Makefile basics</vt:lpstr>
      <vt:lpstr>"Traditional" script</vt:lpstr>
      <vt:lpstr>Make version</vt:lpstr>
      <vt:lpstr>Running Make</vt:lpstr>
      <vt:lpstr>Undesired duplication of file names</vt:lpstr>
      <vt:lpstr>Make version (with variables)</vt:lpstr>
      <vt:lpstr>Make variables</vt:lpstr>
      <vt:lpstr>Inefficient recipes</vt:lpstr>
      <vt:lpstr>Patterned recipes</vt:lpstr>
      <vt:lpstr>Variables and looping</vt:lpstr>
      <vt:lpstr>Useful functions</vt:lpstr>
      <vt:lpstr>Debugging make</vt:lpstr>
      <vt:lpstr>Make pro/cons</vt:lpstr>
      <vt:lpstr>Additional Reading</vt:lpstr>
      <vt:lpstr>Snakemake</vt:lpstr>
      <vt:lpstr>Snakemake rules</vt:lpstr>
      <vt:lpstr>Snakemake rules</vt:lpstr>
      <vt:lpstr>Snakemake rules - dependencies</vt:lpstr>
      <vt:lpstr>Snakemake rules - wildcards</vt:lpstr>
      <vt:lpstr>PowerPoint Presentation</vt:lpstr>
      <vt:lpstr>Snakemake</vt:lpstr>
      <vt:lpstr>Advantages of Snakemake</vt:lpstr>
      <vt:lpstr>Drawbacks to Snakemake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Welch</dc:creator>
  <cp:lastModifiedBy>welchr@umich.edu</cp:lastModifiedBy>
  <cp:revision>64</cp:revision>
  <dcterms:created xsi:type="dcterms:W3CDTF">2015-08-20T19:20:40Z</dcterms:created>
  <dcterms:modified xsi:type="dcterms:W3CDTF">2017-07-26T17:16:28Z</dcterms:modified>
</cp:coreProperties>
</file>