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22"/>
  </p:notesMasterIdLst>
  <p:sldIdLst>
    <p:sldId id="406" r:id="rId2"/>
    <p:sldId id="407" r:id="rId3"/>
    <p:sldId id="408" r:id="rId4"/>
    <p:sldId id="455" r:id="rId5"/>
    <p:sldId id="409" r:id="rId6"/>
    <p:sldId id="411" r:id="rId7"/>
    <p:sldId id="462" r:id="rId8"/>
    <p:sldId id="413" r:id="rId9"/>
    <p:sldId id="414" r:id="rId10"/>
    <p:sldId id="449" r:id="rId11"/>
    <p:sldId id="450" r:id="rId12"/>
    <p:sldId id="457" r:id="rId13"/>
    <p:sldId id="421" r:id="rId14"/>
    <p:sldId id="440" r:id="rId15"/>
    <p:sldId id="442" r:id="rId16"/>
    <p:sldId id="443" r:id="rId17"/>
    <p:sldId id="444" r:id="rId18"/>
    <p:sldId id="463" r:id="rId19"/>
    <p:sldId id="464" r:id="rId20"/>
    <p:sldId id="418" r:id="rId21"/>
  </p:sldIdLst>
  <p:sldSz cx="24382413" cy="13716000"/>
  <p:notesSz cx="6858000" cy="9144000"/>
  <p:defaultText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7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Sharma" initials="NS" lastIdx="1" clrIdx="0">
    <p:extLst>
      <p:ext uri="{19B8F6BF-5375-455C-9EA6-DF929625EA0E}">
        <p15:presenceInfo xmlns:p15="http://schemas.microsoft.com/office/powerpoint/2012/main" userId="S::nikhil.sharma@ryerson.ca::e48679be-9a36-4429-a162-7dba40a3c9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A8E"/>
    <a:srgbClr val="FFD42F"/>
    <a:srgbClr val="4D4D4D"/>
    <a:srgbClr val="333333"/>
    <a:srgbClr val="CCCCCC"/>
    <a:srgbClr val="FF969C"/>
    <a:srgbClr val="A6000E"/>
    <a:srgbClr val="999999"/>
    <a:srgbClr val="FFEAA5"/>
    <a:srgbClr val="91D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09" autoAdjust="0"/>
    <p:restoredTop sz="95018"/>
  </p:normalViewPr>
  <p:slideViewPr>
    <p:cSldViewPr snapToGrid="0" snapToObjects="1">
      <p:cViewPr>
        <p:scale>
          <a:sx n="33" d="100"/>
          <a:sy n="33" d="100"/>
        </p:scale>
        <p:origin x="486" y="42"/>
      </p:cViewPr>
      <p:guideLst>
        <p:guide orient="horz" pos="4320"/>
        <p:guide pos="767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ROC</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GLM</c:v>
                </c:pt>
                <c:pt idx="1">
                  <c:v>RF</c:v>
                </c:pt>
                <c:pt idx="2">
                  <c:v>KNN</c:v>
                </c:pt>
                <c:pt idx="3">
                  <c:v>NNET</c:v>
                </c:pt>
              </c:strCache>
            </c:strRef>
          </c:cat>
          <c:val>
            <c:numRef>
              <c:f>Sheet1!$B$2:$B$5</c:f>
              <c:numCache>
                <c:formatCode>General</c:formatCode>
                <c:ptCount val="4"/>
                <c:pt idx="0">
                  <c:v>92.1</c:v>
                </c:pt>
                <c:pt idx="1">
                  <c:v>96.7</c:v>
                </c:pt>
                <c:pt idx="2">
                  <c:v>93.5</c:v>
                </c:pt>
                <c:pt idx="3">
                  <c:v>94.7</c:v>
                </c:pt>
              </c:numCache>
            </c:numRef>
          </c:val>
          <c:extLst>
            <c:ext xmlns:c16="http://schemas.microsoft.com/office/drawing/2014/chart" uri="{C3380CC4-5D6E-409C-BE32-E72D297353CC}">
              <c16:uniqueId val="{00000000-6887-194B-9A1F-8B457EBDB5D3}"/>
            </c:ext>
          </c:extLst>
        </c:ser>
        <c:ser>
          <c:idx val="1"/>
          <c:order val="1"/>
          <c:tx>
            <c:strRef>
              <c:f>Sheet1!$C$1</c:f>
              <c:strCache>
                <c:ptCount val="1"/>
                <c:pt idx="0">
                  <c:v>Sens</c:v>
                </c:pt>
              </c:strCache>
            </c:strRef>
          </c:tx>
          <c:spPr>
            <a:solidFill>
              <a:schemeClr val="accent2"/>
            </a:solidFill>
            <a:ln>
              <a:noFill/>
            </a:ln>
            <a:effectLst/>
          </c:spPr>
          <c:invertIfNegative val="0"/>
          <c:cat>
            <c:strRef>
              <c:f>Sheet1!$A$2:$A$5</c:f>
              <c:strCache>
                <c:ptCount val="4"/>
                <c:pt idx="0">
                  <c:v>GLM</c:v>
                </c:pt>
                <c:pt idx="1">
                  <c:v>RF</c:v>
                </c:pt>
                <c:pt idx="2">
                  <c:v>KNN</c:v>
                </c:pt>
                <c:pt idx="3">
                  <c:v>NNET</c:v>
                </c:pt>
              </c:strCache>
            </c:strRef>
          </c:cat>
          <c:val>
            <c:numRef>
              <c:f>Sheet1!$C$2:$C$5</c:f>
              <c:numCache>
                <c:formatCode>General</c:formatCode>
                <c:ptCount val="4"/>
                <c:pt idx="0">
                  <c:v>85.4</c:v>
                </c:pt>
                <c:pt idx="1">
                  <c:v>92.5</c:v>
                </c:pt>
                <c:pt idx="2">
                  <c:v>89.5</c:v>
                </c:pt>
                <c:pt idx="3">
                  <c:v>89.6</c:v>
                </c:pt>
              </c:numCache>
            </c:numRef>
          </c:val>
          <c:extLst>
            <c:ext xmlns:c16="http://schemas.microsoft.com/office/drawing/2014/chart" uri="{C3380CC4-5D6E-409C-BE32-E72D297353CC}">
              <c16:uniqueId val="{00000001-6887-194B-9A1F-8B457EBDB5D3}"/>
            </c:ext>
          </c:extLst>
        </c:ser>
        <c:ser>
          <c:idx val="2"/>
          <c:order val="2"/>
          <c:tx>
            <c:strRef>
              <c:f>Sheet1!$D$1</c:f>
              <c:strCache>
                <c:ptCount val="1"/>
                <c:pt idx="0">
                  <c:v>Spec</c:v>
                </c:pt>
              </c:strCache>
            </c:strRef>
          </c:tx>
          <c:spPr>
            <a:solidFill>
              <a:schemeClr val="accent3"/>
            </a:solidFill>
            <a:ln>
              <a:noFill/>
            </a:ln>
            <a:effectLst/>
          </c:spPr>
          <c:invertIfNegative val="0"/>
          <c:cat>
            <c:strRef>
              <c:f>Sheet1!$A$2:$A$5</c:f>
              <c:strCache>
                <c:ptCount val="4"/>
                <c:pt idx="0">
                  <c:v>GLM</c:v>
                </c:pt>
                <c:pt idx="1">
                  <c:v>RF</c:v>
                </c:pt>
                <c:pt idx="2">
                  <c:v>KNN</c:v>
                </c:pt>
                <c:pt idx="3">
                  <c:v>NNET</c:v>
                </c:pt>
              </c:strCache>
            </c:strRef>
          </c:cat>
          <c:val>
            <c:numRef>
              <c:f>Sheet1!$D$2:$D$5</c:f>
              <c:numCache>
                <c:formatCode>General</c:formatCode>
                <c:ptCount val="4"/>
                <c:pt idx="0">
                  <c:v>84.9</c:v>
                </c:pt>
                <c:pt idx="1">
                  <c:v>89.5</c:v>
                </c:pt>
                <c:pt idx="2">
                  <c:v>84.9</c:v>
                </c:pt>
                <c:pt idx="3">
                  <c:v>86.4</c:v>
                </c:pt>
              </c:numCache>
            </c:numRef>
          </c:val>
          <c:extLst>
            <c:ext xmlns:c16="http://schemas.microsoft.com/office/drawing/2014/chart" uri="{C3380CC4-5D6E-409C-BE32-E72D297353CC}">
              <c16:uniqueId val="{00000002-6887-194B-9A1F-8B457EBDB5D3}"/>
            </c:ext>
          </c:extLst>
        </c:ser>
        <c:dLbls>
          <c:showLegendKey val="0"/>
          <c:showVal val="0"/>
          <c:showCatName val="0"/>
          <c:showSerName val="0"/>
          <c:showPercent val="0"/>
          <c:showBubbleSize val="0"/>
        </c:dLbls>
        <c:gapWidth val="219"/>
        <c:overlap val="-27"/>
        <c:axId val="971228879"/>
        <c:axId val="1007293183"/>
      </c:barChart>
      <c:catAx>
        <c:axId val="971228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600" b="0" i="0" u="none" strike="noStrike" kern="1200" baseline="0">
                <a:solidFill>
                  <a:schemeClr val="tx1"/>
                </a:solidFill>
                <a:latin typeface="+mn-lt"/>
                <a:ea typeface="+mn-ea"/>
                <a:cs typeface="+mn-cs"/>
              </a:defRPr>
            </a:pPr>
            <a:endParaRPr lang="en-US"/>
          </a:p>
        </c:txPr>
        <c:crossAx val="1007293183"/>
        <c:crosses val="autoZero"/>
        <c:auto val="1"/>
        <c:lblAlgn val="ctr"/>
        <c:lblOffset val="100"/>
        <c:noMultiLvlLbl val="0"/>
      </c:catAx>
      <c:valAx>
        <c:axId val="1007293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solidFill>
                <a:latin typeface="+mn-lt"/>
                <a:ea typeface="+mn-ea"/>
                <a:cs typeface="+mn-cs"/>
              </a:defRPr>
            </a:pPr>
            <a:endParaRPr lang="en-US"/>
          </a:p>
        </c:txPr>
        <c:crossAx val="9712288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BB67B-66DE-B049-900E-8059E87A6E6D}" type="datetimeFigureOut">
              <a:rPr lang="en-US" smtClean="0"/>
              <a:t>8/10/2020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2F72F-8E37-904D-8F87-C4C23F3C3937}" type="slidenum">
              <a:rPr lang="en-US" smtClean="0"/>
              <a:t>‹#›</a:t>
            </a:fld>
            <a:endParaRPr lang="en-US"/>
          </a:p>
        </p:txBody>
      </p:sp>
    </p:spTree>
    <p:extLst>
      <p:ext uri="{BB962C8B-B14F-4D97-AF65-F5344CB8AC3E}">
        <p14:creationId xmlns:p14="http://schemas.microsoft.com/office/powerpoint/2010/main" val="1748717267"/>
      </p:ext>
    </p:extLst>
  </p:cSld>
  <p:clrMap bg1="lt1" tx1="dk1" bg2="lt2" tx2="dk2" accent1="accent1" accent2="accent2" accent3="accent3" accent4="accent4" accent5="accent5" accent6="accent6" hlink="hlink" folHlink="folHlink"/>
  <p:notesStyle>
    <a:lvl1pPr marL="0" algn="l" defTabSz="1828709" rtl="0" eaLnBrk="1" latinLnBrk="0" hangingPunct="1">
      <a:defRPr sz="2400" kern="1200">
        <a:solidFill>
          <a:schemeClr val="tx1"/>
        </a:solidFill>
        <a:latin typeface="+mn-lt"/>
        <a:ea typeface="+mn-ea"/>
        <a:cs typeface="+mn-cs"/>
      </a:defRPr>
    </a:lvl1pPr>
    <a:lvl2pPr marL="914354" algn="l" defTabSz="1828709" rtl="0" eaLnBrk="1" latinLnBrk="0" hangingPunct="1">
      <a:defRPr sz="2400" kern="1200">
        <a:solidFill>
          <a:schemeClr val="tx1"/>
        </a:solidFill>
        <a:latin typeface="+mn-lt"/>
        <a:ea typeface="+mn-ea"/>
        <a:cs typeface="+mn-cs"/>
      </a:defRPr>
    </a:lvl2pPr>
    <a:lvl3pPr marL="1828709" algn="l" defTabSz="1828709" rtl="0" eaLnBrk="1" latinLnBrk="0" hangingPunct="1">
      <a:defRPr sz="2400" kern="1200">
        <a:solidFill>
          <a:schemeClr val="tx1"/>
        </a:solidFill>
        <a:latin typeface="+mn-lt"/>
        <a:ea typeface="+mn-ea"/>
        <a:cs typeface="+mn-cs"/>
      </a:defRPr>
    </a:lvl3pPr>
    <a:lvl4pPr marL="2743063" algn="l" defTabSz="1828709" rtl="0" eaLnBrk="1" latinLnBrk="0" hangingPunct="1">
      <a:defRPr sz="2400" kern="1200">
        <a:solidFill>
          <a:schemeClr val="tx1"/>
        </a:solidFill>
        <a:latin typeface="+mn-lt"/>
        <a:ea typeface="+mn-ea"/>
        <a:cs typeface="+mn-cs"/>
      </a:defRPr>
    </a:lvl4pPr>
    <a:lvl5pPr marL="3657417" algn="l" defTabSz="1828709" rtl="0" eaLnBrk="1" latinLnBrk="0" hangingPunct="1">
      <a:defRPr sz="2400" kern="1200">
        <a:solidFill>
          <a:schemeClr val="tx1"/>
        </a:solidFill>
        <a:latin typeface="+mn-lt"/>
        <a:ea typeface="+mn-ea"/>
        <a:cs typeface="+mn-cs"/>
      </a:defRPr>
    </a:lvl5pPr>
    <a:lvl6pPr marL="4571771" algn="l" defTabSz="1828709" rtl="0" eaLnBrk="1" latinLnBrk="0" hangingPunct="1">
      <a:defRPr sz="2400" kern="1200">
        <a:solidFill>
          <a:schemeClr val="tx1"/>
        </a:solidFill>
        <a:latin typeface="+mn-lt"/>
        <a:ea typeface="+mn-ea"/>
        <a:cs typeface="+mn-cs"/>
      </a:defRPr>
    </a:lvl6pPr>
    <a:lvl7pPr marL="5486126" algn="l" defTabSz="1828709" rtl="0" eaLnBrk="1" latinLnBrk="0" hangingPunct="1">
      <a:defRPr sz="2400" kern="1200">
        <a:solidFill>
          <a:schemeClr val="tx1"/>
        </a:solidFill>
        <a:latin typeface="+mn-lt"/>
        <a:ea typeface="+mn-ea"/>
        <a:cs typeface="+mn-cs"/>
      </a:defRPr>
    </a:lvl7pPr>
    <a:lvl8pPr marL="6400480" algn="l" defTabSz="1828709" rtl="0" eaLnBrk="1" latinLnBrk="0" hangingPunct="1">
      <a:defRPr sz="2400" kern="1200">
        <a:solidFill>
          <a:schemeClr val="tx1"/>
        </a:solidFill>
        <a:latin typeface="+mn-lt"/>
        <a:ea typeface="+mn-ea"/>
        <a:cs typeface="+mn-cs"/>
      </a:defRPr>
    </a:lvl8pPr>
    <a:lvl9pPr marL="7314834" algn="l" defTabSz="1828709"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Bold header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4C1B97-608E-A04B-8C79-E4DFAD7D3E07}"/>
              </a:ext>
            </a:extLst>
          </p:cNvPr>
          <p:cNvSpPr/>
          <p:nvPr userDrawn="1"/>
        </p:nvSpPr>
        <p:spPr>
          <a:xfrm>
            <a:off x="23599833" y="12934604"/>
            <a:ext cx="782581" cy="781396"/>
          </a:xfrm>
          <a:prstGeom prst="rect">
            <a:avLst/>
          </a:prstGeom>
          <a:solidFill>
            <a:srgbClr val="EC111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Gilroy Medium"/>
            </a:endParaRPr>
          </a:p>
        </p:txBody>
      </p:sp>
      <p:pic>
        <p:nvPicPr>
          <p:cNvPr id="6" name="Picture 5">
            <a:extLst>
              <a:ext uri="{FF2B5EF4-FFF2-40B4-BE49-F238E27FC236}">
                <a16:creationId xmlns:a16="http://schemas.microsoft.com/office/drawing/2014/main" id="{1DDA113F-E5F7-AF49-8EAD-F6D4FAC479B0}"/>
              </a:ext>
            </a:extLst>
          </p:cNvPr>
          <p:cNvPicPr>
            <a:picLocks noChangeAspect="1"/>
          </p:cNvPicPr>
          <p:nvPr userDrawn="1"/>
        </p:nvPicPr>
        <p:blipFill>
          <a:blip r:embed="rId2"/>
          <a:stretch>
            <a:fillRect/>
          </a:stretch>
        </p:blipFill>
        <p:spPr>
          <a:xfrm>
            <a:off x="23829051" y="13147223"/>
            <a:ext cx="324143" cy="356158"/>
          </a:xfrm>
          <a:prstGeom prst="rect">
            <a:avLst/>
          </a:prstGeom>
        </p:spPr>
      </p:pic>
      <p:sp>
        <p:nvSpPr>
          <p:cNvPr id="8" name="TextBox 7">
            <a:extLst>
              <a:ext uri="{FF2B5EF4-FFF2-40B4-BE49-F238E27FC236}">
                <a16:creationId xmlns:a16="http://schemas.microsoft.com/office/drawing/2014/main" id="{28CD8353-339B-A949-9962-88420B3D5814}"/>
              </a:ext>
            </a:extLst>
          </p:cNvPr>
          <p:cNvSpPr txBox="1">
            <a:spLocks/>
          </p:cNvSpPr>
          <p:nvPr userDrawn="1"/>
        </p:nvSpPr>
        <p:spPr>
          <a:xfrm>
            <a:off x="23149897" y="665059"/>
            <a:ext cx="466981" cy="33855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1600" smtClean="0">
                <a:solidFill>
                  <a:schemeClr val="bg1"/>
                </a:solidFill>
                <a:latin typeface="Scotia" panose="020B0503020203020204" pitchFamily="34" charset="0"/>
              </a:rPr>
              <a:pPr algn="r"/>
              <a:t>‹#›</a:t>
            </a:fld>
            <a:endParaRPr lang="en-CA" sz="1600" dirty="0">
              <a:solidFill>
                <a:schemeClr val="bg1"/>
              </a:solidFill>
              <a:latin typeface="Scotia" panose="020B0503020203020204" pitchFamily="34" charset="0"/>
            </a:endParaRPr>
          </a:p>
        </p:txBody>
      </p:sp>
      <p:sp>
        <p:nvSpPr>
          <p:cNvPr id="5" name="Rectangle 4">
            <a:extLst>
              <a:ext uri="{FF2B5EF4-FFF2-40B4-BE49-F238E27FC236}">
                <a16:creationId xmlns:a16="http://schemas.microsoft.com/office/drawing/2014/main" id="{9972DADE-B3C1-3A4D-83EA-42D8E45D236B}"/>
              </a:ext>
            </a:extLst>
          </p:cNvPr>
          <p:cNvSpPr/>
          <p:nvPr userDrawn="1"/>
        </p:nvSpPr>
        <p:spPr>
          <a:xfrm flipH="1">
            <a:off x="1" y="0"/>
            <a:ext cx="12165324" cy="13715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0" name="TextBox 7">
            <a:extLst>
              <a:ext uri="{FF2B5EF4-FFF2-40B4-BE49-F238E27FC236}">
                <a16:creationId xmlns:a16="http://schemas.microsoft.com/office/drawing/2014/main" id="{60AD4FC9-0E4A-BB47-90EB-8736D75D9CDA}"/>
              </a:ext>
            </a:extLst>
          </p:cNvPr>
          <p:cNvSpPr txBox="1">
            <a:spLocks/>
          </p:cNvSpPr>
          <p:nvPr userDrawn="1"/>
        </p:nvSpPr>
        <p:spPr>
          <a:xfrm>
            <a:off x="23149897" y="664612"/>
            <a:ext cx="466981" cy="33855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1600" smtClean="0">
                <a:solidFill>
                  <a:schemeClr val="bg1"/>
                </a:solidFill>
                <a:latin typeface="Scotia" panose="020B0503020203020204" pitchFamily="34" charset="0"/>
              </a:rPr>
              <a:pPr algn="r"/>
              <a:t>‹#›</a:t>
            </a:fld>
            <a:endParaRPr lang="en-CA" sz="1600" dirty="0">
              <a:solidFill>
                <a:schemeClr val="bg1"/>
              </a:solidFill>
              <a:latin typeface="Scotia" panose="020B0503020203020204" pitchFamily="34" charset="0"/>
            </a:endParaRPr>
          </a:p>
        </p:txBody>
      </p:sp>
    </p:spTree>
    <p:extLst>
      <p:ext uri="{BB962C8B-B14F-4D97-AF65-F5344CB8AC3E}">
        <p14:creationId xmlns:p14="http://schemas.microsoft.com/office/powerpoint/2010/main" val="169031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Full colour backgrou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4C1B97-608E-A04B-8C79-E4DFAD7D3E07}"/>
              </a:ext>
            </a:extLst>
          </p:cNvPr>
          <p:cNvSpPr/>
          <p:nvPr userDrawn="1"/>
        </p:nvSpPr>
        <p:spPr>
          <a:xfrm>
            <a:off x="23599833" y="12934604"/>
            <a:ext cx="782581" cy="781396"/>
          </a:xfrm>
          <a:prstGeom prst="rect">
            <a:avLst/>
          </a:prstGeom>
          <a:solidFill>
            <a:srgbClr val="EC111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Gilroy Medium"/>
            </a:endParaRPr>
          </a:p>
        </p:txBody>
      </p:sp>
      <p:pic>
        <p:nvPicPr>
          <p:cNvPr id="6" name="Picture 5">
            <a:extLst>
              <a:ext uri="{FF2B5EF4-FFF2-40B4-BE49-F238E27FC236}">
                <a16:creationId xmlns:a16="http://schemas.microsoft.com/office/drawing/2014/main" id="{1DDA113F-E5F7-AF49-8EAD-F6D4FAC479B0}"/>
              </a:ext>
            </a:extLst>
          </p:cNvPr>
          <p:cNvPicPr>
            <a:picLocks noChangeAspect="1"/>
          </p:cNvPicPr>
          <p:nvPr userDrawn="1"/>
        </p:nvPicPr>
        <p:blipFill>
          <a:blip r:embed="rId2"/>
          <a:stretch>
            <a:fillRect/>
          </a:stretch>
        </p:blipFill>
        <p:spPr>
          <a:xfrm>
            <a:off x="23829051" y="13147223"/>
            <a:ext cx="324143" cy="356158"/>
          </a:xfrm>
          <a:prstGeom prst="rect">
            <a:avLst/>
          </a:prstGeom>
        </p:spPr>
      </p:pic>
      <p:sp>
        <p:nvSpPr>
          <p:cNvPr id="8" name="TextBox 7">
            <a:extLst>
              <a:ext uri="{FF2B5EF4-FFF2-40B4-BE49-F238E27FC236}">
                <a16:creationId xmlns:a16="http://schemas.microsoft.com/office/drawing/2014/main" id="{28CD8353-339B-A949-9962-88420B3D5814}"/>
              </a:ext>
            </a:extLst>
          </p:cNvPr>
          <p:cNvSpPr txBox="1">
            <a:spLocks/>
          </p:cNvSpPr>
          <p:nvPr userDrawn="1"/>
        </p:nvSpPr>
        <p:spPr>
          <a:xfrm>
            <a:off x="23149897" y="665059"/>
            <a:ext cx="466981" cy="33855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1600" smtClean="0">
                <a:solidFill>
                  <a:schemeClr val="bg1"/>
                </a:solidFill>
                <a:latin typeface="Scotia" panose="020B0503020203020204" pitchFamily="34" charset="0"/>
              </a:rPr>
              <a:pPr algn="r"/>
              <a:t>‹#›</a:t>
            </a:fld>
            <a:endParaRPr lang="en-CA" sz="1600" dirty="0">
              <a:solidFill>
                <a:schemeClr val="bg1"/>
              </a:solidFill>
              <a:latin typeface="Scotia" panose="020B0503020203020204" pitchFamily="34" charset="0"/>
            </a:endParaRPr>
          </a:p>
        </p:txBody>
      </p:sp>
      <p:sp>
        <p:nvSpPr>
          <p:cNvPr id="10" name="TextBox 7">
            <a:extLst>
              <a:ext uri="{FF2B5EF4-FFF2-40B4-BE49-F238E27FC236}">
                <a16:creationId xmlns:a16="http://schemas.microsoft.com/office/drawing/2014/main" id="{60AD4FC9-0E4A-BB47-90EB-8736D75D9CDA}"/>
              </a:ext>
            </a:extLst>
          </p:cNvPr>
          <p:cNvSpPr txBox="1">
            <a:spLocks/>
          </p:cNvSpPr>
          <p:nvPr userDrawn="1"/>
        </p:nvSpPr>
        <p:spPr>
          <a:xfrm>
            <a:off x="23149897" y="664612"/>
            <a:ext cx="466981" cy="33855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1600" smtClean="0">
                <a:solidFill>
                  <a:schemeClr val="bg1"/>
                </a:solidFill>
                <a:latin typeface="Scotia" panose="020B0503020203020204" pitchFamily="34" charset="0"/>
              </a:rPr>
              <a:pPr algn="r"/>
              <a:t>‹#›</a:t>
            </a:fld>
            <a:endParaRPr lang="en-CA" sz="1600" dirty="0">
              <a:solidFill>
                <a:schemeClr val="bg1"/>
              </a:solidFill>
              <a:latin typeface="Scotia" panose="020B0503020203020204" pitchFamily="34" charset="0"/>
            </a:endParaRPr>
          </a:p>
        </p:txBody>
      </p:sp>
    </p:spTree>
    <p:extLst>
      <p:ext uri="{BB962C8B-B14F-4D97-AF65-F5344CB8AC3E}">
        <p14:creationId xmlns:p14="http://schemas.microsoft.com/office/powerpoint/2010/main" val="27253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15440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291" y="730251"/>
            <a:ext cx="21029831"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291" y="3651250"/>
            <a:ext cx="21029831"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291" y="12712701"/>
            <a:ext cx="5486043"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764DE79-268F-4C1A-8933-263129D2AF90}" type="datetimeFigureOut">
              <a:rPr lang="en-US" dirty="0"/>
              <a:t>8/10/2020</a:t>
            </a:fld>
            <a:endParaRPr lang="en-US" dirty="0"/>
          </a:p>
        </p:txBody>
      </p:sp>
      <p:sp>
        <p:nvSpPr>
          <p:cNvPr id="5" name="Footer Placeholder 4"/>
          <p:cNvSpPr>
            <a:spLocks noGrp="1"/>
          </p:cNvSpPr>
          <p:nvPr>
            <p:ph type="ftr" sz="quarter" idx="3"/>
          </p:nvPr>
        </p:nvSpPr>
        <p:spPr>
          <a:xfrm>
            <a:off x="8076675" y="12712701"/>
            <a:ext cx="8229064"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20079" y="12712701"/>
            <a:ext cx="5486043"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7392971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690" r:id="rId3"/>
  </p:sldLayoutIdLst>
  <p:txStyles>
    <p:titleStyle>
      <a:lvl1pPr algn="l" defTabSz="1828709" rtl="0" eaLnBrk="1" latinLnBrk="0" hangingPunct="1">
        <a:lnSpc>
          <a:spcPct val="90000"/>
        </a:lnSpc>
        <a:spcBef>
          <a:spcPct val="0"/>
        </a:spcBef>
        <a:buNone/>
        <a:defRPr sz="8800" b="1" i="0" kern="1200">
          <a:solidFill>
            <a:schemeClr val="tx1"/>
          </a:solidFill>
          <a:latin typeface="Scotia Headline" panose="020B0503020203020204" pitchFamily="34" charset="0"/>
          <a:ea typeface="+mj-ea"/>
          <a:cs typeface="+mj-cs"/>
        </a:defRPr>
      </a:lvl1pPr>
    </p:titleStyle>
    <p:body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Scotia" panose="020B0503020203020204" pitchFamily="34" charset="0"/>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Scotia" panose="020B0503020203020204" pitchFamily="34" charset="0"/>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Scotia" panose="020B0503020203020204" pitchFamily="34" charset="0"/>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Scotia" panose="020B0503020203020204" pitchFamily="34" charset="0"/>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Scotia" panose="020B0503020203020204" pitchFamily="34" charset="0"/>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2396F988-ABBD-E241-87D7-5405C4B0C69C}"/>
              </a:ext>
            </a:extLst>
          </p:cNvPr>
          <p:cNvSpPr txBox="1"/>
          <p:nvPr/>
        </p:nvSpPr>
        <p:spPr>
          <a:xfrm>
            <a:off x="1144937" y="3231175"/>
            <a:ext cx="20913672" cy="44317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7200">
                <a:solidFill>
                  <a:srgbClr val="FFFFFF"/>
                </a:solidFill>
                <a:latin typeface="Gilroy ExtraBold"/>
                <a:ea typeface="Gilroy ExtraBold"/>
                <a:cs typeface="Gilroy ExtraBold"/>
                <a:sym typeface="Gilroy ExtraBold"/>
              </a:defRPr>
            </a:lvl1pPr>
          </a:lstStyle>
          <a:p>
            <a:r>
              <a:rPr lang="en-US" sz="14399" b="1" dirty="0">
                <a:latin typeface="Scotia Headline" panose="020B0503020203020204" pitchFamily="34" charset="0"/>
              </a:rPr>
              <a:t>Marketing Analytics in Retail Banking</a:t>
            </a:r>
            <a:endParaRPr sz="14399" b="1" dirty="0">
              <a:latin typeface="Scotia Headline" panose="020B0503020203020204" pitchFamily="34" charset="0"/>
            </a:endParaRPr>
          </a:p>
        </p:txBody>
      </p:sp>
      <p:sp>
        <p:nvSpPr>
          <p:cNvPr id="3" name="TextBox 7">
            <a:extLst>
              <a:ext uri="{FF2B5EF4-FFF2-40B4-BE49-F238E27FC236}">
                <a16:creationId xmlns:a16="http://schemas.microsoft.com/office/drawing/2014/main" id="{8471A8E8-95F9-E14A-BE0C-17C59B06B766}"/>
              </a:ext>
            </a:extLst>
          </p:cNvPr>
          <p:cNvSpPr txBox="1"/>
          <p:nvPr/>
        </p:nvSpPr>
        <p:spPr>
          <a:xfrm>
            <a:off x="1185574" y="8216829"/>
            <a:ext cx="3467296" cy="7386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1400" b="1">
                <a:solidFill>
                  <a:srgbClr val="FFFFFF"/>
                </a:solidFill>
                <a:latin typeface="Frutiger LT for BNS"/>
                <a:ea typeface="Frutiger LT for BNS"/>
                <a:cs typeface="Frutiger LT for BNS"/>
                <a:sym typeface="Frutiger LT for BNS"/>
              </a:defRPr>
            </a:lvl1pPr>
          </a:lstStyle>
          <a:p>
            <a:r>
              <a:rPr lang="en-US" sz="4800" b="0" dirty="0">
                <a:latin typeface="Scotia" panose="020B0503020203020204" pitchFamily="34" charset="0"/>
              </a:rPr>
              <a:t>Nikhil Sharma</a:t>
            </a:r>
            <a:endParaRPr sz="4800" b="0" dirty="0">
              <a:latin typeface="Scotia" panose="020B0503020203020204" pitchFamily="34" charset="0"/>
            </a:endParaRPr>
          </a:p>
        </p:txBody>
      </p:sp>
      <p:sp>
        <p:nvSpPr>
          <p:cNvPr id="4" name="TextBox 7">
            <a:extLst>
              <a:ext uri="{FF2B5EF4-FFF2-40B4-BE49-F238E27FC236}">
                <a16:creationId xmlns:a16="http://schemas.microsoft.com/office/drawing/2014/main" id="{7B0E19F3-7D36-A244-90EC-77C5C5472983}"/>
              </a:ext>
            </a:extLst>
          </p:cNvPr>
          <p:cNvSpPr txBox="1"/>
          <p:nvPr/>
        </p:nvSpPr>
        <p:spPr>
          <a:xfrm>
            <a:off x="1144937" y="11551025"/>
            <a:ext cx="1824987" cy="430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gn="r">
              <a:defRPr sz="1400">
                <a:solidFill>
                  <a:srgbClr val="E81D2E"/>
                </a:solidFill>
                <a:latin typeface="Frutiger LT for BNS Light"/>
                <a:ea typeface="Frutiger LT for BNS Light"/>
                <a:cs typeface="Frutiger LT for BNS Light"/>
                <a:sym typeface="Frutiger LT for BNS Light"/>
              </a:defRPr>
            </a:lvl1pPr>
          </a:lstStyle>
          <a:p>
            <a:pPr algn="l"/>
            <a:r>
              <a:rPr lang="en-CA" sz="2800" dirty="0">
                <a:solidFill>
                  <a:schemeClr val="bg2"/>
                </a:solidFill>
                <a:latin typeface="Scotia" panose="020B0503020203020204" pitchFamily="34" charset="0"/>
              </a:rPr>
              <a:t>August 2019</a:t>
            </a:r>
            <a:endParaRPr sz="2800" dirty="0">
              <a:solidFill>
                <a:schemeClr val="bg2"/>
              </a:solidFill>
              <a:latin typeface="Scotia" panose="020B0503020203020204" pitchFamily="34" charset="0"/>
            </a:endParaRPr>
          </a:p>
        </p:txBody>
      </p:sp>
    </p:spTree>
    <p:extLst>
      <p:ext uri="{BB962C8B-B14F-4D97-AF65-F5344CB8AC3E}">
        <p14:creationId xmlns:p14="http://schemas.microsoft.com/office/powerpoint/2010/main" val="200000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D4818FDC-988B-D542-A14B-989711CF6347}"/>
              </a:ext>
            </a:extLst>
          </p:cNvPr>
          <p:cNvSpPr/>
          <p:nvPr/>
        </p:nvSpPr>
        <p:spPr>
          <a:xfrm>
            <a:off x="8133051" y="-91440"/>
            <a:ext cx="16249362" cy="13716001"/>
          </a:xfrm>
          <a:prstGeom prst="rect">
            <a:avLst/>
          </a:pr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3" name="TextBox 6">
            <a:extLst>
              <a:ext uri="{FF2B5EF4-FFF2-40B4-BE49-F238E27FC236}">
                <a16:creationId xmlns:a16="http://schemas.microsoft.com/office/drawing/2014/main" id="{8C0910FE-CAEC-5044-A900-B753C6F72D6E}"/>
              </a:ext>
            </a:extLst>
          </p:cNvPr>
          <p:cNvSpPr txBox="1"/>
          <p:nvPr/>
        </p:nvSpPr>
        <p:spPr>
          <a:xfrm>
            <a:off x="412242" y="1565326"/>
            <a:ext cx="7126214" cy="4062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r>
              <a:rPr lang="en-CA" sz="8800" b="1" dirty="0">
                <a:solidFill>
                  <a:schemeClr val="bg1"/>
                </a:solidFill>
                <a:latin typeface="Scotia Headline" panose="020B0503020203020204" pitchFamily="34" charset="0"/>
              </a:rPr>
              <a:t>Data Cleaning: </a:t>
            </a:r>
            <a:r>
              <a:rPr lang="en-CA" sz="8800" b="1" i="1" dirty="0">
                <a:solidFill>
                  <a:schemeClr val="bg1"/>
                </a:solidFill>
                <a:latin typeface="Scotia Headline" panose="020B0503020203020204" pitchFamily="34" charset="0"/>
              </a:rPr>
              <a:t>Missing Values &amp; Duplicates</a:t>
            </a:r>
          </a:p>
        </p:txBody>
      </p:sp>
      <p:sp>
        <p:nvSpPr>
          <p:cNvPr id="5" name="TextBox 4">
            <a:extLst>
              <a:ext uri="{FF2B5EF4-FFF2-40B4-BE49-F238E27FC236}">
                <a16:creationId xmlns:a16="http://schemas.microsoft.com/office/drawing/2014/main" id="{830ED8B2-42EB-074D-8DCC-FEAF98802244}"/>
              </a:ext>
            </a:extLst>
          </p:cNvPr>
          <p:cNvSpPr txBox="1"/>
          <p:nvPr/>
        </p:nvSpPr>
        <p:spPr>
          <a:xfrm>
            <a:off x="1249680" y="11216640"/>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sp>
        <p:nvSpPr>
          <p:cNvPr id="6" name="TextBox 5">
            <a:extLst>
              <a:ext uri="{FF2B5EF4-FFF2-40B4-BE49-F238E27FC236}">
                <a16:creationId xmlns:a16="http://schemas.microsoft.com/office/drawing/2014/main" id="{85FDB511-3CE9-CA43-B04C-CF3ACB75C099}"/>
              </a:ext>
            </a:extLst>
          </p:cNvPr>
          <p:cNvSpPr txBox="1"/>
          <p:nvPr/>
        </p:nvSpPr>
        <p:spPr>
          <a:xfrm>
            <a:off x="731520" y="11125200"/>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sp>
        <p:nvSpPr>
          <p:cNvPr id="18" name="TextBox 17">
            <a:extLst>
              <a:ext uri="{FF2B5EF4-FFF2-40B4-BE49-F238E27FC236}">
                <a16:creationId xmlns:a16="http://schemas.microsoft.com/office/drawing/2014/main" id="{C5028E49-0DBC-4042-BAC6-7BD6AA586554}"/>
              </a:ext>
            </a:extLst>
          </p:cNvPr>
          <p:cNvSpPr txBox="1"/>
          <p:nvPr/>
        </p:nvSpPr>
        <p:spPr>
          <a:xfrm>
            <a:off x="726939" y="7025729"/>
            <a:ext cx="6496819" cy="4511040"/>
          </a:xfrm>
          <a:prstGeom prst="rect">
            <a:avLst/>
          </a:prstGeom>
          <a:noFill/>
        </p:spPr>
        <p:txBody>
          <a:bodyPr wrap="square" lIns="0" tIns="0" rIns="0" bIns="0" rtlCol="0" anchor="t">
            <a:noAutofit/>
          </a:bodyPr>
          <a:lstStyle/>
          <a:p>
            <a:pPr algn="l">
              <a:lnSpc>
                <a:spcPct val="130000"/>
              </a:lnSpc>
              <a:buClr>
                <a:schemeClr val="accent5"/>
              </a:buClr>
              <a:buSzPct val="80000"/>
            </a:pPr>
            <a:r>
              <a:rPr lang="en-US" dirty="0">
                <a:solidFill>
                  <a:schemeClr val="bg2"/>
                </a:solidFill>
                <a:latin typeface="Scotia" panose="020B0503020203020204" pitchFamily="34" charset="0"/>
              </a:rPr>
              <a:t>Multivariate Imputation by Chained Equations (MICE) was used to impute 53,964 missing values. There were zero duplicates in the dataset.</a:t>
            </a:r>
          </a:p>
        </p:txBody>
      </p:sp>
      <p:pic>
        <p:nvPicPr>
          <p:cNvPr id="21" name="Picture 2">
            <a:extLst>
              <a:ext uri="{FF2B5EF4-FFF2-40B4-BE49-F238E27FC236}">
                <a16:creationId xmlns:a16="http://schemas.microsoft.com/office/drawing/2014/main" id="{49836959-DFC0-8949-B851-87AD81ED0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2956" y="2179230"/>
            <a:ext cx="15229552" cy="9357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01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D4818FDC-988B-D542-A14B-989711CF6347}"/>
              </a:ext>
            </a:extLst>
          </p:cNvPr>
          <p:cNvSpPr/>
          <p:nvPr/>
        </p:nvSpPr>
        <p:spPr>
          <a:xfrm>
            <a:off x="8133051" y="-274320"/>
            <a:ext cx="16249362" cy="13716001"/>
          </a:xfrm>
          <a:prstGeom prst="rect">
            <a:avLst/>
          </a:pr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3" name="TextBox 6">
            <a:extLst>
              <a:ext uri="{FF2B5EF4-FFF2-40B4-BE49-F238E27FC236}">
                <a16:creationId xmlns:a16="http://schemas.microsoft.com/office/drawing/2014/main" id="{8C0910FE-CAEC-5044-A900-B753C6F72D6E}"/>
              </a:ext>
            </a:extLst>
          </p:cNvPr>
          <p:cNvSpPr txBox="1"/>
          <p:nvPr/>
        </p:nvSpPr>
        <p:spPr>
          <a:xfrm>
            <a:off x="586993" y="1380172"/>
            <a:ext cx="7498080" cy="5416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r>
              <a:rPr lang="en-CA" sz="8800" b="1" dirty="0">
                <a:solidFill>
                  <a:schemeClr val="bg1"/>
                </a:solidFill>
                <a:latin typeface="Scotia Headline" panose="020B0503020203020204" pitchFamily="34" charset="0"/>
              </a:rPr>
              <a:t>Data Preprocessing </a:t>
            </a:r>
          </a:p>
          <a:p>
            <a:r>
              <a:rPr lang="en-CA" sz="8800" b="1" dirty="0">
                <a:solidFill>
                  <a:schemeClr val="bg1"/>
                </a:solidFill>
                <a:latin typeface="Scotia Headline" panose="020B0503020203020204" pitchFamily="34" charset="0"/>
              </a:rPr>
              <a:t>&amp; Feature Engineering</a:t>
            </a:r>
          </a:p>
        </p:txBody>
      </p:sp>
      <p:sp>
        <p:nvSpPr>
          <p:cNvPr id="5" name="TextBox 4">
            <a:extLst>
              <a:ext uri="{FF2B5EF4-FFF2-40B4-BE49-F238E27FC236}">
                <a16:creationId xmlns:a16="http://schemas.microsoft.com/office/drawing/2014/main" id="{830ED8B2-42EB-074D-8DCC-FEAF98802244}"/>
              </a:ext>
            </a:extLst>
          </p:cNvPr>
          <p:cNvSpPr txBox="1"/>
          <p:nvPr/>
        </p:nvSpPr>
        <p:spPr>
          <a:xfrm>
            <a:off x="1249680" y="11216640"/>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sp>
        <p:nvSpPr>
          <p:cNvPr id="6" name="TextBox 5">
            <a:extLst>
              <a:ext uri="{FF2B5EF4-FFF2-40B4-BE49-F238E27FC236}">
                <a16:creationId xmlns:a16="http://schemas.microsoft.com/office/drawing/2014/main" id="{85FDB511-3CE9-CA43-B04C-CF3ACB75C099}"/>
              </a:ext>
            </a:extLst>
          </p:cNvPr>
          <p:cNvSpPr txBox="1"/>
          <p:nvPr/>
        </p:nvSpPr>
        <p:spPr>
          <a:xfrm>
            <a:off x="731520" y="11125200"/>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sp>
        <p:nvSpPr>
          <p:cNvPr id="7" name="TextBox 6">
            <a:extLst>
              <a:ext uri="{FF2B5EF4-FFF2-40B4-BE49-F238E27FC236}">
                <a16:creationId xmlns:a16="http://schemas.microsoft.com/office/drawing/2014/main" id="{2764B8F2-5639-0A42-8069-6FDD7175833D}"/>
              </a:ext>
            </a:extLst>
          </p:cNvPr>
          <p:cNvSpPr txBox="1"/>
          <p:nvPr/>
        </p:nvSpPr>
        <p:spPr>
          <a:xfrm>
            <a:off x="8720043" y="1380172"/>
            <a:ext cx="15075377" cy="7068602"/>
          </a:xfrm>
          <a:prstGeom prst="rect">
            <a:avLst/>
          </a:prstGeom>
          <a:noFill/>
        </p:spPr>
        <p:txBody>
          <a:bodyPr wrap="square" rtlCol="0">
            <a:spAutoFit/>
          </a:bodyPr>
          <a:lstStyle/>
          <a:p>
            <a:pPr marL="685766" indent="-685766">
              <a:spcBef>
                <a:spcPts val="3200"/>
              </a:spcBef>
              <a:buFont typeface="Wingdings" pitchFamily="2" charset="2"/>
              <a:buChar char="Ø"/>
            </a:pPr>
            <a:r>
              <a:rPr lang="en-CA" sz="4000" dirty="0">
                <a:latin typeface="Scotia" panose="020B0503020203020204" pitchFamily="34" charset="0"/>
              </a:rPr>
              <a:t>Categorical values for the variable ‘job’ were bucketed into ‘unemployed’ and ‘employed’ to better identify records in a shared a group to enhance algorithmic efficiency.</a:t>
            </a:r>
          </a:p>
          <a:p>
            <a:pPr marL="685766" indent="-685766">
              <a:spcBef>
                <a:spcPts val="3200"/>
              </a:spcBef>
              <a:buFont typeface="Wingdings" pitchFamily="2" charset="2"/>
              <a:buChar char="Ø"/>
            </a:pPr>
            <a:r>
              <a:rPr lang="en-CA" sz="4000" dirty="0">
                <a:latin typeface="Scotia" panose="020B0503020203020204" pitchFamily="34" charset="0"/>
              </a:rPr>
              <a:t>Numeric variables were then scaled and centred. Scale transform calculates the standard deviation for each feature and divides each value by that output. Meanwhile, center transform calculates the mean for each feature and subtracts it from each value. </a:t>
            </a:r>
          </a:p>
          <a:p>
            <a:pPr marL="685766" indent="-685766">
              <a:spcBef>
                <a:spcPts val="3200"/>
              </a:spcBef>
              <a:buFont typeface="Wingdings" pitchFamily="2" charset="2"/>
              <a:buChar char="Ø"/>
            </a:pPr>
            <a:r>
              <a:rPr lang="en-CA" sz="4000" dirty="0">
                <a:latin typeface="Scotia" panose="020B0503020203020204" pitchFamily="34" charset="0"/>
              </a:rPr>
              <a:t>One-Hot Encoding was used to treat categorical variables, where every unique value is added as a feature in the data set as a binary predictor (0,1).</a:t>
            </a:r>
          </a:p>
        </p:txBody>
      </p:sp>
      <p:pic>
        <p:nvPicPr>
          <p:cNvPr id="10" name="Graphic 9" descr="Gears">
            <a:extLst>
              <a:ext uri="{FF2B5EF4-FFF2-40B4-BE49-F238E27FC236}">
                <a16:creationId xmlns:a16="http://schemas.microsoft.com/office/drawing/2014/main" id="{5613E8D4-F961-2448-8BEE-144AECB2E0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17064" y="7995617"/>
            <a:ext cx="3195472" cy="3195472"/>
          </a:xfrm>
          <a:prstGeom prst="rect">
            <a:avLst/>
          </a:prstGeom>
        </p:spPr>
      </p:pic>
    </p:spTree>
    <p:extLst>
      <p:ext uri="{BB962C8B-B14F-4D97-AF65-F5344CB8AC3E}">
        <p14:creationId xmlns:p14="http://schemas.microsoft.com/office/powerpoint/2010/main" val="217336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A2EEBCB6-34AF-6145-A18B-2340E7B3C2BC}"/>
              </a:ext>
            </a:extLst>
          </p:cNvPr>
          <p:cNvCxnSpPr/>
          <p:nvPr/>
        </p:nvCxnSpPr>
        <p:spPr>
          <a:xfrm>
            <a:off x="5836324" y="6858000"/>
            <a:ext cx="0" cy="309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E6034C52-1C77-1046-B17E-01CD48D74A7C}"/>
              </a:ext>
            </a:extLst>
          </p:cNvPr>
          <p:cNvSpPr/>
          <p:nvPr/>
        </p:nvSpPr>
        <p:spPr>
          <a:xfrm>
            <a:off x="12191206" y="0"/>
            <a:ext cx="12191207" cy="137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24" name="TextBox 23">
            <a:extLst>
              <a:ext uri="{FF2B5EF4-FFF2-40B4-BE49-F238E27FC236}">
                <a16:creationId xmlns:a16="http://schemas.microsoft.com/office/drawing/2014/main" id="{C3973922-E0BF-4245-AF2B-6BD6C4CFAAEB}"/>
              </a:ext>
            </a:extLst>
          </p:cNvPr>
          <p:cNvSpPr txBox="1"/>
          <p:nvPr/>
        </p:nvSpPr>
        <p:spPr>
          <a:xfrm>
            <a:off x="12861369" y="3222575"/>
            <a:ext cx="10850880" cy="9202519"/>
          </a:xfrm>
          <a:prstGeom prst="rect">
            <a:avLst/>
          </a:prstGeom>
          <a:noFill/>
        </p:spPr>
        <p:txBody>
          <a:bodyPr wrap="square" rtlCol="0">
            <a:spAutoFit/>
          </a:bodyPr>
          <a:lstStyle/>
          <a:p>
            <a:pPr marL="685766" indent="-685766">
              <a:spcBef>
                <a:spcPts val="3200"/>
              </a:spcBef>
              <a:buFont typeface="Wingdings" pitchFamily="2" charset="2"/>
              <a:buChar char="Ø"/>
            </a:pPr>
            <a:r>
              <a:rPr lang="en-CA" sz="3200" dirty="0">
                <a:solidFill>
                  <a:schemeClr val="bg1"/>
                </a:solidFill>
                <a:latin typeface="Scotia" panose="020B0503020203020204" pitchFamily="34" charset="0"/>
              </a:rPr>
              <a:t>The dataset is highly imbalanced with over 80% of customers being non-subscribers. SMOTE was used to balance the training data set. If imbalanced data is trained on the classifier, the results may be biased in favour of the majority class because there weren’t enough data points to learn about the population of the minority class. Here were some of the options:</a:t>
            </a:r>
          </a:p>
          <a:p>
            <a:pPr marL="1600120" lvl="1" indent="-685766">
              <a:spcBef>
                <a:spcPts val="3200"/>
              </a:spcBef>
              <a:buFont typeface="Wingdings" pitchFamily="2" charset="2"/>
              <a:buChar char="Ø"/>
            </a:pPr>
            <a:r>
              <a:rPr lang="en-CA" sz="3200" b="1" dirty="0">
                <a:solidFill>
                  <a:schemeClr val="bg1"/>
                </a:solidFill>
                <a:latin typeface="Scotia" panose="020B0503020203020204" pitchFamily="34" charset="0"/>
              </a:rPr>
              <a:t>Oversampling: </a:t>
            </a:r>
            <a:r>
              <a:rPr lang="en-CA" sz="3200" dirty="0">
                <a:solidFill>
                  <a:schemeClr val="bg1"/>
                </a:solidFill>
                <a:latin typeface="Scotia" panose="020B0503020203020204" pitchFamily="34" charset="0"/>
              </a:rPr>
              <a:t>Minority class is duplicated until the class balance is achieved. </a:t>
            </a:r>
          </a:p>
          <a:p>
            <a:pPr marL="1600120" lvl="1" indent="-685766">
              <a:spcBef>
                <a:spcPts val="3200"/>
              </a:spcBef>
              <a:buFont typeface="Wingdings" pitchFamily="2" charset="2"/>
              <a:buChar char="Ø"/>
            </a:pPr>
            <a:r>
              <a:rPr lang="en-CA" sz="3200" b="1" dirty="0">
                <a:solidFill>
                  <a:schemeClr val="bg1"/>
                </a:solidFill>
                <a:latin typeface="Scotia" panose="020B0503020203020204" pitchFamily="34" charset="0"/>
              </a:rPr>
              <a:t>Under-sampling: </a:t>
            </a:r>
            <a:r>
              <a:rPr lang="en-CA" sz="3200" dirty="0">
                <a:solidFill>
                  <a:schemeClr val="bg1"/>
                </a:solidFill>
                <a:latin typeface="Scotia" panose="020B0503020203020204" pitchFamily="34" charset="0"/>
              </a:rPr>
              <a:t>Removes the random instances of the majority class. Although the results may be strong, the model suffers from a significant loss of data points and ends up not generalizing well enough.</a:t>
            </a:r>
          </a:p>
          <a:p>
            <a:pPr marL="1600120" lvl="1" indent="-685766">
              <a:spcBef>
                <a:spcPts val="3200"/>
              </a:spcBef>
              <a:buFont typeface="Wingdings" pitchFamily="2" charset="2"/>
              <a:buChar char="Ø"/>
            </a:pPr>
            <a:r>
              <a:rPr lang="en-CA" sz="3200" b="1" dirty="0">
                <a:solidFill>
                  <a:schemeClr val="bg1"/>
                </a:solidFill>
                <a:latin typeface="Scotia" panose="020B0503020203020204" pitchFamily="34" charset="0"/>
              </a:rPr>
              <a:t>Synthetic Minority Over-Sampling Technique (SMOTE): </a:t>
            </a:r>
            <a:r>
              <a:rPr lang="en-CA" sz="3200" dirty="0">
                <a:solidFill>
                  <a:schemeClr val="bg1"/>
                </a:solidFill>
                <a:latin typeface="Scotia" panose="020B0503020203020204" pitchFamily="34" charset="0"/>
              </a:rPr>
              <a:t>Balances the skewed class distribution of positives and negatives.</a:t>
            </a:r>
          </a:p>
        </p:txBody>
      </p:sp>
      <p:sp>
        <p:nvSpPr>
          <p:cNvPr id="28" name="TextBox 27">
            <a:extLst>
              <a:ext uri="{FF2B5EF4-FFF2-40B4-BE49-F238E27FC236}">
                <a16:creationId xmlns:a16="http://schemas.microsoft.com/office/drawing/2014/main" id="{8A50D9F1-7C23-AD40-AAAB-640B0D2B1F56}"/>
              </a:ext>
            </a:extLst>
          </p:cNvPr>
          <p:cNvSpPr txBox="1"/>
          <p:nvPr/>
        </p:nvSpPr>
        <p:spPr>
          <a:xfrm>
            <a:off x="11742435" y="1083156"/>
            <a:ext cx="12639978" cy="1400383"/>
          </a:xfrm>
          <a:prstGeom prst="rect">
            <a:avLst/>
          </a:prstGeom>
          <a:noFill/>
        </p:spPr>
        <p:txBody>
          <a:bodyPr wrap="square" lIns="0" tIns="0" rIns="0" rtlCol="0">
            <a:spAutoFit/>
          </a:bodyPr>
          <a:lstStyle/>
          <a:p>
            <a:pPr algn="ctr"/>
            <a:r>
              <a:rPr lang="en-US" sz="8800" b="1" dirty="0">
                <a:solidFill>
                  <a:schemeClr val="bg1"/>
                </a:solidFill>
                <a:latin typeface="Scotia Headline" panose="020B0503020203020204" pitchFamily="34" charset="0"/>
              </a:rPr>
              <a:t>Class Balancing</a:t>
            </a:r>
            <a:endParaRPr lang="en-GB" sz="8800" dirty="0">
              <a:solidFill>
                <a:schemeClr val="bg1"/>
              </a:solidFill>
              <a:latin typeface="Scotia" panose="020B0503020203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E673E1B4-51DE-624E-81E5-8D0465D76901}"/>
              </a:ext>
            </a:extLst>
          </p:cNvPr>
          <p:cNvSpPr txBox="1"/>
          <p:nvPr/>
        </p:nvSpPr>
        <p:spPr>
          <a:xfrm>
            <a:off x="1702301" y="1135811"/>
            <a:ext cx="8755726" cy="1400383"/>
          </a:xfrm>
          <a:prstGeom prst="rect">
            <a:avLst/>
          </a:prstGeom>
          <a:noFill/>
        </p:spPr>
        <p:txBody>
          <a:bodyPr wrap="square" lIns="0" tIns="0" rIns="0" rtlCol="0">
            <a:spAutoFit/>
          </a:bodyPr>
          <a:lstStyle/>
          <a:p>
            <a:r>
              <a:rPr lang="en-US" sz="8800" b="1" dirty="0">
                <a:solidFill>
                  <a:schemeClr val="tx2"/>
                </a:solidFill>
                <a:latin typeface="Scotia Headline" panose="020B0503020203020204" pitchFamily="34" charset="0"/>
              </a:rPr>
              <a:t>Data Partitioning</a:t>
            </a:r>
            <a:endParaRPr lang="en-GB" sz="8800" dirty="0">
              <a:solidFill>
                <a:schemeClr val="tx2"/>
              </a:solidFill>
              <a:latin typeface="Scotia" panose="020B0503020203020204" pitchFamily="34" charset="0"/>
              <a:cs typeface="Arial" panose="020B0604020202020204" pitchFamily="34" charset="0"/>
            </a:endParaRPr>
          </a:p>
        </p:txBody>
      </p:sp>
      <p:sp>
        <p:nvSpPr>
          <p:cNvPr id="13" name="Can 12">
            <a:extLst>
              <a:ext uri="{FF2B5EF4-FFF2-40B4-BE49-F238E27FC236}">
                <a16:creationId xmlns:a16="http://schemas.microsoft.com/office/drawing/2014/main" id="{A248FDE2-0C1F-7B45-BAAB-34F1CDB425DA}"/>
              </a:ext>
            </a:extLst>
          </p:cNvPr>
          <p:cNvSpPr/>
          <p:nvPr/>
        </p:nvSpPr>
        <p:spPr>
          <a:xfrm>
            <a:off x="4556164" y="3432602"/>
            <a:ext cx="2560320" cy="3215372"/>
          </a:xfrm>
          <a:prstGeom prst="can">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sp>
        <p:nvSpPr>
          <p:cNvPr id="43" name="Can 42">
            <a:extLst>
              <a:ext uri="{FF2B5EF4-FFF2-40B4-BE49-F238E27FC236}">
                <a16:creationId xmlns:a16="http://schemas.microsoft.com/office/drawing/2014/main" id="{A7433B9C-FB66-684B-A2E5-4CD1B5E4DDBC}"/>
              </a:ext>
            </a:extLst>
          </p:cNvPr>
          <p:cNvSpPr/>
          <p:nvPr/>
        </p:nvSpPr>
        <p:spPr>
          <a:xfrm>
            <a:off x="4556164" y="10136810"/>
            <a:ext cx="2560320" cy="1795842"/>
          </a:xfrm>
          <a:prstGeom prst="ca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14" name="TextBox 13">
            <a:extLst>
              <a:ext uri="{FF2B5EF4-FFF2-40B4-BE49-F238E27FC236}">
                <a16:creationId xmlns:a16="http://schemas.microsoft.com/office/drawing/2014/main" id="{28672AA0-A060-A643-9B24-C7BFE43FA3FD}"/>
              </a:ext>
            </a:extLst>
          </p:cNvPr>
          <p:cNvSpPr txBox="1"/>
          <p:nvPr/>
        </p:nvSpPr>
        <p:spPr>
          <a:xfrm>
            <a:off x="11003280" y="8686800"/>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sp>
        <p:nvSpPr>
          <p:cNvPr id="15" name="TextBox 14">
            <a:extLst>
              <a:ext uri="{FF2B5EF4-FFF2-40B4-BE49-F238E27FC236}">
                <a16:creationId xmlns:a16="http://schemas.microsoft.com/office/drawing/2014/main" id="{BA33FB1F-72D9-534A-83AB-E87DECB371CB}"/>
              </a:ext>
            </a:extLst>
          </p:cNvPr>
          <p:cNvSpPr txBox="1"/>
          <p:nvPr/>
        </p:nvSpPr>
        <p:spPr>
          <a:xfrm>
            <a:off x="2270363" y="4573392"/>
            <a:ext cx="1950720" cy="933792"/>
          </a:xfrm>
          <a:prstGeom prst="rect">
            <a:avLst/>
          </a:prstGeom>
          <a:noFill/>
        </p:spPr>
        <p:txBody>
          <a:bodyPr wrap="square" lIns="0" tIns="0" rIns="0" bIns="0" rtlCol="0" anchor="t">
            <a:noAutofit/>
          </a:bodyPr>
          <a:lstStyle/>
          <a:p>
            <a:pPr algn="ctr">
              <a:lnSpc>
                <a:spcPct val="130000"/>
              </a:lnSpc>
              <a:buClr>
                <a:schemeClr val="accent5"/>
              </a:buClr>
              <a:buSzPct val="80000"/>
            </a:pPr>
            <a:r>
              <a:rPr lang="en-US" sz="3200" b="1" dirty="0">
                <a:latin typeface="Scotia" panose="020B0503020203020204" pitchFamily="34" charset="0"/>
              </a:rPr>
              <a:t>Training Data</a:t>
            </a:r>
          </a:p>
        </p:txBody>
      </p:sp>
      <p:sp>
        <p:nvSpPr>
          <p:cNvPr id="17" name="TextBox 16">
            <a:extLst>
              <a:ext uri="{FF2B5EF4-FFF2-40B4-BE49-F238E27FC236}">
                <a16:creationId xmlns:a16="http://schemas.microsoft.com/office/drawing/2014/main" id="{A2DD4A5B-5D64-E141-B85D-8BA6FDE4321C}"/>
              </a:ext>
            </a:extLst>
          </p:cNvPr>
          <p:cNvSpPr txBox="1"/>
          <p:nvPr/>
        </p:nvSpPr>
        <p:spPr>
          <a:xfrm>
            <a:off x="8656320" y="4663440"/>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sp>
        <p:nvSpPr>
          <p:cNvPr id="44" name="TextBox 43">
            <a:extLst>
              <a:ext uri="{FF2B5EF4-FFF2-40B4-BE49-F238E27FC236}">
                <a16:creationId xmlns:a16="http://schemas.microsoft.com/office/drawing/2014/main" id="{E3197D9E-E8C0-204F-999A-5189C10395EA}"/>
              </a:ext>
            </a:extLst>
          </p:cNvPr>
          <p:cNvSpPr txBox="1"/>
          <p:nvPr/>
        </p:nvSpPr>
        <p:spPr>
          <a:xfrm>
            <a:off x="2270363" y="10567835"/>
            <a:ext cx="1950720" cy="933792"/>
          </a:xfrm>
          <a:prstGeom prst="rect">
            <a:avLst/>
          </a:prstGeom>
          <a:noFill/>
        </p:spPr>
        <p:txBody>
          <a:bodyPr wrap="square" lIns="0" tIns="0" rIns="0" bIns="0" rtlCol="0" anchor="t">
            <a:noAutofit/>
          </a:bodyPr>
          <a:lstStyle/>
          <a:p>
            <a:pPr algn="ctr">
              <a:lnSpc>
                <a:spcPct val="130000"/>
              </a:lnSpc>
              <a:buClr>
                <a:schemeClr val="accent5"/>
              </a:buClr>
              <a:buSzPct val="80000"/>
            </a:pPr>
            <a:r>
              <a:rPr lang="en-US" sz="3200" b="1" dirty="0">
                <a:latin typeface="Scotia" panose="020B0503020203020204" pitchFamily="34" charset="0"/>
              </a:rPr>
              <a:t>Test Data</a:t>
            </a:r>
          </a:p>
        </p:txBody>
      </p:sp>
      <p:sp>
        <p:nvSpPr>
          <p:cNvPr id="2" name="Rounded Rectangle 1">
            <a:extLst>
              <a:ext uri="{FF2B5EF4-FFF2-40B4-BE49-F238E27FC236}">
                <a16:creationId xmlns:a16="http://schemas.microsoft.com/office/drawing/2014/main" id="{41E043E3-D3F6-F74C-9F1D-C1B64ACE14FD}"/>
              </a:ext>
            </a:extLst>
          </p:cNvPr>
          <p:cNvSpPr/>
          <p:nvPr/>
        </p:nvSpPr>
        <p:spPr>
          <a:xfrm>
            <a:off x="3686489" y="7544382"/>
            <a:ext cx="4191200" cy="17983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K-Fold Cross Validation</a:t>
            </a:r>
          </a:p>
        </p:txBody>
      </p:sp>
    </p:spTree>
    <p:extLst>
      <p:ext uri="{BB962C8B-B14F-4D97-AF65-F5344CB8AC3E}">
        <p14:creationId xmlns:p14="http://schemas.microsoft.com/office/powerpoint/2010/main" val="2451518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84978D-4FD3-4342-B358-492DD2A9067C}"/>
              </a:ext>
            </a:extLst>
          </p:cNvPr>
          <p:cNvSpPr txBox="1"/>
          <p:nvPr/>
        </p:nvSpPr>
        <p:spPr>
          <a:xfrm>
            <a:off x="4023053" y="7689403"/>
            <a:ext cx="4315887" cy="3362887"/>
          </a:xfrm>
          <a:prstGeom prst="rect">
            <a:avLst/>
          </a:prstGeom>
          <a:noFill/>
        </p:spPr>
        <p:txBody>
          <a:bodyPr wrap="square" lIns="0" tIns="0" rIns="0" bIns="0" rtlCol="0" anchor="t">
            <a:noAutofit/>
          </a:bodyPr>
          <a:lstStyle/>
          <a:p>
            <a:pPr>
              <a:lnSpc>
                <a:spcPct val="130000"/>
              </a:lnSpc>
              <a:buClr>
                <a:schemeClr val="accent5"/>
              </a:buClr>
              <a:buSzPct val="80000"/>
            </a:pPr>
            <a:r>
              <a:rPr lang="en-US" sz="2800" dirty="0">
                <a:latin typeface="Scotia" panose="020B0503020203020204" pitchFamily="34" charset="0"/>
              </a:rPr>
              <a:t>Used to evaluate how well a model can distinguish between classes when predicting. Higher the AUC (Area Under the Curve) or closer to 1, the stronger the model is at predicting the binary classes correctly.</a:t>
            </a:r>
          </a:p>
        </p:txBody>
      </p:sp>
      <p:sp>
        <p:nvSpPr>
          <p:cNvPr id="3" name="TextBox 2">
            <a:extLst>
              <a:ext uri="{FF2B5EF4-FFF2-40B4-BE49-F238E27FC236}">
                <a16:creationId xmlns:a16="http://schemas.microsoft.com/office/drawing/2014/main" id="{B2C709E2-019C-0541-BE52-AF66625522B6}"/>
              </a:ext>
            </a:extLst>
          </p:cNvPr>
          <p:cNvSpPr txBox="1"/>
          <p:nvPr/>
        </p:nvSpPr>
        <p:spPr>
          <a:xfrm>
            <a:off x="4023053" y="6196041"/>
            <a:ext cx="4315887" cy="662501"/>
          </a:xfrm>
          <a:prstGeom prst="rect">
            <a:avLst/>
          </a:prstGeom>
          <a:noFill/>
        </p:spPr>
        <p:txBody>
          <a:bodyPr wrap="square" lIns="0" tIns="0" rIns="0" bIns="0" rtlCol="0" anchor="t">
            <a:noAutofit/>
          </a:bodyPr>
          <a:lstStyle/>
          <a:p>
            <a:pPr>
              <a:lnSpc>
                <a:spcPct val="150000"/>
              </a:lnSpc>
              <a:buClr>
                <a:schemeClr val="accent5"/>
              </a:buClr>
              <a:buSzPct val="80000"/>
            </a:pPr>
            <a:r>
              <a:rPr lang="en-US" sz="2800" b="1" dirty="0">
                <a:solidFill>
                  <a:schemeClr val="accent5"/>
                </a:solidFill>
                <a:latin typeface="Scotia" panose="020B0503020203020204" pitchFamily="34" charset="0"/>
                <a:cs typeface="Arial Black" panose="020B0604020202020204" pitchFamily="34" charset="0"/>
              </a:rPr>
              <a:t>01</a:t>
            </a:r>
          </a:p>
          <a:p>
            <a:pPr>
              <a:lnSpc>
                <a:spcPct val="150000"/>
              </a:lnSpc>
              <a:buClr>
                <a:schemeClr val="accent5"/>
              </a:buClr>
              <a:buSzPct val="80000"/>
            </a:pPr>
            <a:r>
              <a:rPr lang="en-US" sz="3200" b="1" dirty="0">
                <a:latin typeface="Scotia Headline" panose="020B0503020203020204" pitchFamily="34" charset="0"/>
                <a:cs typeface="Arial" panose="020B0604020202020204" pitchFamily="34" charset="0"/>
              </a:rPr>
              <a:t>ROC</a:t>
            </a:r>
          </a:p>
        </p:txBody>
      </p:sp>
      <p:sp>
        <p:nvSpPr>
          <p:cNvPr id="4" name="TextBox 3">
            <a:extLst>
              <a:ext uri="{FF2B5EF4-FFF2-40B4-BE49-F238E27FC236}">
                <a16:creationId xmlns:a16="http://schemas.microsoft.com/office/drawing/2014/main" id="{55AD7041-4678-4744-8982-ECDF21780B6B}"/>
              </a:ext>
            </a:extLst>
          </p:cNvPr>
          <p:cNvSpPr txBox="1"/>
          <p:nvPr/>
        </p:nvSpPr>
        <p:spPr>
          <a:xfrm>
            <a:off x="9694614" y="7689403"/>
            <a:ext cx="4315887" cy="3362887"/>
          </a:xfrm>
          <a:prstGeom prst="rect">
            <a:avLst/>
          </a:prstGeom>
          <a:noFill/>
        </p:spPr>
        <p:txBody>
          <a:bodyPr wrap="square" lIns="0" tIns="0" rIns="0" bIns="0" rtlCol="0" anchor="t">
            <a:noAutofit/>
          </a:bodyPr>
          <a:lstStyle/>
          <a:p>
            <a:pPr>
              <a:lnSpc>
                <a:spcPct val="130000"/>
              </a:lnSpc>
              <a:buClr>
                <a:schemeClr val="accent5"/>
              </a:buClr>
              <a:buSzPct val="80000"/>
            </a:pPr>
            <a:r>
              <a:rPr lang="en-US" sz="2800" dirty="0">
                <a:latin typeface="Scotia" panose="020B0503020203020204" pitchFamily="34" charset="0"/>
              </a:rPr>
              <a:t>Indicates the percentage of correct positive classifications (true positives) from respondents that are positive. In other words how many customers were correctly classified as term deposit subscribers by the model.</a:t>
            </a:r>
          </a:p>
        </p:txBody>
      </p:sp>
      <p:sp>
        <p:nvSpPr>
          <p:cNvPr id="5" name="TextBox 4">
            <a:extLst>
              <a:ext uri="{FF2B5EF4-FFF2-40B4-BE49-F238E27FC236}">
                <a16:creationId xmlns:a16="http://schemas.microsoft.com/office/drawing/2014/main" id="{23E8B635-FCDB-4541-B727-B1B3FF99FFF6}"/>
              </a:ext>
            </a:extLst>
          </p:cNvPr>
          <p:cNvSpPr txBox="1"/>
          <p:nvPr/>
        </p:nvSpPr>
        <p:spPr>
          <a:xfrm>
            <a:off x="9694614" y="6196041"/>
            <a:ext cx="4315887" cy="662501"/>
          </a:xfrm>
          <a:prstGeom prst="rect">
            <a:avLst/>
          </a:prstGeom>
          <a:noFill/>
        </p:spPr>
        <p:txBody>
          <a:bodyPr wrap="square" lIns="0" tIns="0" rIns="0" bIns="0" rtlCol="0" anchor="t">
            <a:noAutofit/>
          </a:bodyPr>
          <a:lstStyle/>
          <a:p>
            <a:pPr>
              <a:lnSpc>
                <a:spcPct val="150000"/>
              </a:lnSpc>
              <a:buClr>
                <a:schemeClr val="accent5"/>
              </a:buClr>
              <a:buSzPct val="80000"/>
            </a:pPr>
            <a:r>
              <a:rPr lang="en-US" sz="2800" b="1" dirty="0">
                <a:solidFill>
                  <a:schemeClr val="accent1"/>
                </a:solidFill>
                <a:latin typeface="Scotia" panose="020B0503020203020204" pitchFamily="34" charset="0"/>
                <a:cs typeface="Arial Black" panose="020B0604020202020204" pitchFamily="34" charset="0"/>
              </a:rPr>
              <a:t>02</a:t>
            </a:r>
          </a:p>
          <a:p>
            <a:pPr>
              <a:lnSpc>
                <a:spcPct val="150000"/>
              </a:lnSpc>
              <a:buClr>
                <a:schemeClr val="accent5"/>
              </a:buClr>
              <a:buSzPct val="80000"/>
            </a:pPr>
            <a:r>
              <a:rPr lang="en-US" sz="3200" b="1" dirty="0">
                <a:latin typeface="Scotia Headline" panose="020B0503020203020204" pitchFamily="34" charset="0"/>
                <a:cs typeface="Arial" panose="020B0604020202020204" pitchFamily="34" charset="0"/>
              </a:rPr>
              <a:t>Recall or Sensitivity</a:t>
            </a:r>
          </a:p>
        </p:txBody>
      </p:sp>
      <p:sp>
        <p:nvSpPr>
          <p:cNvPr id="6" name="TextBox 5">
            <a:extLst>
              <a:ext uri="{FF2B5EF4-FFF2-40B4-BE49-F238E27FC236}">
                <a16:creationId xmlns:a16="http://schemas.microsoft.com/office/drawing/2014/main" id="{CB0782C4-BD35-F44A-B45E-E7FCFAE302B5}"/>
              </a:ext>
            </a:extLst>
          </p:cNvPr>
          <p:cNvSpPr txBox="1"/>
          <p:nvPr/>
        </p:nvSpPr>
        <p:spPr>
          <a:xfrm>
            <a:off x="15260166" y="7689403"/>
            <a:ext cx="4315887" cy="3362887"/>
          </a:xfrm>
          <a:prstGeom prst="rect">
            <a:avLst/>
          </a:prstGeom>
          <a:noFill/>
        </p:spPr>
        <p:txBody>
          <a:bodyPr wrap="square" lIns="0" tIns="0" rIns="0" bIns="0" rtlCol="0" anchor="t">
            <a:noAutofit/>
          </a:bodyPr>
          <a:lstStyle/>
          <a:p>
            <a:pPr>
              <a:lnSpc>
                <a:spcPct val="130000"/>
              </a:lnSpc>
              <a:buClr>
                <a:schemeClr val="accent5"/>
              </a:buClr>
              <a:buSzPct val="80000"/>
            </a:pPr>
            <a:r>
              <a:rPr lang="en-US" sz="2800" dirty="0">
                <a:latin typeface="Scotia" panose="020B0503020203020204" pitchFamily="34" charset="0"/>
              </a:rPr>
              <a:t>Indicates the percentage of correct positive classifications (true positives) from respondents that were predicted as positive.  In other words, how many customers were correctly classified as non-subscribers and subscribers, respectively. </a:t>
            </a:r>
          </a:p>
        </p:txBody>
      </p:sp>
      <p:sp>
        <p:nvSpPr>
          <p:cNvPr id="7" name="TextBox 6">
            <a:extLst>
              <a:ext uri="{FF2B5EF4-FFF2-40B4-BE49-F238E27FC236}">
                <a16:creationId xmlns:a16="http://schemas.microsoft.com/office/drawing/2014/main" id="{16C885EE-995C-484D-8AAB-EF43F8D43186}"/>
              </a:ext>
            </a:extLst>
          </p:cNvPr>
          <p:cNvSpPr txBox="1"/>
          <p:nvPr/>
        </p:nvSpPr>
        <p:spPr>
          <a:xfrm>
            <a:off x="15260166" y="6196041"/>
            <a:ext cx="4315887" cy="662501"/>
          </a:xfrm>
          <a:prstGeom prst="rect">
            <a:avLst/>
          </a:prstGeom>
          <a:noFill/>
        </p:spPr>
        <p:txBody>
          <a:bodyPr wrap="square" lIns="0" tIns="0" rIns="0" bIns="0" rtlCol="0" anchor="t">
            <a:noAutofit/>
          </a:bodyPr>
          <a:lstStyle/>
          <a:p>
            <a:pPr>
              <a:lnSpc>
                <a:spcPct val="150000"/>
              </a:lnSpc>
              <a:buClr>
                <a:schemeClr val="accent5"/>
              </a:buClr>
              <a:buSzPct val="80000"/>
            </a:pPr>
            <a:r>
              <a:rPr lang="en-US" sz="2800" b="1" dirty="0">
                <a:solidFill>
                  <a:schemeClr val="accent3"/>
                </a:solidFill>
                <a:latin typeface="Scotia" panose="020B0503020203020204" pitchFamily="34" charset="0"/>
                <a:cs typeface="Arial Black" panose="020B0604020202020204" pitchFamily="34" charset="0"/>
              </a:rPr>
              <a:t>03</a:t>
            </a:r>
          </a:p>
          <a:p>
            <a:pPr>
              <a:lnSpc>
                <a:spcPct val="150000"/>
              </a:lnSpc>
              <a:buClr>
                <a:schemeClr val="accent5"/>
              </a:buClr>
              <a:buSzPct val="80000"/>
            </a:pPr>
            <a:r>
              <a:rPr lang="en-US" sz="3200" b="1" dirty="0">
                <a:latin typeface="Scotia Headline" panose="020B0503020203020204" pitchFamily="34" charset="0"/>
                <a:cs typeface="Arial" panose="020B0604020202020204" pitchFamily="34" charset="0"/>
              </a:rPr>
              <a:t>Precision</a:t>
            </a:r>
          </a:p>
        </p:txBody>
      </p:sp>
      <p:cxnSp>
        <p:nvCxnSpPr>
          <p:cNvPr id="8" name="Straight Connector 7">
            <a:extLst>
              <a:ext uri="{FF2B5EF4-FFF2-40B4-BE49-F238E27FC236}">
                <a16:creationId xmlns:a16="http://schemas.microsoft.com/office/drawing/2014/main" id="{01BC1262-AA4E-674A-BD6F-448333B906B4}"/>
              </a:ext>
            </a:extLst>
          </p:cNvPr>
          <p:cNvCxnSpPr>
            <a:cxnSpLocks/>
          </p:cNvCxnSpPr>
          <p:nvPr/>
        </p:nvCxnSpPr>
        <p:spPr>
          <a:xfrm>
            <a:off x="4023053" y="5787930"/>
            <a:ext cx="4315887"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7014F11-E12E-E340-BAE3-8C352BDC5614}"/>
              </a:ext>
            </a:extLst>
          </p:cNvPr>
          <p:cNvCxnSpPr>
            <a:cxnSpLocks/>
          </p:cNvCxnSpPr>
          <p:nvPr/>
        </p:nvCxnSpPr>
        <p:spPr>
          <a:xfrm>
            <a:off x="9694614" y="5787930"/>
            <a:ext cx="4315887"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3524BEA-7200-AC44-8CD8-1A6426B060FA}"/>
              </a:ext>
            </a:extLst>
          </p:cNvPr>
          <p:cNvCxnSpPr>
            <a:cxnSpLocks/>
          </p:cNvCxnSpPr>
          <p:nvPr/>
        </p:nvCxnSpPr>
        <p:spPr>
          <a:xfrm>
            <a:off x="15260166" y="5787930"/>
            <a:ext cx="4315887"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A2320F1-E7C2-0241-9FD4-1FC753EB5D1B}"/>
              </a:ext>
            </a:extLst>
          </p:cNvPr>
          <p:cNvSpPr/>
          <p:nvPr/>
        </p:nvSpPr>
        <p:spPr>
          <a:xfrm>
            <a:off x="5641031" y="4183514"/>
            <a:ext cx="1079930" cy="107993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accent5"/>
              </a:solidFill>
            </a:endParaRPr>
          </a:p>
        </p:txBody>
      </p:sp>
      <p:sp>
        <p:nvSpPr>
          <p:cNvPr id="12" name="Oval 11">
            <a:extLst>
              <a:ext uri="{FF2B5EF4-FFF2-40B4-BE49-F238E27FC236}">
                <a16:creationId xmlns:a16="http://schemas.microsoft.com/office/drawing/2014/main" id="{44A40B3F-0F79-B24F-9026-F3744F6D707D}"/>
              </a:ext>
            </a:extLst>
          </p:cNvPr>
          <p:cNvSpPr/>
          <p:nvPr/>
        </p:nvSpPr>
        <p:spPr>
          <a:xfrm>
            <a:off x="11259621" y="4165660"/>
            <a:ext cx="1079930" cy="10799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solidFill>
                <a:schemeClr val="accent5"/>
              </a:solidFill>
            </a:endParaRPr>
          </a:p>
        </p:txBody>
      </p:sp>
      <p:sp>
        <p:nvSpPr>
          <p:cNvPr id="13" name="Oval 12">
            <a:extLst>
              <a:ext uri="{FF2B5EF4-FFF2-40B4-BE49-F238E27FC236}">
                <a16:creationId xmlns:a16="http://schemas.microsoft.com/office/drawing/2014/main" id="{A5CE6A42-0EE2-614E-A2CA-E07307DB1462}"/>
              </a:ext>
            </a:extLst>
          </p:cNvPr>
          <p:cNvSpPr/>
          <p:nvPr/>
        </p:nvSpPr>
        <p:spPr>
          <a:xfrm>
            <a:off x="16891288" y="4246704"/>
            <a:ext cx="1079930" cy="10799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accent5"/>
              </a:solidFill>
            </a:endParaRPr>
          </a:p>
        </p:txBody>
      </p:sp>
      <p:sp>
        <p:nvSpPr>
          <p:cNvPr id="14" name="Shape 2787">
            <a:extLst>
              <a:ext uri="{FF2B5EF4-FFF2-40B4-BE49-F238E27FC236}">
                <a16:creationId xmlns:a16="http://schemas.microsoft.com/office/drawing/2014/main" id="{A7498106-E83E-6A44-8355-68E47642473F}"/>
              </a:ext>
            </a:extLst>
          </p:cNvPr>
          <p:cNvSpPr/>
          <p:nvPr/>
        </p:nvSpPr>
        <p:spPr>
          <a:xfrm>
            <a:off x="22774342" y="4386784"/>
            <a:ext cx="672938" cy="673390"/>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2"/>
          </a:solidFill>
          <a:ln w="12700">
            <a:miter lim="400000"/>
          </a:ln>
        </p:spPr>
        <p:txBody>
          <a:bodyPr lIns="76177" tIns="76177" rIns="76177" bIns="76177" anchor="ctr"/>
          <a:lstStyle/>
          <a:p>
            <a:pPr defTabSz="91405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998"/>
          </a:p>
        </p:txBody>
      </p:sp>
      <p:sp>
        <p:nvSpPr>
          <p:cNvPr id="18" name="TextBox 6">
            <a:extLst>
              <a:ext uri="{FF2B5EF4-FFF2-40B4-BE49-F238E27FC236}">
                <a16:creationId xmlns:a16="http://schemas.microsoft.com/office/drawing/2014/main" id="{0E953F52-9298-FD42-B134-C779F242F41F}"/>
              </a:ext>
            </a:extLst>
          </p:cNvPr>
          <p:cNvSpPr txBox="1"/>
          <p:nvPr/>
        </p:nvSpPr>
        <p:spPr>
          <a:xfrm>
            <a:off x="1350580" y="1309493"/>
            <a:ext cx="14584848" cy="1354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4900">
                <a:solidFill>
                  <a:srgbClr val="E8111C"/>
                </a:solidFill>
                <a:latin typeface="Gilroy ExtraBold"/>
                <a:ea typeface="Gilroy ExtraBold"/>
                <a:cs typeface="Gilroy ExtraBold"/>
                <a:sym typeface="Gilroy ExtraBold"/>
              </a:defRPr>
            </a:lvl1pPr>
          </a:lstStyle>
          <a:p>
            <a:r>
              <a:rPr lang="en-US" sz="8800" b="1" dirty="0">
                <a:solidFill>
                  <a:schemeClr val="tx1"/>
                </a:solidFill>
                <a:latin typeface="Scotia Headline" panose="020B0503020203020204" pitchFamily="34" charset="0"/>
              </a:rPr>
              <a:t>Performance Metrics</a:t>
            </a:r>
            <a:endParaRPr sz="8800" b="1" dirty="0">
              <a:solidFill>
                <a:schemeClr val="tx1"/>
              </a:solidFill>
              <a:latin typeface="Scotia Headline" panose="020B0503020203020204" pitchFamily="34" charset="0"/>
            </a:endParaRPr>
          </a:p>
        </p:txBody>
      </p:sp>
      <p:sp>
        <p:nvSpPr>
          <p:cNvPr id="20" name="TextBox 19">
            <a:extLst>
              <a:ext uri="{FF2B5EF4-FFF2-40B4-BE49-F238E27FC236}">
                <a16:creationId xmlns:a16="http://schemas.microsoft.com/office/drawing/2014/main" id="{12D9E974-8B27-EC4D-AE3D-E07A3E61F4B1}"/>
              </a:ext>
            </a:extLst>
          </p:cNvPr>
          <p:cNvSpPr txBox="1"/>
          <p:nvPr/>
        </p:nvSpPr>
        <p:spPr>
          <a:xfrm>
            <a:off x="2743200" y="7741920"/>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pic>
        <p:nvPicPr>
          <p:cNvPr id="22" name="Graphic 21" descr="Bar chart">
            <a:extLst>
              <a:ext uri="{FF2B5EF4-FFF2-40B4-BE49-F238E27FC236}">
                <a16:creationId xmlns:a16="http://schemas.microsoft.com/office/drawing/2014/main" id="{9F16A72C-761A-6E46-9E9A-13662DA971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23796" y="4262156"/>
            <a:ext cx="914400" cy="914400"/>
          </a:xfrm>
          <a:prstGeom prst="rect">
            <a:avLst/>
          </a:prstGeom>
        </p:spPr>
      </p:pic>
      <p:pic>
        <p:nvPicPr>
          <p:cNvPr id="24" name="Graphic 23" descr="Head with gears">
            <a:extLst>
              <a:ext uri="{FF2B5EF4-FFF2-40B4-BE49-F238E27FC236}">
                <a16:creationId xmlns:a16="http://schemas.microsoft.com/office/drawing/2014/main" id="{DC2024CB-5B76-DB4B-B20B-1BCD20CC33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5357" y="4329469"/>
            <a:ext cx="914400" cy="914400"/>
          </a:xfrm>
          <a:prstGeom prst="rect">
            <a:avLst/>
          </a:prstGeom>
        </p:spPr>
      </p:pic>
      <p:pic>
        <p:nvPicPr>
          <p:cNvPr id="26" name="Graphic 25" descr="Research">
            <a:extLst>
              <a:ext uri="{FF2B5EF4-FFF2-40B4-BE49-F238E27FC236}">
                <a16:creationId xmlns:a16="http://schemas.microsoft.com/office/drawing/2014/main" id="{A7912EA4-FA32-554A-BCB6-998AEDB1E7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073831" y="4386783"/>
            <a:ext cx="801477" cy="801477"/>
          </a:xfrm>
          <a:prstGeom prst="rect">
            <a:avLst/>
          </a:prstGeom>
        </p:spPr>
      </p:pic>
      <p:sp>
        <p:nvSpPr>
          <p:cNvPr id="28" name="TextBox 27">
            <a:extLst>
              <a:ext uri="{FF2B5EF4-FFF2-40B4-BE49-F238E27FC236}">
                <a16:creationId xmlns:a16="http://schemas.microsoft.com/office/drawing/2014/main" id="{8D260CE9-EEBB-A742-BE35-9AB49EFBDC9E}"/>
              </a:ext>
            </a:extLst>
          </p:cNvPr>
          <p:cNvSpPr txBox="1"/>
          <p:nvPr/>
        </p:nvSpPr>
        <p:spPr>
          <a:xfrm>
            <a:off x="20543520" y="1005840"/>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spTree>
    <p:extLst>
      <p:ext uri="{BB962C8B-B14F-4D97-AF65-F5344CB8AC3E}">
        <p14:creationId xmlns:p14="http://schemas.microsoft.com/office/powerpoint/2010/main" val="3549670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034C52-1C77-1046-B17E-01CD48D74A7C}"/>
              </a:ext>
            </a:extLst>
          </p:cNvPr>
          <p:cNvSpPr/>
          <p:nvPr/>
        </p:nvSpPr>
        <p:spPr>
          <a:xfrm>
            <a:off x="12191206" y="0"/>
            <a:ext cx="12191207"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4" name="TextBox 3">
            <a:extLst>
              <a:ext uri="{FF2B5EF4-FFF2-40B4-BE49-F238E27FC236}">
                <a16:creationId xmlns:a16="http://schemas.microsoft.com/office/drawing/2014/main" id="{A8859620-B99A-8449-AEAA-4E48D0CD97F0}"/>
              </a:ext>
            </a:extLst>
          </p:cNvPr>
          <p:cNvSpPr txBox="1"/>
          <p:nvPr/>
        </p:nvSpPr>
        <p:spPr>
          <a:xfrm>
            <a:off x="1549901" y="1864297"/>
            <a:ext cx="8755726" cy="1400383"/>
          </a:xfrm>
          <a:prstGeom prst="rect">
            <a:avLst/>
          </a:prstGeom>
          <a:noFill/>
        </p:spPr>
        <p:txBody>
          <a:bodyPr wrap="square" lIns="0" tIns="0" rIns="0" rtlCol="0">
            <a:spAutoFit/>
          </a:bodyPr>
          <a:lstStyle/>
          <a:p>
            <a:r>
              <a:rPr lang="en-US" sz="8800" b="1" dirty="0">
                <a:solidFill>
                  <a:schemeClr val="tx2"/>
                </a:solidFill>
                <a:latin typeface="Scotia Headline" panose="020B0503020203020204" pitchFamily="34" charset="0"/>
              </a:rPr>
              <a:t>Confusion Matrix</a:t>
            </a:r>
            <a:endParaRPr lang="en-GB" sz="8800" dirty="0">
              <a:solidFill>
                <a:schemeClr val="tx2"/>
              </a:solidFill>
              <a:latin typeface="Scotia" panose="020B0503020203020204" pitchFamily="34" charset="0"/>
              <a:cs typeface="Arial" panose="020B0604020202020204" pitchFamily="34" charset="0"/>
            </a:endParaRPr>
          </a:p>
        </p:txBody>
      </p:sp>
      <p:cxnSp>
        <p:nvCxnSpPr>
          <p:cNvPr id="16" name="Straight Connector 15">
            <a:extLst>
              <a:ext uri="{FF2B5EF4-FFF2-40B4-BE49-F238E27FC236}">
                <a16:creationId xmlns:a16="http://schemas.microsoft.com/office/drawing/2014/main" id="{C2F8E00F-8155-2445-A906-54333C9456CC}"/>
              </a:ext>
            </a:extLst>
          </p:cNvPr>
          <p:cNvCxnSpPr/>
          <p:nvPr/>
        </p:nvCxnSpPr>
        <p:spPr>
          <a:xfrm>
            <a:off x="365760" y="5789503"/>
            <a:ext cx="11399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DAAB5B6-3832-E746-9379-B29789DE5E85}"/>
              </a:ext>
            </a:extLst>
          </p:cNvPr>
          <p:cNvCxnSpPr>
            <a:cxnSpLocks/>
          </p:cNvCxnSpPr>
          <p:nvPr/>
        </p:nvCxnSpPr>
        <p:spPr>
          <a:xfrm flipH="1">
            <a:off x="4784963" y="4389121"/>
            <a:ext cx="1" cy="710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B909D03-B487-5246-99AD-1B5D7D062B2A}"/>
              </a:ext>
            </a:extLst>
          </p:cNvPr>
          <p:cNvSpPr txBox="1"/>
          <p:nvPr/>
        </p:nvSpPr>
        <p:spPr>
          <a:xfrm>
            <a:off x="6735287" y="4719273"/>
            <a:ext cx="4937760" cy="609600"/>
          </a:xfrm>
          <a:prstGeom prst="rect">
            <a:avLst/>
          </a:prstGeom>
          <a:noFill/>
        </p:spPr>
        <p:txBody>
          <a:bodyPr wrap="square" lIns="0" tIns="0" rIns="0" bIns="0" rtlCol="0" anchor="t">
            <a:noAutofit/>
          </a:bodyPr>
          <a:lstStyle/>
          <a:p>
            <a:pPr algn="l">
              <a:lnSpc>
                <a:spcPct val="130000"/>
              </a:lnSpc>
              <a:buClr>
                <a:schemeClr val="accent5"/>
              </a:buClr>
              <a:buSzPct val="80000"/>
            </a:pPr>
            <a:r>
              <a:rPr lang="en-US" b="1" dirty="0">
                <a:solidFill>
                  <a:schemeClr val="tx1">
                    <a:lumMod val="50000"/>
                  </a:schemeClr>
                </a:solidFill>
                <a:latin typeface="Scotia" panose="020B0503020203020204" pitchFamily="34" charset="0"/>
              </a:rPr>
              <a:t>ACTUAL VALUES</a:t>
            </a:r>
          </a:p>
        </p:txBody>
      </p:sp>
      <p:cxnSp>
        <p:nvCxnSpPr>
          <p:cNvPr id="25" name="Straight Connector 24">
            <a:extLst>
              <a:ext uri="{FF2B5EF4-FFF2-40B4-BE49-F238E27FC236}">
                <a16:creationId xmlns:a16="http://schemas.microsoft.com/office/drawing/2014/main" id="{720F8328-ED51-2047-BA22-1E2D95095A05}"/>
              </a:ext>
            </a:extLst>
          </p:cNvPr>
          <p:cNvCxnSpPr/>
          <p:nvPr/>
        </p:nvCxnSpPr>
        <p:spPr>
          <a:xfrm>
            <a:off x="364966" y="7189886"/>
            <a:ext cx="11399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AC9751D-0FF9-7644-B3D1-A72E6D1DAA5C}"/>
              </a:ext>
            </a:extLst>
          </p:cNvPr>
          <p:cNvSpPr txBox="1"/>
          <p:nvPr/>
        </p:nvSpPr>
        <p:spPr>
          <a:xfrm>
            <a:off x="867687" y="6131540"/>
            <a:ext cx="4937760" cy="609600"/>
          </a:xfrm>
          <a:prstGeom prst="rect">
            <a:avLst/>
          </a:prstGeom>
          <a:noFill/>
        </p:spPr>
        <p:txBody>
          <a:bodyPr wrap="square" lIns="0" tIns="0" rIns="0" bIns="0" rtlCol="0" anchor="t">
            <a:noAutofit/>
          </a:bodyPr>
          <a:lstStyle/>
          <a:p>
            <a:pPr algn="l">
              <a:lnSpc>
                <a:spcPct val="130000"/>
              </a:lnSpc>
              <a:buClr>
                <a:schemeClr val="accent5"/>
              </a:buClr>
              <a:buSzPct val="80000"/>
            </a:pPr>
            <a:r>
              <a:rPr lang="en-US" b="1" dirty="0">
                <a:solidFill>
                  <a:schemeClr val="tx1">
                    <a:lumMod val="50000"/>
                  </a:schemeClr>
                </a:solidFill>
                <a:latin typeface="Scotia" panose="020B0503020203020204" pitchFamily="34" charset="0"/>
              </a:rPr>
              <a:t>PREDICTED VALUES</a:t>
            </a:r>
          </a:p>
        </p:txBody>
      </p:sp>
      <p:cxnSp>
        <p:nvCxnSpPr>
          <p:cNvPr id="27" name="Straight Connector 26">
            <a:extLst>
              <a:ext uri="{FF2B5EF4-FFF2-40B4-BE49-F238E27FC236}">
                <a16:creationId xmlns:a16="http://schemas.microsoft.com/office/drawing/2014/main" id="{4E55BF57-5E31-1D40-9A31-11A97550A2B1}"/>
              </a:ext>
            </a:extLst>
          </p:cNvPr>
          <p:cNvCxnSpPr>
            <a:cxnSpLocks/>
          </p:cNvCxnSpPr>
          <p:nvPr/>
        </p:nvCxnSpPr>
        <p:spPr>
          <a:xfrm>
            <a:off x="8274724" y="5789503"/>
            <a:ext cx="0" cy="5701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FE4E808-5DD8-3A4B-A0A1-B9D13529D489}"/>
              </a:ext>
            </a:extLst>
          </p:cNvPr>
          <p:cNvSpPr txBox="1"/>
          <p:nvPr/>
        </p:nvSpPr>
        <p:spPr>
          <a:xfrm>
            <a:off x="5462845" y="6185743"/>
            <a:ext cx="4937760" cy="609600"/>
          </a:xfrm>
          <a:prstGeom prst="rect">
            <a:avLst/>
          </a:prstGeom>
          <a:noFill/>
        </p:spPr>
        <p:txBody>
          <a:bodyPr wrap="square" lIns="0" tIns="0" rIns="0" bIns="0" rtlCol="0" anchor="t">
            <a:noAutofit/>
          </a:bodyPr>
          <a:lstStyle/>
          <a:p>
            <a:pPr algn="l">
              <a:lnSpc>
                <a:spcPct val="130000"/>
              </a:lnSpc>
              <a:buClr>
                <a:schemeClr val="accent5"/>
              </a:buClr>
              <a:buSzPct val="80000"/>
            </a:pPr>
            <a:r>
              <a:rPr lang="en-US" b="1" dirty="0">
                <a:solidFill>
                  <a:schemeClr val="tx1">
                    <a:lumMod val="50000"/>
                  </a:schemeClr>
                </a:solidFill>
                <a:latin typeface="Scotia" panose="020B0503020203020204" pitchFamily="34" charset="0"/>
              </a:rPr>
              <a:t>YES</a:t>
            </a:r>
          </a:p>
        </p:txBody>
      </p:sp>
      <p:sp>
        <p:nvSpPr>
          <p:cNvPr id="32" name="TextBox 31">
            <a:extLst>
              <a:ext uri="{FF2B5EF4-FFF2-40B4-BE49-F238E27FC236}">
                <a16:creationId xmlns:a16="http://schemas.microsoft.com/office/drawing/2014/main" id="{9F981476-834B-0D45-9D00-A6ED124D789F}"/>
              </a:ext>
            </a:extLst>
          </p:cNvPr>
          <p:cNvSpPr txBox="1"/>
          <p:nvPr/>
        </p:nvSpPr>
        <p:spPr>
          <a:xfrm>
            <a:off x="9240778" y="6185743"/>
            <a:ext cx="4937760" cy="609600"/>
          </a:xfrm>
          <a:prstGeom prst="rect">
            <a:avLst/>
          </a:prstGeom>
          <a:noFill/>
        </p:spPr>
        <p:txBody>
          <a:bodyPr wrap="square" lIns="0" tIns="0" rIns="0" bIns="0" rtlCol="0" anchor="t">
            <a:noAutofit/>
          </a:bodyPr>
          <a:lstStyle/>
          <a:p>
            <a:pPr algn="l">
              <a:lnSpc>
                <a:spcPct val="130000"/>
              </a:lnSpc>
              <a:buClr>
                <a:schemeClr val="accent5"/>
              </a:buClr>
              <a:buSzPct val="80000"/>
            </a:pPr>
            <a:r>
              <a:rPr lang="en-US" b="1" dirty="0">
                <a:solidFill>
                  <a:schemeClr val="tx1">
                    <a:lumMod val="50000"/>
                  </a:schemeClr>
                </a:solidFill>
                <a:latin typeface="Scotia" panose="020B0503020203020204" pitchFamily="34" charset="0"/>
              </a:rPr>
              <a:t>NO</a:t>
            </a:r>
          </a:p>
        </p:txBody>
      </p:sp>
      <p:cxnSp>
        <p:nvCxnSpPr>
          <p:cNvPr id="33" name="Straight Connector 32">
            <a:extLst>
              <a:ext uri="{FF2B5EF4-FFF2-40B4-BE49-F238E27FC236}">
                <a16:creationId xmlns:a16="http://schemas.microsoft.com/office/drawing/2014/main" id="{7ED9DFAB-66F7-0348-80D2-1B8168C546DC}"/>
              </a:ext>
            </a:extLst>
          </p:cNvPr>
          <p:cNvCxnSpPr/>
          <p:nvPr/>
        </p:nvCxnSpPr>
        <p:spPr>
          <a:xfrm>
            <a:off x="364966" y="9018686"/>
            <a:ext cx="11399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1E3302E-1231-9545-9C88-80A96816871B}"/>
              </a:ext>
            </a:extLst>
          </p:cNvPr>
          <p:cNvSpPr txBox="1"/>
          <p:nvPr/>
        </p:nvSpPr>
        <p:spPr>
          <a:xfrm>
            <a:off x="2192575" y="7762250"/>
            <a:ext cx="4937760" cy="609600"/>
          </a:xfrm>
          <a:prstGeom prst="rect">
            <a:avLst/>
          </a:prstGeom>
          <a:noFill/>
        </p:spPr>
        <p:txBody>
          <a:bodyPr wrap="square" lIns="0" tIns="0" rIns="0" bIns="0" rtlCol="0" anchor="t">
            <a:noAutofit/>
          </a:bodyPr>
          <a:lstStyle/>
          <a:p>
            <a:pPr algn="l">
              <a:lnSpc>
                <a:spcPct val="130000"/>
              </a:lnSpc>
              <a:buClr>
                <a:schemeClr val="accent5"/>
              </a:buClr>
              <a:buSzPct val="80000"/>
            </a:pPr>
            <a:r>
              <a:rPr lang="en-US" b="1" dirty="0">
                <a:solidFill>
                  <a:schemeClr val="tx1">
                    <a:lumMod val="50000"/>
                  </a:schemeClr>
                </a:solidFill>
                <a:latin typeface="Scotia" panose="020B0503020203020204" pitchFamily="34" charset="0"/>
              </a:rPr>
              <a:t>YES</a:t>
            </a:r>
          </a:p>
        </p:txBody>
      </p:sp>
      <p:sp>
        <p:nvSpPr>
          <p:cNvPr id="35" name="TextBox 34">
            <a:extLst>
              <a:ext uri="{FF2B5EF4-FFF2-40B4-BE49-F238E27FC236}">
                <a16:creationId xmlns:a16="http://schemas.microsoft.com/office/drawing/2014/main" id="{4F729846-33F4-C445-AA77-D25542F6A2FF}"/>
              </a:ext>
            </a:extLst>
          </p:cNvPr>
          <p:cNvSpPr txBox="1"/>
          <p:nvPr/>
        </p:nvSpPr>
        <p:spPr>
          <a:xfrm>
            <a:off x="2231965" y="9685853"/>
            <a:ext cx="4937760" cy="609600"/>
          </a:xfrm>
          <a:prstGeom prst="rect">
            <a:avLst/>
          </a:prstGeom>
          <a:noFill/>
        </p:spPr>
        <p:txBody>
          <a:bodyPr wrap="square" lIns="0" tIns="0" rIns="0" bIns="0" rtlCol="0" anchor="t">
            <a:noAutofit/>
          </a:bodyPr>
          <a:lstStyle/>
          <a:p>
            <a:pPr algn="l">
              <a:lnSpc>
                <a:spcPct val="130000"/>
              </a:lnSpc>
              <a:buClr>
                <a:schemeClr val="accent5"/>
              </a:buClr>
              <a:buSzPct val="80000"/>
            </a:pPr>
            <a:r>
              <a:rPr lang="en-US" b="1" dirty="0">
                <a:solidFill>
                  <a:schemeClr val="tx1">
                    <a:lumMod val="50000"/>
                  </a:schemeClr>
                </a:solidFill>
                <a:latin typeface="Scotia" panose="020B0503020203020204" pitchFamily="34" charset="0"/>
              </a:rPr>
              <a:t>NO</a:t>
            </a:r>
          </a:p>
        </p:txBody>
      </p:sp>
      <p:sp>
        <p:nvSpPr>
          <p:cNvPr id="36" name="TextBox 35">
            <a:extLst>
              <a:ext uri="{FF2B5EF4-FFF2-40B4-BE49-F238E27FC236}">
                <a16:creationId xmlns:a16="http://schemas.microsoft.com/office/drawing/2014/main" id="{F7EBEE4B-B32A-5945-8ACA-31438E6EC60C}"/>
              </a:ext>
            </a:extLst>
          </p:cNvPr>
          <p:cNvSpPr txBox="1"/>
          <p:nvPr/>
        </p:nvSpPr>
        <p:spPr>
          <a:xfrm>
            <a:off x="5500572" y="7762250"/>
            <a:ext cx="4937760" cy="609600"/>
          </a:xfrm>
          <a:prstGeom prst="rect">
            <a:avLst/>
          </a:prstGeom>
          <a:noFill/>
        </p:spPr>
        <p:txBody>
          <a:bodyPr wrap="square" lIns="0" tIns="0" rIns="0" bIns="0" rtlCol="0" anchor="t">
            <a:noAutofit/>
          </a:bodyPr>
          <a:lstStyle/>
          <a:p>
            <a:pPr algn="l">
              <a:lnSpc>
                <a:spcPct val="130000"/>
              </a:lnSpc>
              <a:buClr>
                <a:schemeClr val="accent5"/>
              </a:buClr>
              <a:buSzPct val="80000"/>
            </a:pPr>
            <a:r>
              <a:rPr lang="en-US" sz="2800" dirty="0">
                <a:solidFill>
                  <a:schemeClr val="tx1">
                    <a:lumMod val="50000"/>
                  </a:schemeClr>
                </a:solidFill>
                <a:latin typeface="Scotia" panose="020B0503020203020204" pitchFamily="34" charset="0"/>
              </a:rPr>
              <a:t>TRUE POSITIVE</a:t>
            </a:r>
          </a:p>
        </p:txBody>
      </p:sp>
      <p:sp>
        <p:nvSpPr>
          <p:cNvPr id="37" name="TextBox 36">
            <a:extLst>
              <a:ext uri="{FF2B5EF4-FFF2-40B4-BE49-F238E27FC236}">
                <a16:creationId xmlns:a16="http://schemas.microsoft.com/office/drawing/2014/main" id="{552E1B2E-55DA-264F-A197-C625F1336894}"/>
              </a:ext>
            </a:extLst>
          </p:cNvPr>
          <p:cNvSpPr txBox="1"/>
          <p:nvPr/>
        </p:nvSpPr>
        <p:spPr>
          <a:xfrm>
            <a:off x="5462845" y="9838327"/>
            <a:ext cx="4937760" cy="609600"/>
          </a:xfrm>
          <a:prstGeom prst="rect">
            <a:avLst/>
          </a:prstGeom>
          <a:noFill/>
        </p:spPr>
        <p:txBody>
          <a:bodyPr wrap="square" lIns="0" tIns="0" rIns="0" bIns="0" rtlCol="0" anchor="t">
            <a:noAutofit/>
          </a:bodyPr>
          <a:lstStyle/>
          <a:p>
            <a:pPr algn="l">
              <a:lnSpc>
                <a:spcPct val="130000"/>
              </a:lnSpc>
              <a:buClr>
                <a:schemeClr val="accent5"/>
              </a:buClr>
              <a:buSzPct val="80000"/>
            </a:pPr>
            <a:r>
              <a:rPr lang="en-US" sz="2800" dirty="0">
                <a:solidFill>
                  <a:schemeClr val="tx1">
                    <a:lumMod val="50000"/>
                  </a:schemeClr>
                </a:solidFill>
                <a:latin typeface="Scotia" panose="020B0503020203020204" pitchFamily="34" charset="0"/>
              </a:rPr>
              <a:t>FALSE NEGATIVE</a:t>
            </a:r>
          </a:p>
        </p:txBody>
      </p:sp>
      <p:sp>
        <p:nvSpPr>
          <p:cNvPr id="38" name="TextBox 37">
            <a:extLst>
              <a:ext uri="{FF2B5EF4-FFF2-40B4-BE49-F238E27FC236}">
                <a16:creationId xmlns:a16="http://schemas.microsoft.com/office/drawing/2014/main" id="{FC463B4A-F9DF-2F4A-B93D-A5E6D2A046D5}"/>
              </a:ext>
            </a:extLst>
          </p:cNvPr>
          <p:cNvSpPr txBox="1"/>
          <p:nvPr/>
        </p:nvSpPr>
        <p:spPr>
          <a:xfrm>
            <a:off x="8779537" y="7762250"/>
            <a:ext cx="4937760" cy="609600"/>
          </a:xfrm>
          <a:prstGeom prst="rect">
            <a:avLst/>
          </a:prstGeom>
          <a:noFill/>
        </p:spPr>
        <p:txBody>
          <a:bodyPr wrap="square" lIns="0" tIns="0" rIns="0" bIns="0" rtlCol="0" anchor="t">
            <a:noAutofit/>
          </a:bodyPr>
          <a:lstStyle/>
          <a:p>
            <a:pPr algn="l">
              <a:lnSpc>
                <a:spcPct val="130000"/>
              </a:lnSpc>
              <a:buClr>
                <a:schemeClr val="accent5"/>
              </a:buClr>
              <a:buSzPct val="80000"/>
            </a:pPr>
            <a:r>
              <a:rPr lang="en-US" sz="2800" dirty="0">
                <a:solidFill>
                  <a:schemeClr val="tx1">
                    <a:lumMod val="50000"/>
                  </a:schemeClr>
                </a:solidFill>
                <a:latin typeface="Scotia" panose="020B0503020203020204" pitchFamily="34" charset="0"/>
              </a:rPr>
              <a:t>FALSE POSITIVE</a:t>
            </a:r>
          </a:p>
        </p:txBody>
      </p:sp>
      <p:sp>
        <p:nvSpPr>
          <p:cNvPr id="39" name="TextBox 38">
            <a:extLst>
              <a:ext uri="{FF2B5EF4-FFF2-40B4-BE49-F238E27FC236}">
                <a16:creationId xmlns:a16="http://schemas.microsoft.com/office/drawing/2014/main" id="{0513DF12-A52A-3A49-9772-D66AA95FAF9E}"/>
              </a:ext>
            </a:extLst>
          </p:cNvPr>
          <p:cNvSpPr txBox="1"/>
          <p:nvPr/>
        </p:nvSpPr>
        <p:spPr>
          <a:xfrm>
            <a:off x="8952605" y="9939947"/>
            <a:ext cx="4937760" cy="609600"/>
          </a:xfrm>
          <a:prstGeom prst="rect">
            <a:avLst/>
          </a:prstGeom>
          <a:noFill/>
        </p:spPr>
        <p:txBody>
          <a:bodyPr wrap="square" lIns="0" tIns="0" rIns="0" bIns="0" rtlCol="0" anchor="t">
            <a:noAutofit/>
          </a:bodyPr>
          <a:lstStyle/>
          <a:p>
            <a:pPr algn="l">
              <a:lnSpc>
                <a:spcPct val="130000"/>
              </a:lnSpc>
              <a:buClr>
                <a:schemeClr val="accent5"/>
              </a:buClr>
              <a:buSzPct val="80000"/>
            </a:pPr>
            <a:r>
              <a:rPr lang="en-US" sz="2800" dirty="0">
                <a:solidFill>
                  <a:schemeClr val="tx1">
                    <a:lumMod val="50000"/>
                  </a:schemeClr>
                </a:solidFill>
                <a:latin typeface="Scotia" panose="020B0503020203020204" pitchFamily="34" charset="0"/>
              </a:rPr>
              <a:t>TRUE NEGATIVE</a:t>
            </a:r>
          </a:p>
        </p:txBody>
      </p:sp>
      <p:sp>
        <p:nvSpPr>
          <p:cNvPr id="40" name="TextBox 39">
            <a:extLst>
              <a:ext uri="{FF2B5EF4-FFF2-40B4-BE49-F238E27FC236}">
                <a16:creationId xmlns:a16="http://schemas.microsoft.com/office/drawing/2014/main" id="{6E85E186-DF73-504B-BA4C-01BC30F3D5E6}"/>
              </a:ext>
            </a:extLst>
          </p:cNvPr>
          <p:cNvSpPr txBox="1"/>
          <p:nvPr/>
        </p:nvSpPr>
        <p:spPr>
          <a:xfrm>
            <a:off x="13295755" y="4722593"/>
            <a:ext cx="9097638" cy="7889339"/>
          </a:xfrm>
          <a:prstGeom prst="rect">
            <a:avLst/>
          </a:prstGeom>
          <a:noFill/>
        </p:spPr>
        <p:txBody>
          <a:bodyPr wrap="square" rtlCol="0">
            <a:spAutoFit/>
          </a:bodyPr>
          <a:lstStyle/>
          <a:p>
            <a:pPr marL="685766" indent="-685766">
              <a:spcBef>
                <a:spcPts val="3200"/>
              </a:spcBef>
              <a:buFont typeface="Wingdings" pitchFamily="2" charset="2"/>
              <a:buChar char="Ø"/>
            </a:pPr>
            <a:r>
              <a:rPr lang="en-US" sz="4000" dirty="0">
                <a:solidFill>
                  <a:schemeClr val="bg1"/>
                </a:solidFill>
                <a:latin typeface="Scotia" panose="020B0503020203020204" pitchFamily="34" charset="0"/>
              </a:rPr>
              <a:t>We need to be able to answer what is the cost of incorrectly classifying a customer who is a non-subscriber as a subscriber (false positive or Type I Error cost = marketing) versus what is the cost of failing to identify a customer who is a subscriber as a non-subscriber (false negative = revenue).</a:t>
            </a:r>
          </a:p>
          <a:p>
            <a:pPr marL="685766" indent="-685766">
              <a:spcBef>
                <a:spcPts val="3200"/>
              </a:spcBef>
              <a:buFont typeface="Wingdings" pitchFamily="2" charset="2"/>
              <a:buChar char="Ø"/>
            </a:pPr>
            <a:r>
              <a:rPr lang="en-US" sz="4000" dirty="0">
                <a:solidFill>
                  <a:schemeClr val="bg1"/>
                </a:solidFill>
                <a:latin typeface="Scotia" panose="020B0503020203020204" pitchFamily="34" charset="0"/>
              </a:rPr>
              <a:t>When it comes to Bank marketing, false positives are inexpensive compared to false negatives or Type II, which could lead to sales opportunities. </a:t>
            </a:r>
          </a:p>
        </p:txBody>
      </p:sp>
      <p:sp>
        <p:nvSpPr>
          <p:cNvPr id="41" name="TextBox 40">
            <a:extLst>
              <a:ext uri="{FF2B5EF4-FFF2-40B4-BE49-F238E27FC236}">
                <a16:creationId xmlns:a16="http://schemas.microsoft.com/office/drawing/2014/main" id="{42BBA369-890A-064C-94A4-3724CB4B516E}"/>
              </a:ext>
            </a:extLst>
          </p:cNvPr>
          <p:cNvSpPr txBox="1"/>
          <p:nvPr/>
        </p:nvSpPr>
        <p:spPr>
          <a:xfrm>
            <a:off x="11673047" y="1569521"/>
            <a:ext cx="12639978" cy="2754600"/>
          </a:xfrm>
          <a:prstGeom prst="rect">
            <a:avLst/>
          </a:prstGeom>
          <a:noFill/>
        </p:spPr>
        <p:txBody>
          <a:bodyPr wrap="square" lIns="0" tIns="0" rIns="0" rtlCol="0">
            <a:spAutoFit/>
          </a:bodyPr>
          <a:lstStyle/>
          <a:p>
            <a:pPr algn="ctr"/>
            <a:r>
              <a:rPr lang="en-US" sz="8800" b="1" dirty="0">
                <a:solidFill>
                  <a:schemeClr val="bg1"/>
                </a:solidFill>
                <a:latin typeface="Scotia Headline" panose="020B0503020203020204" pitchFamily="34" charset="0"/>
              </a:rPr>
              <a:t>Cross-Validation </a:t>
            </a:r>
          </a:p>
          <a:p>
            <a:pPr algn="ctr"/>
            <a:r>
              <a:rPr lang="en-US" sz="8800" b="1" dirty="0">
                <a:solidFill>
                  <a:schemeClr val="bg1"/>
                </a:solidFill>
                <a:latin typeface="Scotia Headline" panose="020B0503020203020204" pitchFamily="34" charset="0"/>
              </a:rPr>
              <a:t>Evaluation</a:t>
            </a:r>
            <a:endParaRPr lang="en-GB" sz="8800" dirty="0">
              <a:solidFill>
                <a:schemeClr val="bg1"/>
              </a:solidFill>
              <a:latin typeface="Scotia" panose="020B0503020203020204" pitchFamily="34" charset="0"/>
              <a:cs typeface="Arial" panose="020B0604020202020204" pitchFamily="34" charset="0"/>
            </a:endParaRPr>
          </a:p>
        </p:txBody>
      </p:sp>
    </p:spTree>
    <p:extLst>
      <p:ext uri="{BB962C8B-B14F-4D97-AF65-F5344CB8AC3E}">
        <p14:creationId xmlns:p14="http://schemas.microsoft.com/office/powerpoint/2010/main" val="1058496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257A4DDE-8EE7-9647-94BA-09DF13651600}"/>
              </a:ext>
            </a:extLst>
          </p:cNvPr>
          <p:cNvSpPr/>
          <p:nvPr/>
        </p:nvSpPr>
        <p:spPr>
          <a:xfrm flipH="1">
            <a:off x="1" y="0"/>
            <a:ext cx="8133050" cy="13716001"/>
          </a:xfrm>
          <a:prstGeom prst="rect">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2000"/>
          </a:p>
        </p:txBody>
      </p:sp>
      <p:graphicFrame>
        <p:nvGraphicFramePr>
          <p:cNvPr id="3" name="Chart 2">
            <a:extLst>
              <a:ext uri="{FF2B5EF4-FFF2-40B4-BE49-F238E27FC236}">
                <a16:creationId xmlns:a16="http://schemas.microsoft.com/office/drawing/2014/main" id="{9484B082-BDC1-5C4A-BB21-FE5CFDEE34BE}"/>
              </a:ext>
            </a:extLst>
          </p:cNvPr>
          <p:cNvGraphicFramePr>
            <a:graphicFrameLocks/>
          </p:cNvGraphicFramePr>
          <p:nvPr>
            <p:extLst>
              <p:ext uri="{D42A27DB-BD31-4B8C-83A1-F6EECF244321}">
                <p14:modId xmlns:p14="http://schemas.microsoft.com/office/powerpoint/2010/main" val="2566970513"/>
              </p:ext>
            </p:extLst>
          </p:nvPr>
        </p:nvGraphicFramePr>
        <p:xfrm>
          <a:off x="9540240" y="2712720"/>
          <a:ext cx="14051280" cy="1027176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D99268E2-864B-0946-B93A-420944A8A602}"/>
              </a:ext>
            </a:extLst>
          </p:cNvPr>
          <p:cNvSpPr txBox="1"/>
          <p:nvPr/>
        </p:nvSpPr>
        <p:spPr>
          <a:xfrm>
            <a:off x="16362947" y="12175958"/>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000" dirty="0">
              <a:solidFill>
                <a:schemeClr val="bg2"/>
              </a:solidFill>
              <a:latin typeface="Scotia" panose="020B0503020203020204" pitchFamily="34" charset="0"/>
            </a:endParaRPr>
          </a:p>
        </p:txBody>
      </p:sp>
      <p:sp>
        <p:nvSpPr>
          <p:cNvPr id="5" name="TextBox 6">
            <a:extLst>
              <a:ext uri="{FF2B5EF4-FFF2-40B4-BE49-F238E27FC236}">
                <a16:creationId xmlns:a16="http://schemas.microsoft.com/office/drawing/2014/main" id="{ECC382A5-DD47-E744-B8B7-0484C43FC9D7}"/>
              </a:ext>
            </a:extLst>
          </p:cNvPr>
          <p:cNvSpPr txBox="1"/>
          <p:nvPr/>
        </p:nvSpPr>
        <p:spPr>
          <a:xfrm>
            <a:off x="590218" y="1119551"/>
            <a:ext cx="6907861" cy="4062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r>
              <a:rPr lang="en-CA" sz="8800" b="1" dirty="0">
                <a:solidFill>
                  <a:schemeClr val="bg2"/>
                </a:solidFill>
                <a:latin typeface="Scotia Headline" panose="020B0503020203020204" pitchFamily="34" charset="0"/>
              </a:rPr>
              <a:t>Cross-Validation </a:t>
            </a:r>
          </a:p>
          <a:p>
            <a:r>
              <a:rPr lang="en-CA" altLang="en-US" sz="8800" b="1" spc="-150" dirty="0">
                <a:solidFill>
                  <a:schemeClr val="bg2"/>
                </a:solidFill>
                <a:latin typeface="Scotia Headline" panose="020B0503020203020204" pitchFamily="34" charset="0"/>
              </a:rPr>
              <a:t>Results</a:t>
            </a:r>
            <a:endParaRPr lang="en-US" altLang="en-US" sz="8800" b="1" spc="-150" dirty="0">
              <a:solidFill>
                <a:schemeClr val="bg2"/>
              </a:solidFill>
              <a:latin typeface="Scotia Headline" panose="020B0503020203020204" pitchFamily="34" charset="0"/>
            </a:endParaRPr>
          </a:p>
        </p:txBody>
      </p:sp>
      <p:sp>
        <p:nvSpPr>
          <p:cNvPr id="6" name="TextBox 5">
            <a:extLst>
              <a:ext uri="{FF2B5EF4-FFF2-40B4-BE49-F238E27FC236}">
                <a16:creationId xmlns:a16="http://schemas.microsoft.com/office/drawing/2014/main" id="{52AA6573-1270-B549-8134-1B8F70206E39}"/>
              </a:ext>
            </a:extLst>
          </p:cNvPr>
          <p:cNvSpPr txBox="1"/>
          <p:nvPr/>
        </p:nvSpPr>
        <p:spPr>
          <a:xfrm>
            <a:off x="590219" y="6301753"/>
            <a:ext cx="5651509" cy="5536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ct val="130000"/>
              </a:lnSpc>
              <a:buClr>
                <a:schemeClr val="accent5"/>
              </a:buClr>
              <a:buSzPct val="80000"/>
            </a:pPr>
            <a:r>
              <a:rPr lang="en-US" sz="4000" dirty="0">
                <a:solidFill>
                  <a:schemeClr val="bg2"/>
                </a:solidFill>
                <a:latin typeface="Scotia" panose="020B0503020203020204" pitchFamily="34" charset="0"/>
              </a:rPr>
              <a:t>After 10-fold cross validation Random Forest Model had the highest ROC average over 30 resamples, including the highest sensitivity, also known as true positive rate or recall.</a:t>
            </a:r>
            <a:endParaRPr lang="en-US" sz="4000" b="0" dirty="0">
              <a:solidFill>
                <a:schemeClr val="bg2"/>
              </a:solidFill>
              <a:latin typeface="Scotia" panose="020B0503020203020204" pitchFamily="34" charset="0"/>
            </a:endParaRPr>
          </a:p>
        </p:txBody>
      </p:sp>
      <p:sp>
        <p:nvSpPr>
          <p:cNvPr id="7" name="TextBox 6">
            <a:extLst>
              <a:ext uri="{FF2B5EF4-FFF2-40B4-BE49-F238E27FC236}">
                <a16:creationId xmlns:a16="http://schemas.microsoft.com/office/drawing/2014/main" id="{BE310D1B-F785-754C-A090-34BE79D35326}"/>
              </a:ext>
            </a:extLst>
          </p:cNvPr>
          <p:cNvSpPr txBox="1"/>
          <p:nvPr/>
        </p:nvSpPr>
        <p:spPr>
          <a:xfrm>
            <a:off x="11871500" y="906320"/>
            <a:ext cx="10104580" cy="1400383"/>
          </a:xfrm>
          <a:prstGeom prst="rect">
            <a:avLst/>
          </a:prstGeom>
          <a:noFill/>
        </p:spPr>
        <p:txBody>
          <a:bodyPr wrap="square" lIns="0" tIns="0" rIns="0" rtlCol="0">
            <a:spAutoFit/>
          </a:bodyPr>
          <a:lstStyle/>
          <a:p>
            <a:r>
              <a:rPr lang="en-US" sz="8800" b="1" dirty="0">
                <a:solidFill>
                  <a:schemeClr val="tx2"/>
                </a:solidFill>
                <a:latin typeface="Scotia Headline" panose="020B0503020203020204" pitchFamily="34" charset="0"/>
              </a:rPr>
              <a:t>Model Performance</a:t>
            </a:r>
            <a:endParaRPr lang="en-GB" sz="8800" dirty="0">
              <a:solidFill>
                <a:schemeClr val="tx2"/>
              </a:solidFill>
              <a:latin typeface="Scotia" panose="020B0503020203020204" pitchFamily="34" charset="0"/>
              <a:cs typeface="Arial" panose="020B0604020202020204" pitchFamily="34" charset="0"/>
            </a:endParaRPr>
          </a:p>
        </p:txBody>
      </p:sp>
    </p:spTree>
    <p:extLst>
      <p:ext uri="{BB962C8B-B14F-4D97-AF65-F5344CB8AC3E}">
        <p14:creationId xmlns:p14="http://schemas.microsoft.com/office/powerpoint/2010/main" val="680409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371368-50BD-0945-89E7-E0D619247E4B}"/>
              </a:ext>
            </a:extLst>
          </p:cNvPr>
          <p:cNvSpPr txBox="1"/>
          <p:nvPr/>
        </p:nvSpPr>
        <p:spPr>
          <a:xfrm>
            <a:off x="10169015" y="3187679"/>
            <a:ext cx="12570038" cy="961587"/>
          </a:xfrm>
          <a:prstGeom prst="rect">
            <a:avLst/>
          </a:prstGeom>
          <a:noFill/>
        </p:spPr>
        <p:txBody>
          <a:bodyPr wrap="square" lIns="0" tIns="0" rIns="0" bIns="0" rtlCol="0" anchor="t">
            <a:noAutofit/>
          </a:bodyPr>
          <a:lstStyle/>
          <a:p>
            <a:pPr marL="571500" marR="0" lvl="0" indent="-571500" algn="l" defTabSz="1828709" rtl="0" eaLnBrk="1" fontAlgn="auto" latinLnBrk="0" hangingPunct="1">
              <a:lnSpc>
                <a:spcPct val="130000"/>
              </a:lnSpc>
              <a:spcBef>
                <a:spcPts val="0"/>
              </a:spcBef>
              <a:spcAft>
                <a:spcPts val="0"/>
              </a:spcAft>
              <a:buClr>
                <a:srgbClr val="009DD6"/>
              </a:buClr>
              <a:buSzPct val="80000"/>
              <a:buFont typeface="Wingdings" pitchFamily="2" charset="2"/>
              <a:buChar char="Ø"/>
              <a:tabLst/>
              <a:defRPr/>
            </a:pPr>
            <a:r>
              <a:rPr lang="en-US" sz="4000" dirty="0">
                <a:solidFill>
                  <a:srgbClr val="333333"/>
                </a:solidFill>
                <a:latin typeface="Scotia" panose="020B0503020203020204" pitchFamily="34" charset="0"/>
              </a:rPr>
              <a:t>“Evaluates multiple models using procedures that add and/or remove predictors to find the optimal combination that maximizes model performance,” (Kuhn, 2019).</a:t>
            </a:r>
            <a:endParaRPr kumimoji="0" lang="en-US" sz="4000" b="0" i="0" u="none" strike="noStrike" kern="1200" cap="none" spc="0" normalizeH="0" baseline="0" noProof="0" dirty="0">
              <a:ln>
                <a:noFill/>
              </a:ln>
              <a:solidFill>
                <a:srgbClr val="333333"/>
              </a:solidFill>
              <a:effectLst/>
              <a:uLnTx/>
              <a:uFillTx/>
              <a:latin typeface="Scotia" panose="020B0503020203020204" pitchFamily="34" charset="0"/>
              <a:ea typeface="+mn-ea"/>
              <a:cs typeface="+mn-cs"/>
            </a:endParaRPr>
          </a:p>
        </p:txBody>
      </p:sp>
      <p:sp>
        <p:nvSpPr>
          <p:cNvPr id="4" name="TextBox 3">
            <a:extLst>
              <a:ext uri="{FF2B5EF4-FFF2-40B4-BE49-F238E27FC236}">
                <a16:creationId xmlns:a16="http://schemas.microsoft.com/office/drawing/2014/main" id="{066273BA-790C-2448-8159-3D4AA2045AFD}"/>
              </a:ext>
            </a:extLst>
          </p:cNvPr>
          <p:cNvSpPr txBox="1"/>
          <p:nvPr/>
        </p:nvSpPr>
        <p:spPr>
          <a:xfrm>
            <a:off x="10169015" y="1163763"/>
            <a:ext cx="8580151" cy="831844"/>
          </a:xfrm>
          <a:prstGeom prst="rect">
            <a:avLst/>
          </a:prstGeom>
          <a:noFill/>
        </p:spPr>
        <p:txBody>
          <a:bodyPr wrap="square" lIns="0" tIns="0" rIns="0" bIns="0" rtlCol="0" anchor="t">
            <a:noAutofit/>
          </a:bodyPr>
          <a:lstStyle/>
          <a:p>
            <a:pPr marL="0" marR="0" lvl="0" indent="0" algn="l" defTabSz="1828709" rtl="0" eaLnBrk="1" fontAlgn="auto" latinLnBrk="0" hangingPunct="1">
              <a:lnSpc>
                <a:spcPct val="150000"/>
              </a:lnSpc>
              <a:spcBef>
                <a:spcPts val="0"/>
              </a:spcBef>
              <a:spcAft>
                <a:spcPts val="0"/>
              </a:spcAft>
              <a:buClr>
                <a:srgbClr val="009DD6"/>
              </a:buClr>
              <a:buSzPct val="80000"/>
              <a:buFontTx/>
              <a:buNone/>
              <a:tabLst/>
              <a:defRPr/>
            </a:pPr>
            <a:r>
              <a:rPr kumimoji="0" lang="en-US" sz="5400" b="1" i="0" u="none" strike="noStrike" kern="1200" cap="none" spc="0" normalizeH="0" baseline="0" noProof="0" dirty="0">
                <a:ln>
                  <a:noFill/>
                </a:ln>
                <a:solidFill>
                  <a:srgbClr val="333333"/>
                </a:solidFill>
                <a:effectLst/>
                <a:uLnTx/>
                <a:uFillTx/>
                <a:latin typeface="Scotia Headline" panose="020B0503020203020204" pitchFamily="34" charset="0"/>
                <a:ea typeface="+mn-ea"/>
                <a:cs typeface="Arial" panose="020B0604020202020204" pitchFamily="34" charset="0"/>
              </a:rPr>
              <a:t>Wrapper Method</a:t>
            </a:r>
          </a:p>
        </p:txBody>
      </p:sp>
      <p:sp>
        <p:nvSpPr>
          <p:cNvPr id="5" name="TextBox 4">
            <a:extLst>
              <a:ext uri="{FF2B5EF4-FFF2-40B4-BE49-F238E27FC236}">
                <a16:creationId xmlns:a16="http://schemas.microsoft.com/office/drawing/2014/main" id="{9F1FA3F1-9FEF-3342-9E5B-AF75A4F7750E}"/>
              </a:ext>
            </a:extLst>
          </p:cNvPr>
          <p:cNvSpPr txBox="1"/>
          <p:nvPr/>
        </p:nvSpPr>
        <p:spPr>
          <a:xfrm>
            <a:off x="10169015" y="6735366"/>
            <a:ext cx="9482141" cy="662501"/>
          </a:xfrm>
          <a:prstGeom prst="rect">
            <a:avLst/>
          </a:prstGeom>
          <a:noFill/>
        </p:spPr>
        <p:txBody>
          <a:bodyPr wrap="square" lIns="0" tIns="0" rIns="0" bIns="0" rtlCol="0" anchor="t">
            <a:noAutofit/>
          </a:bodyPr>
          <a:lstStyle/>
          <a:p>
            <a:pPr marL="0" marR="0" lvl="0" indent="0" algn="l" defTabSz="1828709" rtl="0" eaLnBrk="1" fontAlgn="auto" latinLnBrk="0" hangingPunct="1">
              <a:lnSpc>
                <a:spcPct val="150000"/>
              </a:lnSpc>
              <a:spcBef>
                <a:spcPts val="0"/>
              </a:spcBef>
              <a:spcAft>
                <a:spcPts val="0"/>
              </a:spcAft>
              <a:buClr>
                <a:srgbClr val="009DD6"/>
              </a:buClr>
              <a:buSzPct val="80000"/>
              <a:buFontTx/>
              <a:buNone/>
              <a:tabLst/>
              <a:defRPr/>
            </a:pPr>
            <a:r>
              <a:rPr kumimoji="0" lang="en-US" sz="5400" b="1" i="0" u="none" strike="noStrike" kern="1200" cap="none" spc="0" normalizeH="0" baseline="0" noProof="0" dirty="0">
                <a:ln>
                  <a:noFill/>
                </a:ln>
                <a:solidFill>
                  <a:srgbClr val="333333"/>
                </a:solidFill>
                <a:effectLst/>
                <a:uLnTx/>
                <a:uFillTx/>
                <a:latin typeface="Scotia Headline" panose="020B0503020203020204" pitchFamily="34" charset="0"/>
                <a:ea typeface="+mn-ea"/>
                <a:cs typeface="Arial" panose="020B0604020202020204" pitchFamily="34" charset="0"/>
              </a:rPr>
              <a:t>Filter Method</a:t>
            </a:r>
          </a:p>
        </p:txBody>
      </p:sp>
      <p:sp>
        <p:nvSpPr>
          <p:cNvPr id="6" name="Shape 2618">
            <a:extLst>
              <a:ext uri="{FF2B5EF4-FFF2-40B4-BE49-F238E27FC236}">
                <a16:creationId xmlns:a16="http://schemas.microsoft.com/office/drawing/2014/main" id="{59B6F876-4D47-5C4C-B488-1CA9E9B87AA2}"/>
              </a:ext>
            </a:extLst>
          </p:cNvPr>
          <p:cNvSpPr/>
          <p:nvPr/>
        </p:nvSpPr>
        <p:spPr>
          <a:xfrm>
            <a:off x="9487707" y="5045696"/>
            <a:ext cx="681308" cy="681404"/>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bg2"/>
          </a:solidFill>
          <a:ln w="12700">
            <a:miter lim="400000"/>
          </a:ln>
        </p:spPr>
        <p:txBody>
          <a:bodyPr lIns="76177" tIns="76177" rIns="76177" bIns="76177" anchor="ctr"/>
          <a:lstStyle/>
          <a:p>
            <a:pPr marL="0" marR="0" lvl="0" indent="0" algn="l" defTabSz="914056"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7" name="TextBox 6">
            <a:extLst>
              <a:ext uri="{FF2B5EF4-FFF2-40B4-BE49-F238E27FC236}">
                <a16:creationId xmlns:a16="http://schemas.microsoft.com/office/drawing/2014/main" id="{25F7D710-E968-F947-A666-56660602FBD1}"/>
              </a:ext>
            </a:extLst>
          </p:cNvPr>
          <p:cNvSpPr txBox="1"/>
          <p:nvPr/>
        </p:nvSpPr>
        <p:spPr>
          <a:xfrm>
            <a:off x="10169015" y="8797181"/>
            <a:ext cx="12165179" cy="3755056"/>
          </a:xfrm>
          <a:prstGeom prst="rect">
            <a:avLst/>
          </a:prstGeom>
          <a:noFill/>
        </p:spPr>
        <p:txBody>
          <a:bodyPr wrap="square" lIns="0" tIns="0" rIns="0" bIns="0" rtlCol="0" anchor="t">
            <a:noAutofit/>
          </a:bodyPr>
          <a:lstStyle/>
          <a:p>
            <a:pPr marL="571500" marR="0" lvl="0" indent="-571500" algn="l" defTabSz="1828709" rtl="0" eaLnBrk="1" fontAlgn="auto" latinLnBrk="0" hangingPunct="1">
              <a:lnSpc>
                <a:spcPct val="130000"/>
              </a:lnSpc>
              <a:spcBef>
                <a:spcPts val="0"/>
              </a:spcBef>
              <a:spcAft>
                <a:spcPts val="0"/>
              </a:spcAft>
              <a:buClr>
                <a:srgbClr val="009DD6"/>
              </a:buClr>
              <a:buSzPct val="80000"/>
              <a:buFont typeface="Wingdings" pitchFamily="2" charset="2"/>
              <a:buChar char="Ø"/>
              <a:tabLst/>
              <a:defRPr/>
            </a:pPr>
            <a:r>
              <a:rPr kumimoji="0" lang="en-US" sz="4000" b="0" i="0" u="none" strike="noStrike" kern="1200" cap="none" spc="0" normalizeH="0" baseline="0" noProof="0" dirty="0">
                <a:ln>
                  <a:noFill/>
                </a:ln>
                <a:solidFill>
                  <a:srgbClr val="333333"/>
                </a:solidFill>
                <a:effectLst/>
                <a:uLnTx/>
                <a:uFillTx/>
                <a:latin typeface="Scotia" panose="020B0503020203020204" pitchFamily="34" charset="0"/>
                <a:ea typeface="+mn-ea"/>
                <a:cs typeface="+mn-cs"/>
              </a:rPr>
              <a:t>“Evaluates the relevance of the predictors outside the predictive models and subsequently model only the predictors that pass some criterion,” (Kuhn, 2019). </a:t>
            </a:r>
          </a:p>
          <a:p>
            <a:pPr marL="571500" marR="0" lvl="0" indent="-571500" algn="l" defTabSz="1828709" rtl="0" eaLnBrk="1" fontAlgn="auto" latinLnBrk="0" hangingPunct="1">
              <a:lnSpc>
                <a:spcPct val="130000"/>
              </a:lnSpc>
              <a:spcBef>
                <a:spcPts val="0"/>
              </a:spcBef>
              <a:spcAft>
                <a:spcPts val="0"/>
              </a:spcAft>
              <a:buClr>
                <a:srgbClr val="009DD6"/>
              </a:buClr>
              <a:buSzPct val="80000"/>
              <a:buFont typeface="Wingdings" pitchFamily="2" charset="2"/>
              <a:buChar char="Ø"/>
              <a:tabLst/>
              <a:defRPr/>
            </a:pPr>
            <a:endParaRPr kumimoji="0" lang="en-US" sz="4000" b="0" i="0" u="none" strike="noStrike" kern="1200" cap="none" spc="0" normalizeH="0" baseline="0" noProof="0" dirty="0">
              <a:ln>
                <a:noFill/>
              </a:ln>
              <a:solidFill>
                <a:srgbClr val="333333"/>
              </a:solidFill>
              <a:effectLst/>
              <a:uLnTx/>
              <a:uFillTx/>
              <a:latin typeface="Scotia" panose="020B0503020203020204" pitchFamily="34" charset="0"/>
              <a:ea typeface="+mn-ea"/>
              <a:cs typeface="+mn-cs"/>
            </a:endParaRPr>
          </a:p>
        </p:txBody>
      </p:sp>
      <p:sp>
        <p:nvSpPr>
          <p:cNvPr id="8" name="Rectangle">
            <a:extLst>
              <a:ext uri="{FF2B5EF4-FFF2-40B4-BE49-F238E27FC236}">
                <a16:creationId xmlns:a16="http://schemas.microsoft.com/office/drawing/2014/main" id="{0F5CB3FE-7AFA-8241-BF1D-38858DEE9046}"/>
              </a:ext>
            </a:extLst>
          </p:cNvPr>
          <p:cNvSpPr/>
          <p:nvPr/>
        </p:nvSpPr>
        <p:spPr>
          <a:xfrm flipH="1">
            <a:off x="-28167" y="-1"/>
            <a:ext cx="8133536" cy="13716000"/>
          </a:xfrm>
          <a:prstGeom prst="rect">
            <a:avLst/>
          </a:prstGeom>
          <a:solidFill>
            <a:schemeClr val="accent1"/>
          </a:solidFill>
          <a:ln w="12700">
            <a:miter lim="400000"/>
          </a:ln>
        </p:spPr>
        <p:txBody>
          <a:bodyPr lIns="91432" rIns="91432" anchor="ctr"/>
          <a:lstStyle/>
          <a:p>
            <a:pPr marL="0" marR="0" lvl="0" indent="0" algn="l" defTabSz="1828709" rtl="0" eaLnBrk="1" fontAlgn="auto" latinLnBrk="0" hangingPunct="1">
              <a:lnSpc>
                <a:spcPct val="100000"/>
              </a:lnSpc>
              <a:spcBef>
                <a:spcPts val="0"/>
              </a:spcBef>
              <a:spcAft>
                <a:spcPts val="0"/>
              </a:spcAft>
              <a:buClrTx/>
              <a:buSzTx/>
              <a:buFontTx/>
              <a:buNone/>
              <a:tabLst/>
              <a:defRPr>
                <a:solidFill>
                  <a:srgbClr val="1FA2DC"/>
                </a:solidFill>
              </a:defRPr>
            </a:pPr>
            <a:endParaRPr kumimoji="0" sz="7200" b="0" i="0" u="none" strike="noStrike" kern="1200" cap="none" spc="0" normalizeH="0" baseline="0" noProof="0" dirty="0">
              <a:ln>
                <a:noFill/>
              </a:ln>
              <a:solidFill>
                <a:srgbClr val="1FA2DC"/>
              </a:solidFill>
              <a:effectLst/>
              <a:uLnTx/>
              <a:uFillTx/>
              <a:latin typeface="Calibri" panose="020F0502020204030204"/>
              <a:ea typeface="+mn-ea"/>
              <a:cs typeface="+mn-cs"/>
            </a:endParaRPr>
          </a:p>
        </p:txBody>
      </p:sp>
      <p:sp>
        <p:nvSpPr>
          <p:cNvPr id="9" name="TextBox 6">
            <a:extLst>
              <a:ext uri="{FF2B5EF4-FFF2-40B4-BE49-F238E27FC236}">
                <a16:creationId xmlns:a16="http://schemas.microsoft.com/office/drawing/2014/main" id="{0133A37E-81BC-334E-84A3-5DA2424AD155}"/>
              </a:ext>
            </a:extLst>
          </p:cNvPr>
          <p:cNvSpPr txBox="1"/>
          <p:nvPr/>
        </p:nvSpPr>
        <p:spPr>
          <a:xfrm>
            <a:off x="790191" y="1141276"/>
            <a:ext cx="6496819" cy="6771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r>
              <a:rPr lang="en-CA" sz="8800" b="1" dirty="0">
                <a:solidFill>
                  <a:schemeClr val="bg1"/>
                </a:solidFill>
                <a:latin typeface="Scotia Headline" panose="020B0503020203020204" pitchFamily="34" charset="0"/>
              </a:rPr>
              <a:t>Model Tuning</a:t>
            </a:r>
            <a:r>
              <a:rPr lang="en-CA" sz="8800" b="1" i="1" dirty="0">
                <a:solidFill>
                  <a:schemeClr val="bg1"/>
                </a:solidFill>
                <a:latin typeface="Scotia Headline" panose="020B0503020203020204" pitchFamily="34" charset="0"/>
              </a:rPr>
              <a:t>: Types of Feature Selection Methods</a:t>
            </a:r>
          </a:p>
        </p:txBody>
      </p:sp>
      <p:sp>
        <p:nvSpPr>
          <p:cNvPr id="11" name="TextBox 10">
            <a:extLst>
              <a:ext uri="{FF2B5EF4-FFF2-40B4-BE49-F238E27FC236}">
                <a16:creationId xmlns:a16="http://schemas.microsoft.com/office/drawing/2014/main" id="{3109C1F4-CC0F-614F-A95F-F14F62DF3209}"/>
              </a:ext>
            </a:extLst>
          </p:cNvPr>
          <p:cNvSpPr txBox="1"/>
          <p:nvPr/>
        </p:nvSpPr>
        <p:spPr>
          <a:xfrm>
            <a:off x="23378160" y="731520"/>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spTree>
    <p:extLst>
      <p:ext uri="{BB962C8B-B14F-4D97-AF65-F5344CB8AC3E}">
        <p14:creationId xmlns:p14="http://schemas.microsoft.com/office/powerpoint/2010/main" val="3963081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D4818FDC-988B-D542-A14B-989711CF6347}"/>
              </a:ext>
            </a:extLst>
          </p:cNvPr>
          <p:cNvSpPr/>
          <p:nvPr/>
        </p:nvSpPr>
        <p:spPr>
          <a:xfrm>
            <a:off x="8133051" y="0"/>
            <a:ext cx="16249362" cy="13716001"/>
          </a:xfrm>
          <a:prstGeom prst="rect">
            <a:avLst/>
          </a:pr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3" name="TextBox 6">
            <a:extLst>
              <a:ext uri="{FF2B5EF4-FFF2-40B4-BE49-F238E27FC236}">
                <a16:creationId xmlns:a16="http://schemas.microsoft.com/office/drawing/2014/main" id="{8C0910FE-CAEC-5044-A900-B753C6F72D6E}"/>
              </a:ext>
            </a:extLst>
          </p:cNvPr>
          <p:cNvSpPr txBox="1"/>
          <p:nvPr/>
        </p:nvSpPr>
        <p:spPr>
          <a:xfrm>
            <a:off x="726940" y="505951"/>
            <a:ext cx="6496819" cy="6771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r>
              <a:rPr lang="en-CA" sz="8800" b="1" dirty="0">
                <a:solidFill>
                  <a:schemeClr val="bg1"/>
                </a:solidFill>
                <a:latin typeface="Scotia Headline" panose="020B0503020203020204" pitchFamily="34" charset="0"/>
              </a:rPr>
              <a:t>Model Tuning:</a:t>
            </a:r>
          </a:p>
          <a:p>
            <a:r>
              <a:rPr lang="en-CA" sz="8800" b="1" i="1" dirty="0">
                <a:solidFill>
                  <a:schemeClr val="bg1"/>
                </a:solidFill>
                <a:latin typeface="Scotia Headline" panose="020B0503020203020204" pitchFamily="34" charset="0"/>
              </a:rPr>
              <a:t>Recursive Feature Elimination</a:t>
            </a:r>
          </a:p>
        </p:txBody>
      </p:sp>
      <p:sp>
        <p:nvSpPr>
          <p:cNvPr id="4" name="TextBox 3">
            <a:extLst>
              <a:ext uri="{FF2B5EF4-FFF2-40B4-BE49-F238E27FC236}">
                <a16:creationId xmlns:a16="http://schemas.microsoft.com/office/drawing/2014/main" id="{ACBDA78A-043D-E14D-A364-0444BDD31080}"/>
              </a:ext>
            </a:extLst>
          </p:cNvPr>
          <p:cNvSpPr txBox="1"/>
          <p:nvPr/>
        </p:nvSpPr>
        <p:spPr>
          <a:xfrm>
            <a:off x="9422579" y="1048232"/>
            <a:ext cx="13670305" cy="12403395"/>
          </a:xfrm>
          <a:prstGeom prst="rect">
            <a:avLst/>
          </a:prstGeom>
          <a:noFill/>
        </p:spPr>
        <p:txBody>
          <a:bodyPr wrap="square" rtlCol="0">
            <a:spAutoFit/>
          </a:bodyPr>
          <a:lstStyle/>
          <a:p>
            <a:pPr marL="685766" indent="-685766">
              <a:spcBef>
                <a:spcPts val="3200"/>
              </a:spcBef>
              <a:buFont typeface="Wingdings" pitchFamily="2" charset="2"/>
              <a:buChar char="Ø"/>
            </a:pPr>
            <a:r>
              <a:rPr lang="en-CA" sz="4000" b="1" dirty="0">
                <a:latin typeface="Scotia" panose="020B0503020203020204" pitchFamily="34" charset="0"/>
              </a:rPr>
              <a:t>Recursive Feature Elimination </a:t>
            </a:r>
            <a:r>
              <a:rPr lang="en-CA" sz="4000" dirty="0">
                <a:latin typeface="Scotia" panose="020B0503020203020204" pitchFamily="34" charset="0"/>
              </a:rPr>
              <a:t>fits a model using all variables and calculates the importance or rank for each variable. The worst performing variables are eliminated at each iteration and the model is retrained to compute the importance for each variable. The feature selection process is repeated until the best subset of predictors are selected based on the highest variable importance with 10-fold cross- validation.</a:t>
            </a:r>
          </a:p>
          <a:p>
            <a:pPr marL="685766" indent="-685766">
              <a:spcBef>
                <a:spcPts val="3200"/>
              </a:spcBef>
              <a:buFont typeface="Wingdings" pitchFamily="2" charset="2"/>
              <a:buChar char="Ø"/>
            </a:pPr>
            <a:r>
              <a:rPr lang="en-CA" sz="4000" dirty="0">
                <a:latin typeface="Scotia" panose="020B0503020203020204" pitchFamily="34" charset="0"/>
              </a:rPr>
              <a:t>The original model that included all 28 predictors performed better:</a:t>
            </a:r>
          </a:p>
          <a:p>
            <a:pPr marL="1600120" lvl="1" indent="-685766">
              <a:spcBef>
                <a:spcPts val="3200"/>
              </a:spcBef>
              <a:buFont typeface="Wingdings" pitchFamily="2" charset="2"/>
              <a:buChar char="Ø"/>
            </a:pPr>
            <a:r>
              <a:rPr lang="en-CA" sz="4000" dirty="0">
                <a:latin typeface="Scotia" panose="020B0503020203020204" pitchFamily="34" charset="0"/>
              </a:rPr>
              <a:t> Able to better distinguish between classes.</a:t>
            </a:r>
          </a:p>
          <a:p>
            <a:pPr marL="1600120" lvl="1" indent="-685766">
              <a:spcBef>
                <a:spcPts val="3200"/>
              </a:spcBef>
              <a:buFont typeface="Wingdings" pitchFamily="2" charset="2"/>
              <a:buChar char="Ø"/>
            </a:pPr>
            <a:r>
              <a:rPr lang="en-CA" sz="4000" dirty="0">
                <a:latin typeface="Scotia" panose="020B0503020203020204" pitchFamily="34" charset="0"/>
              </a:rPr>
              <a:t> High sensitivity means few false negatives (incorrectly predicting subscriber as a non-subscriber).</a:t>
            </a:r>
          </a:p>
          <a:p>
            <a:pPr marL="1600120" lvl="1" indent="-685766">
              <a:spcBef>
                <a:spcPts val="3200"/>
              </a:spcBef>
              <a:buFont typeface="Wingdings" pitchFamily="2" charset="2"/>
              <a:buChar char="Ø"/>
            </a:pPr>
            <a:r>
              <a:rPr lang="en-CA" sz="4000" dirty="0">
                <a:latin typeface="Scotia" panose="020B0503020203020204" pitchFamily="34" charset="0"/>
              </a:rPr>
              <a:t>Low specificity means many false positives (incorrectly predicting non-subscriber as a subscriber). </a:t>
            </a:r>
          </a:p>
          <a:p>
            <a:pPr marL="685766" indent="-685766">
              <a:spcBef>
                <a:spcPts val="3200"/>
              </a:spcBef>
              <a:buFont typeface="Wingdings" pitchFamily="2" charset="2"/>
              <a:buChar char="Ø"/>
            </a:pPr>
            <a:endParaRPr lang="en-CA" sz="4000" dirty="0">
              <a:latin typeface="Scotia" panose="020B0503020203020204" pitchFamily="34" charset="0"/>
            </a:endParaRPr>
          </a:p>
          <a:p>
            <a:pPr marL="685766" indent="-685766">
              <a:spcBef>
                <a:spcPts val="3200"/>
              </a:spcBef>
              <a:buFont typeface="Wingdings" pitchFamily="2" charset="2"/>
              <a:buChar char="Ø"/>
            </a:pPr>
            <a:endParaRPr lang="en-CA" sz="4000" dirty="0">
              <a:latin typeface="Scotia" panose="020B0503020203020204" pitchFamily="34" charset="0"/>
            </a:endParaRPr>
          </a:p>
        </p:txBody>
      </p:sp>
      <p:sp>
        <p:nvSpPr>
          <p:cNvPr id="5" name="TextBox 4">
            <a:extLst>
              <a:ext uri="{FF2B5EF4-FFF2-40B4-BE49-F238E27FC236}">
                <a16:creationId xmlns:a16="http://schemas.microsoft.com/office/drawing/2014/main" id="{1AB6E31B-68F5-2548-AAEF-074ED9A28675}"/>
              </a:ext>
            </a:extLst>
          </p:cNvPr>
          <p:cNvSpPr txBox="1"/>
          <p:nvPr/>
        </p:nvSpPr>
        <p:spPr>
          <a:xfrm>
            <a:off x="6492240" y="822960"/>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sp>
        <p:nvSpPr>
          <p:cNvPr id="6" name="TextBox 5">
            <a:extLst>
              <a:ext uri="{FF2B5EF4-FFF2-40B4-BE49-F238E27FC236}">
                <a16:creationId xmlns:a16="http://schemas.microsoft.com/office/drawing/2014/main" id="{AABADB64-56F3-AF49-97BD-A8739D1F082D}"/>
              </a:ext>
            </a:extLst>
          </p:cNvPr>
          <p:cNvSpPr txBox="1"/>
          <p:nvPr/>
        </p:nvSpPr>
        <p:spPr>
          <a:xfrm>
            <a:off x="726940" y="7650610"/>
            <a:ext cx="6496819" cy="5632311"/>
          </a:xfrm>
          <a:prstGeom prst="rect">
            <a:avLst/>
          </a:prstGeom>
          <a:noFill/>
        </p:spPr>
        <p:txBody>
          <a:bodyPr wrap="square" rtlCol="0">
            <a:spAutoFit/>
          </a:bodyPr>
          <a:lstStyle/>
          <a:p>
            <a:pPr>
              <a:spcBef>
                <a:spcPts val="3200"/>
              </a:spcBef>
            </a:pPr>
            <a:r>
              <a:rPr lang="en-US" sz="4000" dirty="0">
                <a:solidFill>
                  <a:schemeClr val="bg1"/>
                </a:solidFill>
                <a:latin typeface="Scotia" panose="020B0503020203020204" pitchFamily="34" charset="0"/>
              </a:rPr>
              <a:t>False positives are less costly compared to false negatives because the Bank would rather pay the marketing cost it would take to call the occasional customer who chooses not to subscribe rather than missing out on actual sales opportunities. </a:t>
            </a:r>
          </a:p>
        </p:txBody>
      </p:sp>
    </p:spTree>
    <p:extLst>
      <p:ext uri="{BB962C8B-B14F-4D97-AF65-F5344CB8AC3E}">
        <p14:creationId xmlns:p14="http://schemas.microsoft.com/office/powerpoint/2010/main" val="2579154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034C52-1C77-1046-B17E-01CD48D74A7C}"/>
              </a:ext>
            </a:extLst>
          </p:cNvPr>
          <p:cNvSpPr/>
          <p:nvPr/>
        </p:nvSpPr>
        <p:spPr>
          <a:xfrm>
            <a:off x="12191206" y="0"/>
            <a:ext cx="12191207"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4" name="TextBox 3">
            <a:extLst>
              <a:ext uri="{FF2B5EF4-FFF2-40B4-BE49-F238E27FC236}">
                <a16:creationId xmlns:a16="http://schemas.microsoft.com/office/drawing/2014/main" id="{A8859620-B99A-8449-AEAA-4E48D0CD97F0}"/>
              </a:ext>
            </a:extLst>
          </p:cNvPr>
          <p:cNvSpPr txBox="1"/>
          <p:nvPr/>
        </p:nvSpPr>
        <p:spPr>
          <a:xfrm>
            <a:off x="966822" y="1108407"/>
            <a:ext cx="10195807" cy="2754600"/>
          </a:xfrm>
          <a:prstGeom prst="rect">
            <a:avLst/>
          </a:prstGeom>
          <a:noFill/>
        </p:spPr>
        <p:txBody>
          <a:bodyPr wrap="square" lIns="0" tIns="0" rIns="0" rtlCol="0">
            <a:spAutoFit/>
          </a:bodyPr>
          <a:lstStyle/>
          <a:p>
            <a:pPr algn="ctr"/>
            <a:r>
              <a:rPr lang="en-US" sz="8800" b="1" dirty="0">
                <a:solidFill>
                  <a:schemeClr val="tx2"/>
                </a:solidFill>
                <a:latin typeface="Scotia Headline" panose="020B0503020203020204" pitchFamily="34" charset="0"/>
              </a:rPr>
              <a:t>Test Results</a:t>
            </a:r>
          </a:p>
          <a:p>
            <a:r>
              <a:rPr lang="en-US" sz="8800" b="1" dirty="0">
                <a:solidFill>
                  <a:schemeClr val="tx2"/>
                </a:solidFill>
                <a:latin typeface="Scotia Headline" panose="020B0503020203020204" pitchFamily="34" charset="0"/>
                <a:cs typeface="Arial" panose="020B0604020202020204" pitchFamily="34" charset="0"/>
              </a:rPr>
              <a:t>Performance Metrics</a:t>
            </a:r>
            <a:endParaRPr lang="en-GB" sz="8800" dirty="0">
              <a:solidFill>
                <a:schemeClr val="tx2"/>
              </a:solidFill>
              <a:latin typeface="Scotia" panose="020B0503020203020204" pitchFamily="34" charset="0"/>
              <a:cs typeface="Arial" panose="020B0604020202020204" pitchFamily="34" charset="0"/>
            </a:endParaRPr>
          </a:p>
        </p:txBody>
      </p:sp>
      <p:cxnSp>
        <p:nvCxnSpPr>
          <p:cNvPr id="16" name="Straight Connector 15">
            <a:extLst>
              <a:ext uri="{FF2B5EF4-FFF2-40B4-BE49-F238E27FC236}">
                <a16:creationId xmlns:a16="http://schemas.microsoft.com/office/drawing/2014/main" id="{C2F8E00F-8155-2445-A906-54333C9456CC}"/>
              </a:ext>
            </a:extLst>
          </p:cNvPr>
          <p:cNvCxnSpPr/>
          <p:nvPr/>
        </p:nvCxnSpPr>
        <p:spPr>
          <a:xfrm>
            <a:off x="365760" y="5789503"/>
            <a:ext cx="11399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DAAB5B6-3832-E746-9379-B29789DE5E85}"/>
              </a:ext>
            </a:extLst>
          </p:cNvPr>
          <p:cNvCxnSpPr>
            <a:cxnSpLocks/>
          </p:cNvCxnSpPr>
          <p:nvPr/>
        </p:nvCxnSpPr>
        <p:spPr>
          <a:xfrm flipH="1">
            <a:off x="4777047" y="5789503"/>
            <a:ext cx="7918" cy="3229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0F8328-ED51-2047-BA22-1E2D95095A05}"/>
              </a:ext>
            </a:extLst>
          </p:cNvPr>
          <p:cNvCxnSpPr/>
          <p:nvPr/>
        </p:nvCxnSpPr>
        <p:spPr>
          <a:xfrm>
            <a:off x="364966" y="7189886"/>
            <a:ext cx="11399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55BF57-5E31-1D40-9A31-11A97550A2B1}"/>
              </a:ext>
            </a:extLst>
          </p:cNvPr>
          <p:cNvCxnSpPr>
            <a:cxnSpLocks/>
          </p:cNvCxnSpPr>
          <p:nvPr/>
        </p:nvCxnSpPr>
        <p:spPr>
          <a:xfrm>
            <a:off x="8274724" y="5789503"/>
            <a:ext cx="0" cy="3229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FE4E808-5DD8-3A4B-A0A1-B9D13529D489}"/>
              </a:ext>
            </a:extLst>
          </p:cNvPr>
          <p:cNvSpPr txBox="1"/>
          <p:nvPr/>
        </p:nvSpPr>
        <p:spPr>
          <a:xfrm>
            <a:off x="4047940" y="6156279"/>
            <a:ext cx="4937760" cy="609600"/>
          </a:xfrm>
          <a:prstGeom prst="rect">
            <a:avLst/>
          </a:prstGeom>
          <a:noFill/>
        </p:spPr>
        <p:txBody>
          <a:bodyPr wrap="square" lIns="0" tIns="0" rIns="0" bIns="0" rtlCol="0" anchor="t">
            <a:noAutofit/>
          </a:bodyPr>
          <a:lstStyle/>
          <a:p>
            <a:pPr algn="ctr">
              <a:lnSpc>
                <a:spcPct val="130000"/>
              </a:lnSpc>
              <a:buClr>
                <a:schemeClr val="accent5"/>
              </a:buClr>
              <a:buSzPct val="80000"/>
            </a:pPr>
            <a:r>
              <a:rPr lang="en-US" b="1" dirty="0">
                <a:solidFill>
                  <a:schemeClr val="tx1">
                    <a:lumMod val="50000"/>
                  </a:schemeClr>
                </a:solidFill>
                <a:latin typeface="Scotia" panose="020B0503020203020204" pitchFamily="34" charset="0"/>
              </a:rPr>
              <a:t>AUC - ROC</a:t>
            </a:r>
          </a:p>
        </p:txBody>
      </p:sp>
      <p:sp>
        <p:nvSpPr>
          <p:cNvPr id="32" name="TextBox 31">
            <a:extLst>
              <a:ext uri="{FF2B5EF4-FFF2-40B4-BE49-F238E27FC236}">
                <a16:creationId xmlns:a16="http://schemas.microsoft.com/office/drawing/2014/main" id="{9F981476-834B-0D45-9D00-A6ED124D789F}"/>
              </a:ext>
            </a:extLst>
          </p:cNvPr>
          <p:cNvSpPr txBox="1"/>
          <p:nvPr/>
        </p:nvSpPr>
        <p:spPr>
          <a:xfrm>
            <a:off x="7621369" y="6156278"/>
            <a:ext cx="4937760" cy="609600"/>
          </a:xfrm>
          <a:prstGeom prst="rect">
            <a:avLst/>
          </a:prstGeom>
          <a:noFill/>
        </p:spPr>
        <p:txBody>
          <a:bodyPr wrap="square" lIns="0" tIns="0" rIns="0" bIns="0" rtlCol="0" anchor="t">
            <a:noAutofit/>
          </a:bodyPr>
          <a:lstStyle/>
          <a:p>
            <a:pPr algn="ctr">
              <a:lnSpc>
                <a:spcPct val="130000"/>
              </a:lnSpc>
              <a:buClr>
                <a:schemeClr val="accent5"/>
              </a:buClr>
              <a:buSzPct val="80000"/>
            </a:pPr>
            <a:r>
              <a:rPr lang="en-US" b="1" dirty="0">
                <a:solidFill>
                  <a:schemeClr val="tx1">
                    <a:lumMod val="50000"/>
                  </a:schemeClr>
                </a:solidFill>
                <a:latin typeface="Scotia" panose="020B0503020203020204" pitchFamily="34" charset="0"/>
              </a:rPr>
              <a:t>RECALL</a:t>
            </a:r>
          </a:p>
        </p:txBody>
      </p:sp>
      <p:cxnSp>
        <p:nvCxnSpPr>
          <p:cNvPr id="33" name="Straight Connector 32">
            <a:extLst>
              <a:ext uri="{FF2B5EF4-FFF2-40B4-BE49-F238E27FC236}">
                <a16:creationId xmlns:a16="http://schemas.microsoft.com/office/drawing/2014/main" id="{7ED9DFAB-66F7-0348-80D2-1B8168C546DC}"/>
              </a:ext>
            </a:extLst>
          </p:cNvPr>
          <p:cNvCxnSpPr/>
          <p:nvPr/>
        </p:nvCxnSpPr>
        <p:spPr>
          <a:xfrm>
            <a:off x="364966" y="9018686"/>
            <a:ext cx="11399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7EBEE4B-B32A-5945-8ACA-31438E6EC60C}"/>
              </a:ext>
            </a:extLst>
          </p:cNvPr>
          <p:cNvSpPr txBox="1"/>
          <p:nvPr/>
        </p:nvSpPr>
        <p:spPr>
          <a:xfrm>
            <a:off x="4061743" y="7464169"/>
            <a:ext cx="4937760" cy="609600"/>
          </a:xfrm>
          <a:prstGeom prst="rect">
            <a:avLst/>
          </a:prstGeom>
          <a:noFill/>
        </p:spPr>
        <p:txBody>
          <a:bodyPr wrap="square" lIns="0" tIns="0" rIns="0" bIns="0" rtlCol="0" anchor="t">
            <a:noAutofit/>
          </a:bodyPr>
          <a:lstStyle/>
          <a:p>
            <a:pPr algn="ctr">
              <a:lnSpc>
                <a:spcPct val="130000"/>
              </a:lnSpc>
              <a:buClr>
                <a:schemeClr val="accent5"/>
              </a:buClr>
              <a:buSzPct val="80000"/>
            </a:pPr>
            <a:r>
              <a:rPr lang="en-US" sz="2800" dirty="0">
                <a:solidFill>
                  <a:schemeClr val="tx1">
                    <a:lumMod val="50000"/>
                  </a:schemeClr>
                </a:solidFill>
                <a:latin typeface="Scotia" panose="020B0503020203020204" pitchFamily="34" charset="0"/>
              </a:rPr>
              <a:t>0.931</a:t>
            </a:r>
          </a:p>
        </p:txBody>
      </p:sp>
      <p:sp>
        <p:nvSpPr>
          <p:cNvPr id="38" name="TextBox 37">
            <a:extLst>
              <a:ext uri="{FF2B5EF4-FFF2-40B4-BE49-F238E27FC236}">
                <a16:creationId xmlns:a16="http://schemas.microsoft.com/office/drawing/2014/main" id="{FC463B4A-F9DF-2F4A-B93D-A5E6D2A046D5}"/>
              </a:ext>
            </a:extLst>
          </p:cNvPr>
          <p:cNvSpPr txBox="1"/>
          <p:nvPr/>
        </p:nvSpPr>
        <p:spPr>
          <a:xfrm>
            <a:off x="7487471" y="7464169"/>
            <a:ext cx="4937760" cy="609600"/>
          </a:xfrm>
          <a:prstGeom prst="rect">
            <a:avLst/>
          </a:prstGeom>
          <a:noFill/>
        </p:spPr>
        <p:txBody>
          <a:bodyPr wrap="square" lIns="0" tIns="0" rIns="0" bIns="0" rtlCol="0" anchor="t">
            <a:noAutofit/>
          </a:bodyPr>
          <a:lstStyle/>
          <a:p>
            <a:pPr algn="ctr">
              <a:lnSpc>
                <a:spcPct val="130000"/>
              </a:lnSpc>
              <a:buClr>
                <a:schemeClr val="accent5"/>
              </a:buClr>
              <a:buSzPct val="80000"/>
            </a:pPr>
            <a:r>
              <a:rPr lang="en-US" sz="2800" dirty="0">
                <a:solidFill>
                  <a:schemeClr val="tx1">
                    <a:lumMod val="50000"/>
                  </a:schemeClr>
                </a:solidFill>
                <a:latin typeface="Scotia" panose="020B0503020203020204" pitchFamily="34" charset="0"/>
              </a:rPr>
              <a:t>0.840</a:t>
            </a:r>
          </a:p>
        </p:txBody>
      </p:sp>
      <p:sp>
        <p:nvSpPr>
          <p:cNvPr id="40" name="TextBox 39">
            <a:extLst>
              <a:ext uri="{FF2B5EF4-FFF2-40B4-BE49-F238E27FC236}">
                <a16:creationId xmlns:a16="http://schemas.microsoft.com/office/drawing/2014/main" id="{6E85E186-DF73-504B-BA4C-01BC30F3D5E6}"/>
              </a:ext>
            </a:extLst>
          </p:cNvPr>
          <p:cNvSpPr txBox="1"/>
          <p:nvPr/>
        </p:nvSpPr>
        <p:spPr>
          <a:xfrm>
            <a:off x="13346382" y="4439852"/>
            <a:ext cx="9097638" cy="4811574"/>
          </a:xfrm>
          <a:prstGeom prst="rect">
            <a:avLst/>
          </a:prstGeom>
          <a:noFill/>
        </p:spPr>
        <p:txBody>
          <a:bodyPr wrap="square" rtlCol="0">
            <a:spAutoFit/>
          </a:bodyPr>
          <a:lstStyle/>
          <a:p>
            <a:pPr marL="685766" indent="-685766">
              <a:spcBef>
                <a:spcPts val="3200"/>
              </a:spcBef>
              <a:buFont typeface="Wingdings" pitchFamily="2" charset="2"/>
              <a:buChar char="Ø"/>
            </a:pPr>
            <a:r>
              <a:rPr lang="en-CA" sz="4000" dirty="0">
                <a:solidFill>
                  <a:schemeClr val="bg1"/>
                </a:solidFill>
                <a:latin typeface="Scotia" panose="020B0503020203020204" pitchFamily="34" charset="0"/>
              </a:rPr>
              <a:t>Percentage of how strong the model is in distinguishing between classes remains &gt;90%.</a:t>
            </a:r>
          </a:p>
          <a:p>
            <a:pPr marL="685766" indent="-685766">
              <a:spcBef>
                <a:spcPts val="3200"/>
              </a:spcBef>
              <a:buFont typeface="Wingdings" pitchFamily="2" charset="2"/>
              <a:buChar char="Ø"/>
            </a:pPr>
            <a:r>
              <a:rPr lang="en-CA" sz="4000" dirty="0">
                <a:solidFill>
                  <a:schemeClr val="bg1"/>
                </a:solidFill>
                <a:latin typeface="Scotia" panose="020B0503020203020204" pitchFamily="34" charset="0"/>
              </a:rPr>
              <a:t>Model is able to achieve a &gt;80% true positive rate which means few false negatives (incorrectly predicting subscriber as a non-subscriber)</a:t>
            </a:r>
          </a:p>
        </p:txBody>
      </p:sp>
      <p:sp>
        <p:nvSpPr>
          <p:cNvPr id="41" name="TextBox 40">
            <a:extLst>
              <a:ext uri="{FF2B5EF4-FFF2-40B4-BE49-F238E27FC236}">
                <a16:creationId xmlns:a16="http://schemas.microsoft.com/office/drawing/2014/main" id="{42BBA369-890A-064C-94A4-3724CB4B516E}"/>
              </a:ext>
            </a:extLst>
          </p:cNvPr>
          <p:cNvSpPr txBox="1"/>
          <p:nvPr/>
        </p:nvSpPr>
        <p:spPr>
          <a:xfrm>
            <a:off x="11673047" y="980677"/>
            <a:ext cx="12639978" cy="2754600"/>
          </a:xfrm>
          <a:prstGeom prst="rect">
            <a:avLst/>
          </a:prstGeom>
          <a:noFill/>
        </p:spPr>
        <p:txBody>
          <a:bodyPr wrap="square" lIns="0" tIns="0" rIns="0" rtlCol="0">
            <a:spAutoFit/>
          </a:bodyPr>
          <a:lstStyle/>
          <a:p>
            <a:pPr algn="ctr"/>
            <a:r>
              <a:rPr lang="en-US" sz="8800" b="1" dirty="0">
                <a:solidFill>
                  <a:schemeClr val="bg1"/>
                </a:solidFill>
                <a:latin typeface="Scotia Headline" panose="020B0503020203020204" pitchFamily="34" charset="0"/>
              </a:rPr>
              <a:t>Model Deployment </a:t>
            </a:r>
          </a:p>
          <a:p>
            <a:pPr algn="ctr"/>
            <a:r>
              <a:rPr lang="en-US" sz="8800" b="1" dirty="0">
                <a:solidFill>
                  <a:schemeClr val="bg1"/>
                </a:solidFill>
                <a:latin typeface="Scotia Headline" panose="020B0503020203020204" pitchFamily="34" charset="0"/>
              </a:rPr>
              <a:t>Evaluation</a:t>
            </a:r>
            <a:endParaRPr lang="en-GB" sz="8800" dirty="0">
              <a:solidFill>
                <a:schemeClr val="bg1"/>
              </a:solidFill>
              <a:latin typeface="Scotia" panose="020B0503020203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48FB496D-ED80-46E6-9519-44A9B10453CE}"/>
              </a:ext>
            </a:extLst>
          </p:cNvPr>
          <p:cNvSpPr txBox="1"/>
          <p:nvPr/>
        </p:nvSpPr>
        <p:spPr>
          <a:xfrm>
            <a:off x="131458" y="6184895"/>
            <a:ext cx="4937760" cy="609600"/>
          </a:xfrm>
          <a:prstGeom prst="rect">
            <a:avLst/>
          </a:prstGeom>
          <a:noFill/>
        </p:spPr>
        <p:txBody>
          <a:bodyPr wrap="square" lIns="0" tIns="0" rIns="0" bIns="0" rtlCol="0" anchor="t">
            <a:noAutofit/>
          </a:bodyPr>
          <a:lstStyle/>
          <a:p>
            <a:pPr algn="ctr">
              <a:lnSpc>
                <a:spcPct val="130000"/>
              </a:lnSpc>
              <a:buClr>
                <a:schemeClr val="accent5"/>
              </a:buClr>
              <a:buSzPct val="80000"/>
            </a:pPr>
            <a:r>
              <a:rPr lang="en-US" b="1" dirty="0">
                <a:solidFill>
                  <a:schemeClr val="tx1">
                    <a:lumMod val="50000"/>
                  </a:schemeClr>
                </a:solidFill>
                <a:latin typeface="Scotia" panose="020B0503020203020204" pitchFamily="34" charset="0"/>
              </a:rPr>
              <a:t>PRECISION</a:t>
            </a:r>
          </a:p>
        </p:txBody>
      </p:sp>
      <p:sp>
        <p:nvSpPr>
          <p:cNvPr id="28" name="TextBox 27">
            <a:extLst>
              <a:ext uri="{FF2B5EF4-FFF2-40B4-BE49-F238E27FC236}">
                <a16:creationId xmlns:a16="http://schemas.microsoft.com/office/drawing/2014/main" id="{6DF675DC-B543-41AE-B100-D55EFAB3AF99}"/>
              </a:ext>
            </a:extLst>
          </p:cNvPr>
          <p:cNvSpPr txBox="1"/>
          <p:nvPr/>
        </p:nvSpPr>
        <p:spPr>
          <a:xfrm>
            <a:off x="131458" y="7525204"/>
            <a:ext cx="4937760" cy="609600"/>
          </a:xfrm>
          <a:prstGeom prst="rect">
            <a:avLst/>
          </a:prstGeom>
          <a:noFill/>
        </p:spPr>
        <p:txBody>
          <a:bodyPr wrap="square" lIns="0" tIns="0" rIns="0" bIns="0" rtlCol="0" anchor="t">
            <a:noAutofit/>
          </a:bodyPr>
          <a:lstStyle/>
          <a:p>
            <a:pPr algn="ctr">
              <a:lnSpc>
                <a:spcPct val="130000"/>
              </a:lnSpc>
              <a:buClr>
                <a:schemeClr val="accent5"/>
              </a:buClr>
              <a:buSzPct val="80000"/>
            </a:pPr>
            <a:r>
              <a:rPr lang="en-US" sz="2800" dirty="0">
                <a:solidFill>
                  <a:schemeClr val="tx1">
                    <a:lumMod val="50000"/>
                  </a:schemeClr>
                </a:solidFill>
                <a:latin typeface="Scotia" panose="020B0503020203020204" pitchFamily="34" charset="0"/>
              </a:rPr>
              <a:t>0.464</a:t>
            </a:r>
          </a:p>
        </p:txBody>
      </p:sp>
    </p:spTree>
    <p:extLst>
      <p:ext uri="{BB962C8B-B14F-4D97-AF65-F5344CB8AC3E}">
        <p14:creationId xmlns:p14="http://schemas.microsoft.com/office/powerpoint/2010/main" val="2094494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D4818FDC-988B-D542-A14B-989711CF6347}"/>
              </a:ext>
            </a:extLst>
          </p:cNvPr>
          <p:cNvSpPr/>
          <p:nvPr/>
        </p:nvSpPr>
        <p:spPr>
          <a:xfrm>
            <a:off x="8133051" y="0"/>
            <a:ext cx="16249362" cy="13716001"/>
          </a:xfrm>
          <a:prstGeom prst="rect">
            <a:avLst/>
          </a:pr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3" name="TextBox 6">
            <a:extLst>
              <a:ext uri="{FF2B5EF4-FFF2-40B4-BE49-F238E27FC236}">
                <a16:creationId xmlns:a16="http://schemas.microsoft.com/office/drawing/2014/main" id="{8C0910FE-CAEC-5044-A900-B753C6F72D6E}"/>
              </a:ext>
            </a:extLst>
          </p:cNvPr>
          <p:cNvSpPr txBox="1"/>
          <p:nvPr/>
        </p:nvSpPr>
        <p:spPr>
          <a:xfrm>
            <a:off x="726940" y="505951"/>
            <a:ext cx="6496819" cy="6771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r>
              <a:rPr lang="en-CA" sz="8800" b="1" dirty="0">
                <a:solidFill>
                  <a:schemeClr val="bg1"/>
                </a:solidFill>
                <a:latin typeface="Scotia Headline" panose="020B0503020203020204" pitchFamily="34" charset="0"/>
              </a:rPr>
              <a:t>High False Positive Rate &amp; Low False Negative Trade-Off</a:t>
            </a:r>
            <a:endParaRPr lang="en-CA" sz="8800" b="1" i="1" dirty="0">
              <a:solidFill>
                <a:schemeClr val="bg1"/>
              </a:solidFill>
              <a:latin typeface="Scotia Headline" panose="020B0503020203020204" pitchFamily="34" charset="0"/>
            </a:endParaRPr>
          </a:p>
        </p:txBody>
      </p:sp>
      <p:sp>
        <p:nvSpPr>
          <p:cNvPr id="4" name="TextBox 3">
            <a:extLst>
              <a:ext uri="{FF2B5EF4-FFF2-40B4-BE49-F238E27FC236}">
                <a16:creationId xmlns:a16="http://schemas.microsoft.com/office/drawing/2014/main" id="{ACBDA78A-043D-E14D-A364-0444BDD31080}"/>
              </a:ext>
            </a:extLst>
          </p:cNvPr>
          <p:cNvSpPr txBox="1"/>
          <p:nvPr/>
        </p:nvSpPr>
        <p:spPr>
          <a:xfrm>
            <a:off x="9422579" y="1048232"/>
            <a:ext cx="13670305" cy="7684155"/>
          </a:xfrm>
          <a:prstGeom prst="rect">
            <a:avLst/>
          </a:prstGeom>
          <a:noFill/>
        </p:spPr>
        <p:txBody>
          <a:bodyPr wrap="square" rtlCol="0">
            <a:spAutoFit/>
          </a:bodyPr>
          <a:lstStyle/>
          <a:p>
            <a:pPr marL="685766" indent="-685766">
              <a:spcBef>
                <a:spcPts val="3200"/>
              </a:spcBef>
              <a:buFont typeface="Wingdings" pitchFamily="2" charset="2"/>
              <a:buChar char="Ø"/>
            </a:pPr>
            <a:r>
              <a:rPr lang="en-CA" sz="4000" dirty="0">
                <a:latin typeface="Scotia" panose="020B0503020203020204" pitchFamily="34" charset="0"/>
              </a:rPr>
              <a:t>The model achieves a low precision rate which indicates a high false positive rate i.e. how many customers were correctly classified as non-subscribers and subscribers, respectively.</a:t>
            </a:r>
          </a:p>
          <a:p>
            <a:pPr marL="685766" indent="-685766">
              <a:spcBef>
                <a:spcPts val="3200"/>
              </a:spcBef>
              <a:buFont typeface="Wingdings" pitchFamily="2" charset="2"/>
              <a:buChar char="Ø"/>
            </a:pPr>
            <a:r>
              <a:rPr lang="en-CA" sz="4000" dirty="0">
                <a:latin typeface="Scotia" panose="020B0503020203020204" pitchFamily="34" charset="0"/>
              </a:rPr>
              <a:t>However, the model achieved a &gt;80% true positive rate which means few false negatives (incorrectly predicting subscriber as a non-subscriber).</a:t>
            </a:r>
          </a:p>
          <a:p>
            <a:pPr marL="685766" indent="-685766">
              <a:spcBef>
                <a:spcPts val="3200"/>
              </a:spcBef>
              <a:buFont typeface="Wingdings" pitchFamily="2" charset="2"/>
              <a:buChar char="Ø"/>
            </a:pPr>
            <a:r>
              <a:rPr lang="en-US" sz="4000" dirty="0">
                <a:latin typeface="Scotia" panose="020B0503020203020204" pitchFamily="34" charset="0"/>
              </a:rPr>
              <a:t>False positives are less costly compared to false negatives because the Bank would rather pay the marketing cost it would take to call the occasional customer who chooses not to subscribe rather than missing out on sales opportunities. </a:t>
            </a:r>
          </a:p>
        </p:txBody>
      </p:sp>
      <p:sp>
        <p:nvSpPr>
          <p:cNvPr id="5" name="TextBox 4">
            <a:extLst>
              <a:ext uri="{FF2B5EF4-FFF2-40B4-BE49-F238E27FC236}">
                <a16:creationId xmlns:a16="http://schemas.microsoft.com/office/drawing/2014/main" id="{1AB6E31B-68F5-2548-AAEF-074ED9A28675}"/>
              </a:ext>
            </a:extLst>
          </p:cNvPr>
          <p:cNvSpPr txBox="1"/>
          <p:nvPr/>
        </p:nvSpPr>
        <p:spPr>
          <a:xfrm>
            <a:off x="6492240" y="822960"/>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spTree>
    <p:extLst>
      <p:ext uri="{BB962C8B-B14F-4D97-AF65-F5344CB8AC3E}">
        <p14:creationId xmlns:p14="http://schemas.microsoft.com/office/powerpoint/2010/main" val="218794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1CDA0192-89F9-1D4B-BA35-BED90319923F}"/>
              </a:ext>
            </a:extLst>
          </p:cNvPr>
          <p:cNvSpPr/>
          <p:nvPr/>
        </p:nvSpPr>
        <p:spPr>
          <a:xfrm flipH="1">
            <a:off x="0" y="0"/>
            <a:ext cx="8133536" cy="13716000"/>
          </a:xfrm>
          <a:prstGeom prst="rect">
            <a:avLst/>
          </a:prstGeom>
          <a:solidFill>
            <a:schemeClr val="tx2"/>
          </a:solidFill>
          <a:ln w="12700">
            <a:miter lim="400000"/>
          </a:ln>
        </p:spPr>
        <p:txBody>
          <a:bodyPr lIns="91432" rIns="91432" anchor="ctr"/>
          <a:lstStyle/>
          <a:p>
            <a:pPr>
              <a:defRPr>
                <a:solidFill>
                  <a:srgbClr val="1FA2DC"/>
                </a:solidFill>
              </a:defRPr>
            </a:pPr>
            <a:endParaRPr sz="7200"/>
          </a:p>
        </p:txBody>
      </p:sp>
      <p:sp>
        <p:nvSpPr>
          <p:cNvPr id="3" name="TextBox 6">
            <a:extLst>
              <a:ext uri="{FF2B5EF4-FFF2-40B4-BE49-F238E27FC236}">
                <a16:creationId xmlns:a16="http://schemas.microsoft.com/office/drawing/2014/main" id="{10C36CA4-3ABC-2E4A-B55F-0A19A4824D80}"/>
              </a:ext>
            </a:extLst>
          </p:cNvPr>
          <p:cNvSpPr txBox="1"/>
          <p:nvPr/>
        </p:nvSpPr>
        <p:spPr>
          <a:xfrm>
            <a:off x="726945" y="2045129"/>
            <a:ext cx="6428765" cy="1661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4900">
                <a:solidFill>
                  <a:srgbClr val="E8111C"/>
                </a:solidFill>
                <a:latin typeface="Gilroy ExtraBold"/>
                <a:ea typeface="Gilroy ExtraBold"/>
                <a:cs typeface="Gilroy ExtraBold"/>
                <a:sym typeface="Gilroy ExtraBold"/>
              </a:defRPr>
            </a:lvl1pPr>
          </a:lstStyle>
          <a:p>
            <a:r>
              <a:rPr lang="en-US" sz="10799" b="1" dirty="0">
                <a:solidFill>
                  <a:schemeClr val="bg2"/>
                </a:solidFill>
                <a:latin typeface="Scotia Headline" panose="020B0503020203020204" pitchFamily="34" charset="0"/>
              </a:rPr>
              <a:t>Agenda</a:t>
            </a:r>
            <a:endParaRPr sz="10799" b="1" dirty="0">
              <a:solidFill>
                <a:schemeClr val="bg2"/>
              </a:solidFill>
              <a:latin typeface="Scotia Headline" panose="020B0503020203020204" pitchFamily="34" charset="0"/>
            </a:endParaRPr>
          </a:p>
        </p:txBody>
      </p:sp>
      <p:sp>
        <p:nvSpPr>
          <p:cNvPr id="4" name="TextBox 3">
            <a:extLst>
              <a:ext uri="{FF2B5EF4-FFF2-40B4-BE49-F238E27FC236}">
                <a16:creationId xmlns:a16="http://schemas.microsoft.com/office/drawing/2014/main" id="{C01DE7B4-F5D4-9A4D-80B3-D516CACA1D0D}"/>
              </a:ext>
            </a:extLst>
          </p:cNvPr>
          <p:cNvSpPr txBox="1"/>
          <p:nvPr/>
        </p:nvSpPr>
        <p:spPr>
          <a:xfrm>
            <a:off x="9076953" y="1016781"/>
            <a:ext cx="2076515" cy="12061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chor="t">
            <a:spAutoFit/>
          </a:bodyPr>
          <a:lstStyle/>
          <a:p>
            <a:pPr>
              <a:lnSpc>
                <a:spcPct val="250000"/>
              </a:lnSpc>
            </a:pPr>
            <a:r>
              <a:rPr lang="en-US" sz="4000" b="1" dirty="0">
                <a:solidFill>
                  <a:schemeClr val="tx2"/>
                </a:solidFill>
                <a:latin typeface="Scotia" panose="020B0503020203020204" pitchFamily="34" charset="0"/>
              </a:rPr>
              <a:t>01</a:t>
            </a:r>
          </a:p>
          <a:p>
            <a:pPr>
              <a:lnSpc>
                <a:spcPct val="250000"/>
              </a:lnSpc>
            </a:pPr>
            <a:r>
              <a:rPr lang="en-US" sz="4000" b="1" dirty="0">
                <a:solidFill>
                  <a:schemeClr val="tx2"/>
                </a:solidFill>
                <a:latin typeface="Scotia" panose="020B0503020203020204" pitchFamily="34" charset="0"/>
              </a:rPr>
              <a:t>02</a:t>
            </a:r>
          </a:p>
          <a:p>
            <a:pPr>
              <a:lnSpc>
                <a:spcPct val="250000"/>
              </a:lnSpc>
            </a:pPr>
            <a:r>
              <a:rPr lang="en-US" sz="4000" b="1" dirty="0">
                <a:solidFill>
                  <a:schemeClr val="tx2"/>
                </a:solidFill>
                <a:latin typeface="Scotia" panose="020B0503020203020204" pitchFamily="34" charset="0"/>
              </a:rPr>
              <a:t>03</a:t>
            </a:r>
          </a:p>
          <a:p>
            <a:pPr>
              <a:lnSpc>
                <a:spcPct val="250000"/>
              </a:lnSpc>
            </a:pPr>
            <a:r>
              <a:rPr lang="en-US" sz="4000" b="1" dirty="0">
                <a:solidFill>
                  <a:schemeClr val="tx2"/>
                </a:solidFill>
                <a:latin typeface="Scotia" panose="020B0503020203020204" pitchFamily="34" charset="0"/>
              </a:rPr>
              <a:t>04</a:t>
            </a:r>
          </a:p>
          <a:p>
            <a:pPr>
              <a:lnSpc>
                <a:spcPct val="250000"/>
              </a:lnSpc>
            </a:pPr>
            <a:r>
              <a:rPr lang="en-US" sz="4000" b="1" dirty="0">
                <a:solidFill>
                  <a:schemeClr val="tx2"/>
                </a:solidFill>
                <a:latin typeface="Scotia" panose="020B0503020203020204" pitchFamily="34" charset="0"/>
              </a:rPr>
              <a:t>05</a:t>
            </a:r>
          </a:p>
          <a:p>
            <a:pPr>
              <a:lnSpc>
                <a:spcPct val="250000"/>
              </a:lnSpc>
            </a:pPr>
            <a:r>
              <a:rPr lang="en-US" sz="4000" b="1" dirty="0">
                <a:solidFill>
                  <a:schemeClr val="tx2"/>
                </a:solidFill>
                <a:latin typeface="Scotia" panose="020B0503020203020204" pitchFamily="34" charset="0"/>
              </a:rPr>
              <a:t>06</a:t>
            </a:r>
          </a:p>
          <a:p>
            <a:pPr>
              <a:lnSpc>
                <a:spcPct val="250000"/>
              </a:lnSpc>
            </a:pPr>
            <a:r>
              <a:rPr lang="en-US" sz="4000" b="1" dirty="0">
                <a:solidFill>
                  <a:schemeClr val="tx2"/>
                </a:solidFill>
                <a:latin typeface="Scotia" panose="020B0503020203020204" pitchFamily="34" charset="0"/>
              </a:rPr>
              <a:t>07</a:t>
            </a:r>
          </a:p>
          <a:p>
            <a:pPr>
              <a:lnSpc>
                <a:spcPct val="250000"/>
              </a:lnSpc>
            </a:pPr>
            <a:r>
              <a:rPr lang="en-US" sz="4000" b="1" dirty="0">
                <a:solidFill>
                  <a:schemeClr val="tx2"/>
                </a:solidFill>
                <a:latin typeface="Scotia" panose="020B0503020203020204" pitchFamily="34" charset="0"/>
              </a:rPr>
              <a:t>08</a:t>
            </a:r>
          </a:p>
        </p:txBody>
      </p:sp>
      <p:sp>
        <p:nvSpPr>
          <p:cNvPr id="5" name="TextBox 4">
            <a:extLst>
              <a:ext uri="{FF2B5EF4-FFF2-40B4-BE49-F238E27FC236}">
                <a16:creationId xmlns:a16="http://schemas.microsoft.com/office/drawing/2014/main" id="{A7ED1A8B-40DB-0A4D-84D4-4B752BEDD474}"/>
              </a:ext>
            </a:extLst>
          </p:cNvPr>
          <p:cNvSpPr txBox="1"/>
          <p:nvPr/>
        </p:nvSpPr>
        <p:spPr>
          <a:xfrm>
            <a:off x="11018647" y="1016781"/>
            <a:ext cx="12636821" cy="13600646"/>
          </a:xfrm>
          <a:prstGeom prst="rect">
            <a:avLst/>
          </a:prstGeom>
          <a:noFill/>
        </p:spPr>
        <p:txBody>
          <a:bodyPr wrap="square" lIns="0" tIns="0" rIns="0" bIns="0" rtlCol="0">
            <a:spAutoFit/>
          </a:bodyPr>
          <a:lstStyle/>
          <a:p>
            <a:pPr>
              <a:lnSpc>
                <a:spcPct val="250000"/>
              </a:lnSpc>
              <a:buClr>
                <a:schemeClr val="tx2"/>
              </a:buClr>
            </a:pPr>
            <a:r>
              <a:rPr lang="en-US" sz="4000" dirty="0">
                <a:latin typeface="Scotia" panose="020B0503020203020204" pitchFamily="34" charset="0"/>
              </a:rPr>
              <a:t>Business Understanding &amp; Impact</a:t>
            </a:r>
          </a:p>
          <a:p>
            <a:pPr>
              <a:lnSpc>
                <a:spcPct val="250000"/>
              </a:lnSpc>
              <a:buClr>
                <a:schemeClr val="tx2"/>
              </a:buClr>
            </a:pPr>
            <a:r>
              <a:rPr lang="en-US" sz="4000" dirty="0">
                <a:latin typeface="Scotia" panose="020B0503020203020204" pitchFamily="34" charset="0"/>
              </a:rPr>
              <a:t>Process Flow</a:t>
            </a:r>
          </a:p>
          <a:p>
            <a:pPr>
              <a:lnSpc>
                <a:spcPct val="250000"/>
              </a:lnSpc>
              <a:buClr>
                <a:schemeClr val="tx2"/>
              </a:buClr>
            </a:pPr>
            <a:r>
              <a:rPr lang="en-US" sz="4000" dirty="0">
                <a:latin typeface="Scotia" panose="020B0503020203020204" pitchFamily="34" charset="0"/>
              </a:rPr>
              <a:t>Data Overview</a:t>
            </a:r>
          </a:p>
          <a:p>
            <a:pPr>
              <a:lnSpc>
                <a:spcPct val="250000"/>
              </a:lnSpc>
              <a:buClr>
                <a:schemeClr val="tx2"/>
              </a:buClr>
            </a:pPr>
            <a:r>
              <a:rPr lang="en-US" sz="4000" dirty="0">
                <a:latin typeface="Scotia" panose="020B0503020203020204" pitchFamily="34" charset="0"/>
              </a:rPr>
              <a:t>Exploratory Analysis</a:t>
            </a:r>
          </a:p>
          <a:p>
            <a:pPr>
              <a:lnSpc>
                <a:spcPct val="250000"/>
              </a:lnSpc>
              <a:buClr>
                <a:schemeClr val="tx2"/>
              </a:buClr>
            </a:pPr>
            <a:r>
              <a:rPr lang="en-US" sz="4000" dirty="0">
                <a:latin typeface="Scotia" panose="020B0503020203020204" pitchFamily="34" charset="0"/>
              </a:rPr>
              <a:t>Data Cleaning, Preprocessing &amp; Feature Engineering</a:t>
            </a:r>
          </a:p>
          <a:p>
            <a:pPr>
              <a:lnSpc>
                <a:spcPct val="250000"/>
              </a:lnSpc>
              <a:buClr>
                <a:schemeClr val="tx2"/>
              </a:buClr>
            </a:pPr>
            <a:r>
              <a:rPr lang="en-US" sz="4000" dirty="0">
                <a:latin typeface="Scotia" panose="020B0503020203020204" pitchFamily="34" charset="0"/>
              </a:rPr>
              <a:t>Data Partitioning &amp; Class Balancing</a:t>
            </a:r>
          </a:p>
          <a:p>
            <a:pPr>
              <a:lnSpc>
                <a:spcPct val="250000"/>
              </a:lnSpc>
              <a:buClr>
                <a:schemeClr val="tx2"/>
              </a:buClr>
            </a:pPr>
            <a:r>
              <a:rPr lang="en-US" sz="4000" dirty="0">
                <a:latin typeface="Scotia" panose="020B0503020203020204" pitchFamily="34" charset="0"/>
              </a:rPr>
              <a:t>Model Development &amp; Results</a:t>
            </a:r>
          </a:p>
          <a:p>
            <a:pPr>
              <a:lnSpc>
                <a:spcPct val="250000"/>
              </a:lnSpc>
              <a:buClr>
                <a:schemeClr val="tx2"/>
              </a:buClr>
            </a:pPr>
            <a:r>
              <a:rPr lang="en-US" sz="4000" dirty="0">
                <a:latin typeface="Scotia" panose="020B0503020203020204" pitchFamily="34" charset="0"/>
              </a:rPr>
              <a:t>Recommendations</a:t>
            </a:r>
          </a:p>
          <a:p>
            <a:pPr>
              <a:lnSpc>
                <a:spcPct val="250000"/>
              </a:lnSpc>
              <a:buClr>
                <a:schemeClr val="tx2"/>
              </a:buClr>
            </a:pPr>
            <a:endParaRPr lang="en-US" sz="4000" dirty="0">
              <a:latin typeface="Scotia" panose="020B0503020203020204" pitchFamily="34" charset="0"/>
            </a:endParaRPr>
          </a:p>
        </p:txBody>
      </p:sp>
    </p:spTree>
    <p:extLst>
      <p:ext uri="{BB962C8B-B14F-4D97-AF65-F5344CB8AC3E}">
        <p14:creationId xmlns:p14="http://schemas.microsoft.com/office/powerpoint/2010/main" val="3690520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579172-76A0-8946-8831-5C5B1D8E17E5}"/>
              </a:ext>
            </a:extLst>
          </p:cNvPr>
          <p:cNvSpPr/>
          <p:nvPr/>
        </p:nvSpPr>
        <p:spPr>
          <a:xfrm>
            <a:off x="-1" y="0"/>
            <a:ext cx="24382413" cy="3867725"/>
          </a:xfrm>
          <a:prstGeom prst="rec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6">
            <a:extLst>
              <a:ext uri="{FF2B5EF4-FFF2-40B4-BE49-F238E27FC236}">
                <a16:creationId xmlns:a16="http://schemas.microsoft.com/office/drawing/2014/main" id="{478F482A-F986-E74F-8D71-EFFEDEEF8896}"/>
              </a:ext>
            </a:extLst>
          </p:cNvPr>
          <p:cNvSpPr txBox="1"/>
          <p:nvPr/>
        </p:nvSpPr>
        <p:spPr>
          <a:xfrm>
            <a:off x="726944" y="1973121"/>
            <a:ext cx="21432016" cy="13542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4900">
                <a:solidFill>
                  <a:srgbClr val="E8111C"/>
                </a:solidFill>
                <a:latin typeface="Gilroy ExtraBold"/>
                <a:ea typeface="Gilroy ExtraBold"/>
                <a:cs typeface="Gilroy ExtraBold"/>
                <a:sym typeface="Gilroy ExtraBold"/>
              </a:defRPr>
            </a:lvl1pPr>
          </a:lstStyle>
          <a:p>
            <a:r>
              <a:rPr lang="en-US" sz="8800" b="1" dirty="0">
                <a:solidFill>
                  <a:schemeClr val="bg2"/>
                </a:solidFill>
                <a:latin typeface="Scotia Headline" panose="020B0503020203020204" pitchFamily="34" charset="0"/>
              </a:rPr>
              <a:t>Recommendations</a:t>
            </a:r>
            <a:endParaRPr sz="8800" b="1" dirty="0">
              <a:solidFill>
                <a:schemeClr val="bg2"/>
              </a:solidFill>
              <a:latin typeface="Scotia Headline" panose="020B0503020203020204" pitchFamily="34" charset="0"/>
            </a:endParaRPr>
          </a:p>
        </p:txBody>
      </p:sp>
      <p:sp>
        <p:nvSpPr>
          <p:cNvPr id="7" name="TextBox 6">
            <a:extLst>
              <a:ext uri="{FF2B5EF4-FFF2-40B4-BE49-F238E27FC236}">
                <a16:creationId xmlns:a16="http://schemas.microsoft.com/office/drawing/2014/main" id="{E43AA232-BD8D-D941-AD4F-9332F84E1D71}"/>
              </a:ext>
            </a:extLst>
          </p:cNvPr>
          <p:cNvSpPr txBox="1"/>
          <p:nvPr/>
        </p:nvSpPr>
        <p:spPr>
          <a:xfrm>
            <a:off x="1142976" y="5705289"/>
            <a:ext cx="21598790" cy="5673348"/>
          </a:xfrm>
          <a:prstGeom prst="rect">
            <a:avLst/>
          </a:prstGeom>
          <a:noFill/>
        </p:spPr>
        <p:txBody>
          <a:bodyPr wrap="square" rtlCol="0">
            <a:spAutoFit/>
          </a:bodyPr>
          <a:lstStyle/>
          <a:p>
            <a:pPr marL="685766" indent="-685766">
              <a:spcBef>
                <a:spcPts val="3200"/>
              </a:spcBef>
              <a:buFont typeface="Wingdings" pitchFamily="2" charset="2"/>
              <a:buChar char="Ø"/>
            </a:pPr>
            <a:r>
              <a:rPr lang="en-CA" sz="4800" dirty="0">
                <a:latin typeface="Scotia" panose="020B0503020203020204" pitchFamily="34" charset="0"/>
              </a:rPr>
              <a:t>While the dataset does not provide the cost of each phone call, the efficiency of the Bank’s telemarketing strategy was improved with the assumption that it will result in time and cost reduction of advisors making phone calls to customers who are likely to subscribe to a term deposit.</a:t>
            </a:r>
          </a:p>
          <a:p>
            <a:pPr marL="685766" indent="-685766">
              <a:spcBef>
                <a:spcPts val="3200"/>
              </a:spcBef>
              <a:buFont typeface="Wingdings" pitchFamily="2" charset="2"/>
              <a:buChar char="Ø"/>
            </a:pPr>
            <a:r>
              <a:rPr lang="en-CA" sz="4800" dirty="0">
                <a:latin typeface="Scotia" panose="020B0503020203020204" pitchFamily="34" charset="0"/>
              </a:rPr>
              <a:t>The length of call was the most important feature followed by whether the client was known to the bank; the day the call was made, and how much money was in the client’s account and the age of the a client.  </a:t>
            </a:r>
          </a:p>
        </p:txBody>
      </p:sp>
    </p:spTree>
    <p:extLst>
      <p:ext uri="{BB962C8B-B14F-4D97-AF65-F5344CB8AC3E}">
        <p14:creationId xmlns:p14="http://schemas.microsoft.com/office/powerpoint/2010/main" val="353639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579172-76A0-8946-8831-5C5B1D8E17E5}"/>
              </a:ext>
            </a:extLst>
          </p:cNvPr>
          <p:cNvSpPr/>
          <p:nvPr/>
        </p:nvSpPr>
        <p:spPr>
          <a:xfrm>
            <a:off x="-1" y="0"/>
            <a:ext cx="24382413" cy="386772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6">
            <a:extLst>
              <a:ext uri="{FF2B5EF4-FFF2-40B4-BE49-F238E27FC236}">
                <a16:creationId xmlns:a16="http://schemas.microsoft.com/office/drawing/2014/main" id="{478F482A-F986-E74F-8D71-EFFEDEEF8896}"/>
              </a:ext>
            </a:extLst>
          </p:cNvPr>
          <p:cNvSpPr txBox="1"/>
          <p:nvPr/>
        </p:nvSpPr>
        <p:spPr>
          <a:xfrm>
            <a:off x="726944" y="1973121"/>
            <a:ext cx="21432016" cy="13542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4900">
                <a:solidFill>
                  <a:srgbClr val="E8111C"/>
                </a:solidFill>
                <a:latin typeface="Gilroy ExtraBold"/>
                <a:ea typeface="Gilroy ExtraBold"/>
                <a:cs typeface="Gilroy ExtraBold"/>
                <a:sym typeface="Gilroy ExtraBold"/>
              </a:defRPr>
            </a:lvl1pPr>
          </a:lstStyle>
          <a:p>
            <a:r>
              <a:rPr lang="en-US" sz="8800" b="1" dirty="0">
                <a:solidFill>
                  <a:schemeClr val="bg2"/>
                </a:solidFill>
                <a:latin typeface="Scotia Headline" panose="020B0503020203020204" pitchFamily="34" charset="0"/>
              </a:rPr>
              <a:t>Business Understanding &amp; Impact</a:t>
            </a:r>
            <a:endParaRPr sz="8800" b="1" dirty="0">
              <a:solidFill>
                <a:schemeClr val="bg2"/>
              </a:solidFill>
              <a:latin typeface="Scotia Headline" panose="020B0503020203020204" pitchFamily="34" charset="0"/>
            </a:endParaRPr>
          </a:p>
        </p:txBody>
      </p:sp>
      <p:sp>
        <p:nvSpPr>
          <p:cNvPr id="7" name="TextBox 6">
            <a:extLst>
              <a:ext uri="{FF2B5EF4-FFF2-40B4-BE49-F238E27FC236}">
                <a16:creationId xmlns:a16="http://schemas.microsoft.com/office/drawing/2014/main" id="{E43AA232-BD8D-D941-AD4F-9332F84E1D71}"/>
              </a:ext>
            </a:extLst>
          </p:cNvPr>
          <p:cNvSpPr txBox="1"/>
          <p:nvPr/>
        </p:nvSpPr>
        <p:spPr>
          <a:xfrm>
            <a:off x="1142976" y="5705289"/>
            <a:ext cx="21598790" cy="4934684"/>
          </a:xfrm>
          <a:prstGeom prst="rect">
            <a:avLst/>
          </a:prstGeom>
          <a:noFill/>
        </p:spPr>
        <p:txBody>
          <a:bodyPr wrap="square" rtlCol="0">
            <a:spAutoFit/>
          </a:bodyPr>
          <a:lstStyle/>
          <a:p>
            <a:pPr marL="685766" indent="-685766">
              <a:spcBef>
                <a:spcPts val="3200"/>
              </a:spcBef>
              <a:buFont typeface="Wingdings" pitchFamily="2" charset="2"/>
              <a:buChar char="Ø"/>
            </a:pPr>
            <a:r>
              <a:rPr lang="en-CA" sz="4800" dirty="0">
                <a:latin typeface="Scotia" panose="020B0503020203020204" pitchFamily="34" charset="0"/>
              </a:rPr>
              <a:t>A Bank in Europe is looking to optimize its sales &amp; telemarketing strategy by addressing their revenue decline, which is linked to a decrease in the number of term deposit subscriptions. </a:t>
            </a:r>
          </a:p>
          <a:p>
            <a:pPr marL="685766" indent="-685766">
              <a:spcBef>
                <a:spcPts val="3200"/>
              </a:spcBef>
              <a:buFont typeface="Wingdings" pitchFamily="2" charset="2"/>
              <a:buChar char="Ø"/>
            </a:pPr>
            <a:r>
              <a:rPr lang="en-CA" sz="4800" dirty="0">
                <a:latin typeface="Scotia" panose="020B0503020203020204" pitchFamily="34" charset="0"/>
              </a:rPr>
              <a:t>In this project we will build a predictive model for imbalanced data classification that identifies customers who have a higher probability of subscribing to a term deposit.</a:t>
            </a:r>
          </a:p>
        </p:txBody>
      </p:sp>
    </p:spTree>
    <p:extLst>
      <p:ext uri="{BB962C8B-B14F-4D97-AF65-F5344CB8AC3E}">
        <p14:creationId xmlns:p14="http://schemas.microsoft.com/office/powerpoint/2010/main" val="3154416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53" name="Straight Connector 152">
            <a:extLst>
              <a:ext uri="{FF2B5EF4-FFF2-40B4-BE49-F238E27FC236}">
                <a16:creationId xmlns:a16="http://schemas.microsoft.com/office/drawing/2014/main" id="{F93A0720-ECD7-D444-8E25-9CC5EC563E2C}"/>
              </a:ext>
            </a:extLst>
          </p:cNvPr>
          <p:cNvCxnSpPr>
            <a:cxnSpLocks/>
          </p:cNvCxnSpPr>
          <p:nvPr/>
        </p:nvCxnSpPr>
        <p:spPr>
          <a:xfrm>
            <a:off x="2254654" y="8930719"/>
            <a:ext cx="550034" cy="0"/>
          </a:xfrm>
          <a:prstGeom prst="line">
            <a:avLst/>
          </a:prstGeom>
          <a:noFill/>
          <a:ln w="12700" cap="flat">
            <a:solidFill>
              <a:schemeClr val="tx1"/>
            </a:solidFill>
            <a:prstDash val="solid"/>
            <a:miter lim="400000"/>
            <a:headEnd type="arrow" w="med" len="med"/>
            <a:tailEnd type="none" w="med" len="med"/>
          </a:ln>
          <a:effectLst/>
          <a:sp3d/>
        </p:spPr>
        <p:style>
          <a:lnRef idx="0">
            <a:scrgbClr r="0" g="0" b="0"/>
          </a:lnRef>
          <a:fillRef idx="0">
            <a:scrgbClr r="0" g="0" b="0"/>
          </a:fillRef>
          <a:effectRef idx="0">
            <a:scrgbClr r="0" g="0" b="0"/>
          </a:effectRef>
          <a:fontRef idx="none"/>
        </p:style>
      </p:cxnSp>
      <p:sp>
        <p:nvSpPr>
          <p:cNvPr id="123" name="Rectangle 122">
            <a:extLst>
              <a:ext uri="{FF2B5EF4-FFF2-40B4-BE49-F238E27FC236}">
                <a16:creationId xmlns:a16="http://schemas.microsoft.com/office/drawing/2014/main" id="{751F0651-2B70-2346-92A8-C4DD7ABDA80A}"/>
              </a:ext>
            </a:extLst>
          </p:cNvPr>
          <p:cNvSpPr/>
          <p:nvPr/>
        </p:nvSpPr>
        <p:spPr>
          <a:xfrm>
            <a:off x="7384135" y="11744520"/>
            <a:ext cx="3792725" cy="156382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Gilroy Medium"/>
            </a:endParaRPr>
          </a:p>
        </p:txBody>
      </p:sp>
      <p:sp>
        <p:nvSpPr>
          <p:cNvPr id="122" name="Rectangle 121">
            <a:extLst>
              <a:ext uri="{FF2B5EF4-FFF2-40B4-BE49-F238E27FC236}">
                <a16:creationId xmlns:a16="http://schemas.microsoft.com/office/drawing/2014/main" id="{F97378BA-E7AB-A84B-AD89-49515597A750}"/>
              </a:ext>
            </a:extLst>
          </p:cNvPr>
          <p:cNvSpPr/>
          <p:nvPr/>
        </p:nvSpPr>
        <p:spPr>
          <a:xfrm>
            <a:off x="7336753" y="9683540"/>
            <a:ext cx="3792725" cy="156382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Gilroy Medium"/>
            </a:endParaRPr>
          </a:p>
        </p:txBody>
      </p:sp>
      <p:sp>
        <p:nvSpPr>
          <p:cNvPr id="106" name="Rectangle 105">
            <a:extLst>
              <a:ext uri="{FF2B5EF4-FFF2-40B4-BE49-F238E27FC236}">
                <a16:creationId xmlns:a16="http://schemas.microsoft.com/office/drawing/2014/main" id="{ABE7308D-2921-9140-A757-FA0C3EAA3F53}"/>
              </a:ext>
            </a:extLst>
          </p:cNvPr>
          <p:cNvSpPr/>
          <p:nvPr/>
        </p:nvSpPr>
        <p:spPr>
          <a:xfrm>
            <a:off x="7360296" y="7340918"/>
            <a:ext cx="3792725" cy="156382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Gilroy Medium"/>
            </a:endParaRPr>
          </a:p>
        </p:txBody>
      </p:sp>
      <p:sp>
        <p:nvSpPr>
          <p:cNvPr id="14" name="Shape 2787">
            <a:extLst>
              <a:ext uri="{FF2B5EF4-FFF2-40B4-BE49-F238E27FC236}">
                <a16:creationId xmlns:a16="http://schemas.microsoft.com/office/drawing/2014/main" id="{A7498106-E83E-6A44-8355-68E47642473F}"/>
              </a:ext>
            </a:extLst>
          </p:cNvPr>
          <p:cNvSpPr/>
          <p:nvPr/>
        </p:nvSpPr>
        <p:spPr>
          <a:xfrm>
            <a:off x="23013504" y="5352417"/>
            <a:ext cx="672938" cy="673390"/>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2"/>
          </a:solidFill>
          <a:ln w="12700">
            <a:miter lim="400000"/>
          </a:ln>
        </p:spPr>
        <p:txBody>
          <a:bodyPr lIns="76177" tIns="76177" rIns="76177" bIns="76177" anchor="ctr"/>
          <a:lstStyle/>
          <a:p>
            <a:pPr defTabSz="91405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998"/>
          </a:p>
        </p:txBody>
      </p:sp>
      <p:sp>
        <p:nvSpPr>
          <p:cNvPr id="18" name="TextBox 6">
            <a:extLst>
              <a:ext uri="{FF2B5EF4-FFF2-40B4-BE49-F238E27FC236}">
                <a16:creationId xmlns:a16="http://schemas.microsoft.com/office/drawing/2014/main" id="{0E953F52-9298-FD42-B134-C779F242F41F}"/>
              </a:ext>
            </a:extLst>
          </p:cNvPr>
          <p:cNvSpPr txBox="1"/>
          <p:nvPr/>
        </p:nvSpPr>
        <p:spPr>
          <a:xfrm>
            <a:off x="1228388" y="530395"/>
            <a:ext cx="14584848" cy="1354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4900">
                <a:solidFill>
                  <a:srgbClr val="E8111C"/>
                </a:solidFill>
                <a:latin typeface="Gilroy ExtraBold"/>
                <a:ea typeface="Gilroy ExtraBold"/>
                <a:cs typeface="Gilroy ExtraBold"/>
                <a:sym typeface="Gilroy ExtraBold"/>
              </a:defRPr>
            </a:lvl1pPr>
          </a:lstStyle>
          <a:p>
            <a:r>
              <a:rPr lang="en-US" sz="8800" b="1" dirty="0">
                <a:solidFill>
                  <a:schemeClr val="tx1"/>
                </a:solidFill>
                <a:latin typeface="Scotia Headline" panose="020B0503020203020204" pitchFamily="34" charset="0"/>
              </a:rPr>
              <a:t>Process Flow</a:t>
            </a:r>
            <a:endParaRPr sz="8800" b="1" dirty="0">
              <a:solidFill>
                <a:schemeClr val="tx1"/>
              </a:solidFill>
              <a:latin typeface="Scotia Headline" panose="020B0503020203020204" pitchFamily="34" charset="0"/>
            </a:endParaRPr>
          </a:p>
        </p:txBody>
      </p:sp>
      <p:sp>
        <p:nvSpPr>
          <p:cNvPr id="20" name="TextBox 19">
            <a:extLst>
              <a:ext uri="{FF2B5EF4-FFF2-40B4-BE49-F238E27FC236}">
                <a16:creationId xmlns:a16="http://schemas.microsoft.com/office/drawing/2014/main" id="{12D9E974-8B27-EC4D-AE3D-E07A3E61F4B1}"/>
              </a:ext>
            </a:extLst>
          </p:cNvPr>
          <p:cNvSpPr txBox="1"/>
          <p:nvPr/>
        </p:nvSpPr>
        <p:spPr>
          <a:xfrm>
            <a:off x="2957747" y="8093849"/>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cxnSp>
        <p:nvCxnSpPr>
          <p:cNvPr id="21" name="Straight Connector 20">
            <a:extLst>
              <a:ext uri="{FF2B5EF4-FFF2-40B4-BE49-F238E27FC236}">
                <a16:creationId xmlns:a16="http://schemas.microsoft.com/office/drawing/2014/main" id="{26C60C60-3AE1-3849-B6DD-B8C5F10DC36A}"/>
              </a:ext>
            </a:extLst>
          </p:cNvPr>
          <p:cNvCxnSpPr>
            <a:cxnSpLocks/>
          </p:cNvCxnSpPr>
          <p:nvPr/>
        </p:nvCxnSpPr>
        <p:spPr>
          <a:xfrm>
            <a:off x="13220147" y="3893136"/>
            <a:ext cx="0" cy="1143373"/>
          </a:xfrm>
          <a:prstGeom prst="line">
            <a:avLst/>
          </a:prstGeom>
          <a:noFill/>
          <a:ln w="127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
        <p:nvSpPr>
          <p:cNvPr id="23" name="Rectangle 22">
            <a:extLst>
              <a:ext uri="{FF2B5EF4-FFF2-40B4-BE49-F238E27FC236}">
                <a16:creationId xmlns:a16="http://schemas.microsoft.com/office/drawing/2014/main" id="{384DD5BE-DCF8-7B4E-B781-7E7E120621A2}"/>
              </a:ext>
            </a:extLst>
          </p:cNvPr>
          <p:cNvSpPr/>
          <p:nvPr/>
        </p:nvSpPr>
        <p:spPr>
          <a:xfrm>
            <a:off x="1328469" y="2510675"/>
            <a:ext cx="3713037" cy="156382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Gilroy Medium"/>
            </a:endParaRPr>
          </a:p>
        </p:txBody>
      </p:sp>
      <p:sp>
        <p:nvSpPr>
          <p:cNvPr id="25" name="TextBox 24">
            <a:extLst>
              <a:ext uri="{FF2B5EF4-FFF2-40B4-BE49-F238E27FC236}">
                <a16:creationId xmlns:a16="http://schemas.microsoft.com/office/drawing/2014/main" id="{0E051E5D-AFB0-7547-8857-28AA4EF0AEFE}"/>
              </a:ext>
            </a:extLst>
          </p:cNvPr>
          <p:cNvSpPr txBox="1"/>
          <p:nvPr/>
        </p:nvSpPr>
        <p:spPr>
          <a:xfrm>
            <a:off x="1328263" y="3104761"/>
            <a:ext cx="3697959" cy="369332"/>
          </a:xfrm>
          <a:prstGeom prst="rect">
            <a:avLst/>
          </a:prstGeom>
          <a:noFill/>
        </p:spPr>
        <p:txBody>
          <a:bodyPr wrap="square" lIns="0" tIns="0" rIns="0" bIns="0" rtlCol="0">
            <a:spAutoFit/>
          </a:bodyPr>
          <a:lstStyle/>
          <a:p>
            <a:pPr algn="ctr"/>
            <a:r>
              <a:rPr lang="en-CA" sz="2400" dirty="0">
                <a:latin typeface="Scotia" panose="020B0503020203020204" pitchFamily="34" charset="0"/>
              </a:rPr>
              <a:t>Complete Dataset</a:t>
            </a:r>
          </a:p>
        </p:txBody>
      </p:sp>
      <p:cxnSp>
        <p:nvCxnSpPr>
          <p:cNvPr id="27" name="Straight Connector 26">
            <a:extLst>
              <a:ext uri="{FF2B5EF4-FFF2-40B4-BE49-F238E27FC236}">
                <a16:creationId xmlns:a16="http://schemas.microsoft.com/office/drawing/2014/main" id="{5E4761A9-00B4-B941-97F7-94A230D5685E}"/>
              </a:ext>
            </a:extLst>
          </p:cNvPr>
          <p:cNvCxnSpPr>
            <a:cxnSpLocks/>
          </p:cNvCxnSpPr>
          <p:nvPr/>
        </p:nvCxnSpPr>
        <p:spPr>
          <a:xfrm>
            <a:off x="5026428" y="3338240"/>
            <a:ext cx="550034" cy="0"/>
          </a:xfrm>
          <a:prstGeom prst="line">
            <a:avLst/>
          </a:prstGeom>
          <a:noFill/>
          <a:ln w="127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
        <p:nvSpPr>
          <p:cNvPr id="28" name="Rectangle 27">
            <a:extLst>
              <a:ext uri="{FF2B5EF4-FFF2-40B4-BE49-F238E27FC236}">
                <a16:creationId xmlns:a16="http://schemas.microsoft.com/office/drawing/2014/main" id="{EDD90009-9433-094A-AE23-5FF73ADAF1F8}"/>
              </a:ext>
            </a:extLst>
          </p:cNvPr>
          <p:cNvSpPr/>
          <p:nvPr/>
        </p:nvSpPr>
        <p:spPr>
          <a:xfrm>
            <a:off x="5576462" y="2556329"/>
            <a:ext cx="3713037" cy="156382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Gilroy Medium"/>
            </a:endParaRPr>
          </a:p>
        </p:txBody>
      </p:sp>
      <p:cxnSp>
        <p:nvCxnSpPr>
          <p:cNvPr id="31" name="Straight Connector 30">
            <a:extLst>
              <a:ext uri="{FF2B5EF4-FFF2-40B4-BE49-F238E27FC236}">
                <a16:creationId xmlns:a16="http://schemas.microsoft.com/office/drawing/2014/main" id="{91BF61CC-0745-CB41-A07A-BCE5E2675154}"/>
              </a:ext>
            </a:extLst>
          </p:cNvPr>
          <p:cNvCxnSpPr>
            <a:cxnSpLocks/>
          </p:cNvCxnSpPr>
          <p:nvPr/>
        </p:nvCxnSpPr>
        <p:spPr>
          <a:xfrm>
            <a:off x="10929235" y="3314748"/>
            <a:ext cx="415564" cy="0"/>
          </a:xfrm>
          <a:prstGeom prst="line">
            <a:avLst/>
          </a:prstGeom>
          <a:noFill/>
          <a:ln w="127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6B5EAE6A-9D15-BF48-AE8F-B7D92714A2CC}"/>
              </a:ext>
            </a:extLst>
          </p:cNvPr>
          <p:cNvCxnSpPr>
            <a:cxnSpLocks/>
          </p:cNvCxnSpPr>
          <p:nvPr/>
        </p:nvCxnSpPr>
        <p:spPr>
          <a:xfrm flipV="1">
            <a:off x="19580687" y="8634763"/>
            <a:ext cx="631684" cy="1324"/>
          </a:xfrm>
          <a:prstGeom prst="line">
            <a:avLst/>
          </a:prstGeom>
          <a:noFill/>
          <a:ln w="127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
        <p:nvSpPr>
          <p:cNvPr id="33" name="Rectangle 32">
            <a:extLst>
              <a:ext uri="{FF2B5EF4-FFF2-40B4-BE49-F238E27FC236}">
                <a16:creationId xmlns:a16="http://schemas.microsoft.com/office/drawing/2014/main" id="{4901AB4F-BA30-AE49-8F03-F2535CFAD241}"/>
              </a:ext>
            </a:extLst>
          </p:cNvPr>
          <p:cNvSpPr/>
          <p:nvPr/>
        </p:nvSpPr>
        <p:spPr>
          <a:xfrm>
            <a:off x="13165204" y="4010213"/>
            <a:ext cx="3853838" cy="1570875"/>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Gilroy Medium"/>
            </a:endParaRPr>
          </a:p>
        </p:txBody>
      </p:sp>
      <p:sp>
        <p:nvSpPr>
          <p:cNvPr id="34" name="Rectangle 33">
            <a:extLst>
              <a:ext uri="{FF2B5EF4-FFF2-40B4-BE49-F238E27FC236}">
                <a16:creationId xmlns:a16="http://schemas.microsoft.com/office/drawing/2014/main" id="{34C0D4E2-B89A-264E-B095-F994630C2DE8}"/>
              </a:ext>
            </a:extLst>
          </p:cNvPr>
          <p:cNvSpPr/>
          <p:nvPr/>
        </p:nvSpPr>
        <p:spPr>
          <a:xfrm>
            <a:off x="13229532" y="1211710"/>
            <a:ext cx="3713243" cy="1570875"/>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Gilroy Medium"/>
            </a:endParaRPr>
          </a:p>
        </p:txBody>
      </p:sp>
      <p:sp>
        <p:nvSpPr>
          <p:cNvPr id="35" name="TextBox 34">
            <a:extLst>
              <a:ext uri="{FF2B5EF4-FFF2-40B4-BE49-F238E27FC236}">
                <a16:creationId xmlns:a16="http://schemas.microsoft.com/office/drawing/2014/main" id="{F451F539-CBE5-DB4A-814B-34BE1DEFE621}"/>
              </a:ext>
            </a:extLst>
          </p:cNvPr>
          <p:cNvSpPr txBox="1"/>
          <p:nvPr/>
        </p:nvSpPr>
        <p:spPr>
          <a:xfrm>
            <a:off x="9428295" y="6281439"/>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sp>
        <p:nvSpPr>
          <p:cNvPr id="37" name="Rectangle 36">
            <a:extLst>
              <a:ext uri="{FF2B5EF4-FFF2-40B4-BE49-F238E27FC236}">
                <a16:creationId xmlns:a16="http://schemas.microsoft.com/office/drawing/2014/main" id="{24DCC5B3-9826-0A48-A777-8630CCC4A9AD}"/>
              </a:ext>
            </a:extLst>
          </p:cNvPr>
          <p:cNvSpPr/>
          <p:nvPr/>
        </p:nvSpPr>
        <p:spPr>
          <a:xfrm>
            <a:off x="18668043" y="3940750"/>
            <a:ext cx="3713037" cy="156382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Gilroy Medium"/>
            </a:endParaRPr>
          </a:p>
        </p:txBody>
      </p:sp>
      <p:cxnSp>
        <p:nvCxnSpPr>
          <p:cNvPr id="40" name="Straight Connector 39">
            <a:extLst>
              <a:ext uri="{FF2B5EF4-FFF2-40B4-BE49-F238E27FC236}">
                <a16:creationId xmlns:a16="http://schemas.microsoft.com/office/drawing/2014/main" id="{9A3384AA-1F4C-E843-9E17-5BA94A71B015}"/>
              </a:ext>
            </a:extLst>
          </p:cNvPr>
          <p:cNvCxnSpPr>
            <a:cxnSpLocks/>
          </p:cNvCxnSpPr>
          <p:nvPr/>
        </p:nvCxnSpPr>
        <p:spPr>
          <a:xfrm>
            <a:off x="19144051" y="7056355"/>
            <a:ext cx="0" cy="765949"/>
          </a:xfrm>
          <a:prstGeom prst="line">
            <a:avLst/>
          </a:prstGeom>
          <a:noFill/>
          <a:ln w="127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294BE9CC-3989-5148-A7CB-8473AFDF4807}"/>
              </a:ext>
            </a:extLst>
          </p:cNvPr>
          <p:cNvCxnSpPr>
            <a:cxnSpLocks/>
          </p:cNvCxnSpPr>
          <p:nvPr/>
        </p:nvCxnSpPr>
        <p:spPr>
          <a:xfrm>
            <a:off x="20524562" y="7056355"/>
            <a:ext cx="0" cy="765949"/>
          </a:xfrm>
          <a:prstGeom prst="line">
            <a:avLst/>
          </a:prstGeom>
          <a:noFill/>
          <a:ln w="127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
        <p:nvSpPr>
          <p:cNvPr id="42" name="Rectangle 41">
            <a:extLst>
              <a:ext uri="{FF2B5EF4-FFF2-40B4-BE49-F238E27FC236}">
                <a16:creationId xmlns:a16="http://schemas.microsoft.com/office/drawing/2014/main" id="{1EA31749-C7C7-1B40-94F5-3851369E3AE7}"/>
              </a:ext>
            </a:extLst>
          </p:cNvPr>
          <p:cNvSpPr/>
          <p:nvPr/>
        </p:nvSpPr>
        <p:spPr>
          <a:xfrm>
            <a:off x="17379389" y="7547772"/>
            <a:ext cx="3067506" cy="156382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Gilroy Medium"/>
            </a:endParaRPr>
          </a:p>
        </p:txBody>
      </p:sp>
      <p:sp>
        <p:nvSpPr>
          <p:cNvPr id="43" name="Rectangle 42">
            <a:extLst>
              <a:ext uri="{FF2B5EF4-FFF2-40B4-BE49-F238E27FC236}">
                <a16:creationId xmlns:a16="http://schemas.microsoft.com/office/drawing/2014/main" id="{50502C3D-08AF-A344-9170-8EE933A12CE4}"/>
              </a:ext>
            </a:extLst>
          </p:cNvPr>
          <p:cNvSpPr/>
          <p:nvPr/>
        </p:nvSpPr>
        <p:spPr>
          <a:xfrm>
            <a:off x="20999681" y="7548142"/>
            <a:ext cx="3067506" cy="156382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Gilroy Medium"/>
            </a:endParaRPr>
          </a:p>
        </p:txBody>
      </p:sp>
      <p:cxnSp>
        <p:nvCxnSpPr>
          <p:cNvPr id="44" name="Straight Connector 43">
            <a:extLst>
              <a:ext uri="{FF2B5EF4-FFF2-40B4-BE49-F238E27FC236}">
                <a16:creationId xmlns:a16="http://schemas.microsoft.com/office/drawing/2014/main" id="{C2766C13-FD16-1441-AC15-57AC9E4C0216}"/>
              </a:ext>
            </a:extLst>
          </p:cNvPr>
          <p:cNvCxnSpPr>
            <a:cxnSpLocks/>
          </p:cNvCxnSpPr>
          <p:nvPr/>
        </p:nvCxnSpPr>
        <p:spPr>
          <a:xfrm>
            <a:off x="10749735" y="4680805"/>
            <a:ext cx="596152" cy="0"/>
          </a:xfrm>
          <a:prstGeom prst="line">
            <a:avLst/>
          </a:prstGeom>
          <a:noFill/>
          <a:ln w="127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cxnSp>
        <p:nvCxnSpPr>
          <p:cNvPr id="45" name="Straight Connector 44">
            <a:extLst>
              <a:ext uri="{FF2B5EF4-FFF2-40B4-BE49-F238E27FC236}">
                <a16:creationId xmlns:a16="http://schemas.microsoft.com/office/drawing/2014/main" id="{B1B77583-6538-6D45-BB3F-6C29F0931B95}"/>
              </a:ext>
            </a:extLst>
          </p:cNvPr>
          <p:cNvCxnSpPr>
            <a:cxnSpLocks/>
          </p:cNvCxnSpPr>
          <p:nvPr/>
        </p:nvCxnSpPr>
        <p:spPr>
          <a:xfrm flipV="1">
            <a:off x="15181552" y="8726272"/>
            <a:ext cx="631684" cy="1324"/>
          </a:xfrm>
          <a:prstGeom prst="line">
            <a:avLst/>
          </a:prstGeom>
          <a:noFill/>
          <a:ln w="127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
        <p:nvSpPr>
          <p:cNvPr id="46" name="Rectangle 45">
            <a:extLst>
              <a:ext uri="{FF2B5EF4-FFF2-40B4-BE49-F238E27FC236}">
                <a16:creationId xmlns:a16="http://schemas.microsoft.com/office/drawing/2014/main" id="{8A1F6620-B025-A848-A347-93C84EB152AA}"/>
              </a:ext>
            </a:extLst>
          </p:cNvPr>
          <p:cNvSpPr/>
          <p:nvPr/>
        </p:nvSpPr>
        <p:spPr>
          <a:xfrm>
            <a:off x="13906620" y="7628984"/>
            <a:ext cx="2648124" cy="156382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Gilroy Medium"/>
            </a:endParaRPr>
          </a:p>
        </p:txBody>
      </p:sp>
      <p:cxnSp>
        <p:nvCxnSpPr>
          <p:cNvPr id="49" name="Straight Connector 48">
            <a:extLst>
              <a:ext uri="{FF2B5EF4-FFF2-40B4-BE49-F238E27FC236}">
                <a16:creationId xmlns:a16="http://schemas.microsoft.com/office/drawing/2014/main" id="{9775DBEF-47C8-1149-9E70-7F0C65190894}"/>
              </a:ext>
            </a:extLst>
          </p:cNvPr>
          <p:cNvCxnSpPr>
            <a:cxnSpLocks/>
          </p:cNvCxnSpPr>
          <p:nvPr/>
        </p:nvCxnSpPr>
        <p:spPr>
          <a:xfrm flipV="1">
            <a:off x="11111456" y="10992113"/>
            <a:ext cx="631684" cy="1324"/>
          </a:xfrm>
          <a:prstGeom prst="line">
            <a:avLst/>
          </a:prstGeom>
          <a:noFill/>
          <a:ln w="127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cxnSp>
        <p:nvCxnSpPr>
          <p:cNvPr id="50" name="Straight Connector 49">
            <a:extLst>
              <a:ext uri="{FF2B5EF4-FFF2-40B4-BE49-F238E27FC236}">
                <a16:creationId xmlns:a16="http://schemas.microsoft.com/office/drawing/2014/main" id="{EF123FF5-CA7C-7F4E-AFB2-F07F13157721}"/>
              </a:ext>
            </a:extLst>
          </p:cNvPr>
          <p:cNvCxnSpPr>
            <a:cxnSpLocks/>
          </p:cNvCxnSpPr>
          <p:nvPr/>
        </p:nvCxnSpPr>
        <p:spPr>
          <a:xfrm flipV="1">
            <a:off x="11127432" y="6563015"/>
            <a:ext cx="631684" cy="1324"/>
          </a:xfrm>
          <a:prstGeom prst="line">
            <a:avLst/>
          </a:prstGeom>
          <a:noFill/>
          <a:ln w="127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cxnSp>
        <p:nvCxnSpPr>
          <p:cNvPr id="51" name="Straight Connector 50">
            <a:extLst>
              <a:ext uri="{FF2B5EF4-FFF2-40B4-BE49-F238E27FC236}">
                <a16:creationId xmlns:a16="http://schemas.microsoft.com/office/drawing/2014/main" id="{4BBD3A7C-8409-964E-8124-257AC8FE89DE}"/>
              </a:ext>
            </a:extLst>
          </p:cNvPr>
          <p:cNvCxnSpPr>
            <a:cxnSpLocks/>
          </p:cNvCxnSpPr>
          <p:nvPr/>
        </p:nvCxnSpPr>
        <p:spPr>
          <a:xfrm flipV="1">
            <a:off x="11184215" y="13329079"/>
            <a:ext cx="631684" cy="1324"/>
          </a:xfrm>
          <a:prstGeom prst="line">
            <a:avLst/>
          </a:prstGeom>
          <a:noFill/>
          <a:ln w="127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
        <p:nvSpPr>
          <p:cNvPr id="53" name="Rectangle 52">
            <a:extLst>
              <a:ext uri="{FF2B5EF4-FFF2-40B4-BE49-F238E27FC236}">
                <a16:creationId xmlns:a16="http://schemas.microsoft.com/office/drawing/2014/main" id="{A02D8A02-8425-6743-AB88-69A972DE9F4B}"/>
              </a:ext>
            </a:extLst>
          </p:cNvPr>
          <p:cNvSpPr/>
          <p:nvPr/>
        </p:nvSpPr>
        <p:spPr>
          <a:xfrm>
            <a:off x="7314096" y="5037215"/>
            <a:ext cx="3713037" cy="156382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Gilroy Medium"/>
            </a:endParaRPr>
          </a:p>
        </p:txBody>
      </p:sp>
      <p:sp>
        <p:nvSpPr>
          <p:cNvPr id="59" name="TextBox 58">
            <a:extLst>
              <a:ext uri="{FF2B5EF4-FFF2-40B4-BE49-F238E27FC236}">
                <a16:creationId xmlns:a16="http://schemas.microsoft.com/office/drawing/2014/main" id="{BDF180F7-FCC9-FE4D-9A6B-D0F50F4716D2}"/>
              </a:ext>
            </a:extLst>
          </p:cNvPr>
          <p:cNvSpPr txBox="1"/>
          <p:nvPr/>
        </p:nvSpPr>
        <p:spPr>
          <a:xfrm>
            <a:off x="5561178" y="3167745"/>
            <a:ext cx="3697959" cy="369332"/>
          </a:xfrm>
          <a:prstGeom prst="rect">
            <a:avLst/>
          </a:prstGeom>
          <a:noFill/>
        </p:spPr>
        <p:txBody>
          <a:bodyPr wrap="square" lIns="0" tIns="0" rIns="0" bIns="0" rtlCol="0">
            <a:spAutoFit/>
          </a:bodyPr>
          <a:lstStyle/>
          <a:p>
            <a:pPr algn="ctr"/>
            <a:r>
              <a:rPr lang="en-CA" sz="2400" dirty="0">
                <a:latin typeface="Scotia" panose="020B0503020203020204" pitchFamily="34" charset="0"/>
              </a:rPr>
              <a:t>Exploratory Analysis</a:t>
            </a:r>
            <a:endParaRPr lang="en-CA" sz="2400" dirty="0">
              <a:latin typeface="Scotia Headline" panose="020B0503020203020204" pitchFamily="34" charset="0"/>
            </a:endParaRPr>
          </a:p>
        </p:txBody>
      </p:sp>
      <p:sp>
        <p:nvSpPr>
          <p:cNvPr id="61" name="TextBox 60">
            <a:extLst>
              <a:ext uri="{FF2B5EF4-FFF2-40B4-BE49-F238E27FC236}">
                <a16:creationId xmlns:a16="http://schemas.microsoft.com/office/drawing/2014/main" id="{731A4C4A-805D-964A-9CA3-6B9CA71D73DD}"/>
              </a:ext>
            </a:extLst>
          </p:cNvPr>
          <p:cNvSpPr txBox="1"/>
          <p:nvPr/>
        </p:nvSpPr>
        <p:spPr>
          <a:xfrm>
            <a:off x="13197569" y="4655351"/>
            <a:ext cx="3697959" cy="369332"/>
          </a:xfrm>
          <a:prstGeom prst="rect">
            <a:avLst/>
          </a:prstGeom>
          <a:noFill/>
        </p:spPr>
        <p:txBody>
          <a:bodyPr wrap="square" lIns="0" tIns="0" rIns="0" bIns="0" rtlCol="0">
            <a:spAutoFit/>
          </a:bodyPr>
          <a:lstStyle/>
          <a:p>
            <a:pPr algn="ctr"/>
            <a:r>
              <a:rPr lang="en-CA" sz="2400" dirty="0">
                <a:latin typeface="Scotia" panose="020B0503020203020204" pitchFamily="34" charset="0"/>
              </a:rPr>
              <a:t>Data Cleaning</a:t>
            </a:r>
            <a:endParaRPr lang="en-CA" sz="2400" dirty="0">
              <a:latin typeface="Scotia Headline" panose="020B0503020203020204" pitchFamily="34" charset="0"/>
            </a:endParaRPr>
          </a:p>
        </p:txBody>
      </p:sp>
      <p:sp>
        <p:nvSpPr>
          <p:cNvPr id="62" name="TextBox 61">
            <a:extLst>
              <a:ext uri="{FF2B5EF4-FFF2-40B4-BE49-F238E27FC236}">
                <a16:creationId xmlns:a16="http://schemas.microsoft.com/office/drawing/2014/main" id="{28F4AB34-8354-E04B-B2BE-AC64EA00D154}"/>
              </a:ext>
            </a:extLst>
          </p:cNvPr>
          <p:cNvSpPr txBox="1"/>
          <p:nvPr/>
        </p:nvSpPr>
        <p:spPr>
          <a:xfrm>
            <a:off x="18683121" y="4565509"/>
            <a:ext cx="3697959" cy="369332"/>
          </a:xfrm>
          <a:prstGeom prst="rect">
            <a:avLst/>
          </a:prstGeom>
          <a:noFill/>
        </p:spPr>
        <p:txBody>
          <a:bodyPr wrap="square" lIns="0" tIns="0" rIns="0" bIns="0" rtlCol="0">
            <a:spAutoFit/>
          </a:bodyPr>
          <a:lstStyle/>
          <a:p>
            <a:pPr algn="ctr"/>
            <a:r>
              <a:rPr lang="en-CA" sz="2400" dirty="0">
                <a:latin typeface="Scotia" panose="020B0503020203020204" pitchFamily="34" charset="0"/>
              </a:rPr>
              <a:t>Data Preprocessing</a:t>
            </a:r>
            <a:endParaRPr lang="en-CA" sz="2400" dirty="0">
              <a:latin typeface="Scotia Headline" panose="020B0503020203020204" pitchFamily="34" charset="0"/>
            </a:endParaRPr>
          </a:p>
        </p:txBody>
      </p:sp>
      <p:sp>
        <p:nvSpPr>
          <p:cNvPr id="63" name="TextBox 62">
            <a:extLst>
              <a:ext uri="{FF2B5EF4-FFF2-40B4-BE49-F238E27FC236}">
                <a16:creationId xmlns:a16="http://schemas.microsoft.com/office/drawing/2014/main" id="{2E1523AC-6E80-6A48-B7B5-7296EA9DAA01}"/>
              </a:ext>
            </a:extLst>
          </p:cNvPr>
          <p:cNvSpPr txBox="1"/>
          <p:nvPr/>
        </p:nvSpPr>
        <p:spPr>
          <a:xfrm>
            <a:off x="20684454" y="7907077"/>
            <a:ext cx="3697959" cy="738664"/>
          </a:xfrm>
          <a:prstGeom prst="rect">
            <a:avLst/>
          </a:prstGeom>
          <a:noFill/>
        </p:spPr>
        <p:txBody>
          <a:bodyPr wrap="square" lIns="0" tIns="0" rIns="0" bIns="0" rtlCol="0">
            <a:spAutoFit/>
          </a:bodyPr>
          <a:lstStyle/>
          <a:p>
            <a:pPr algn="ctr"/>
            <a:r>
              <a:rPr lang="en-CA" sz="2400" dirty="0">
                <a:latin typeface="Scotia" panose="020B0503020203020204" pitchFamily="34" charset="0"/>
              </a:rPr>
              <a:t>Feature</a:t>
            </a:r>
          </a:p>
          <a:p>
            <a:pPr algn="ctr"/>
            <a:r>
              <a:rPr lang="en-CA" sz="2400" dirty="0">
                <a:latin typeface="Scotia" panose="020B0503020203020204" pitchFamily="34" charset="0"/>
              </a:rPr>
              <a:t> Engineering</a:t>
            </a:r>
            <a:endParaRPr lang="en-CA" sz="2400" dirty="0">
              <a:latin typeface="Scotia Headline" panose="020B0503020203020204" pitchFamily="34" charset="0"/>
            </a:endParaRPr>
          </a:p>
        </p:txBody>
      </p:sp>
      <p:sp>
        <p:nvSpPr>
          <p:cNvPr id="64" name="TextBox 63">
            <a:extLst>
              <a:ext uri="{FF2B5EF4-FFF2-40B4-BE49-F238E27FC236}">
                <a16:creationId xmlns:a16="http://schemas.microsoft.com/office/drawing/2014/main" id="{610F5B59-E07C-8B42-A71A-FCD3A4682B23}"/>
              </a:ext>
            </a:extLst>
          </p:cNvPr>
          <p:cNvSpPr txBox="1"/>
          <p:nvPr/>
        </p:nvSpPr>
        <p:spPr>
          <a:xfrm>
            <a:off x="17045910" y="8010548"/>
            <a:ext cx="3734463" cy="738664"/>
          </a:xfrm>
          <a:prstGeom prst="rect">
            <a:avLst/>
          </a:prstGeom>
          <a:noFill/>
        </p:spPr>
        <p:txBody>
          <a:bodyPr wrap="square" lIns="0" tIns="0" rIns="0" bIns="0" rtlCol="0">
            <a:spAutoFit/>
          </a:bodyPr>
          <a:lstStyle/>
          <a:p>
            <a:pPr algn="ctr"/>
            <a:r>
              <a:rPr lang="en-CA" sz="2400" dirty="0">
                <a:latin typeface="Scotia" panose="020B0503020203020204" pitchFamily="34" charset="0"/>
              </a:rPr>
              <a:t>Data Partitioning </a:t>
            </a:r>
          </a:p>
          <a:p>
            <a:pPr algn="ctr"/>
            <a:r>
              <a:rPr lang="en-CA" sz="2400" dirty="0">
                <a:latin typeface="Scotia" panose="020B0503020203020204" pitchFamily="34" charset="0"/>
              </a:rPr>
              <a:t>Train/Test Set</a:t>
            </a:r>
            <a:endParaRPr lang="en-CA" sz="2400" dirty="0">
              <a:latin typeface="Scotia Headline" panose="020B0503020203020204" pitchFamily="34" charset="0"/>
            </a:endParaRPr>
          </a:p>
        </p:txBody>
      </p:sp>
      <p:sp>
        <p:nvSpPr>
          <p:cNvPr id="66" name="TextBox 65">
            <a:extLst>
              <a:ext uri="{FF2B5EF4-FFF2-40B4-BE49-F238E27FC236}">
                <a16:creationId xmlns:a16="http://schemas.microsoft.com/office/drawing/2014/main" id="{EC006658-F926-3D45-9EA7-938BBFC0C352}"/>
              </a:ext>
            </a:extLst>
          </p:cNvPr>
          <p:cNvSpPr txBox="1"/>
          <p:nvPr/>
        </p:nvSpPr>
        <p:spPr>
          <a:xfrm>
            <a:off x="7359711" y="7775940"/>
            <a:ext cx="3697959" cy="738664"/>
          </a:xfrm>
          <a:prstGeom prst="rect">
            <a:avLst/>
          </a:prstGeom>
          <a:noFill/>
        </p:spPr>
        <p:txBody>
          <a:bodyPr wrap="square" lIns="0" tIns="0" rIns="0" bIns="0" rtlCol="0">
            <a:spAutoFit/>
          </a:bodyPr>
          <a:lstStyle/>
          <a:p>
            <a:pPr algn="ctr"/>
            <a:r>
              <a:rPr lang="en-US" sz="2400" dirty="0"/>
              <a:t>Random Forest Grid Search with Cross Validation</a:t>
            </a:r>
          </a:p>
        </p:txBody>
      </p:sp>
      <p:sp>
        <p:nvSpPr>
          <p:cNvPr id="67" name="TextBox 66">
            <a:extLst>
              <a:ext uri="{FF2B5EF4-FFF2-40B4-BE49-F238E27FC236}">
                <a16:creationId xmlns:a16="http://schemas.microsoft.com/office/drawing/2014/main" id="{C8723524-EA61-CA44-AFCE-F2D47B8BA0B2}"/>
              </a:ext>
            </a:extLst>
          </p:cNvPr>
          <p:cNvSpPr txBox="1"/>
          <p:nvPr/>
        </p:nvSpPr>
        <p:spPr>
          <a:xfrm>
            <a:off x="7431519" y="10155274"/>
            <a:ext cx="3697959" cy="738664"/>
          </a:xfrm>
          <a:prstGeom prst="rect">
            <a:avLst/>
          </a:prstGeom>
          <a:noFill/>
        </p:spPr>
        <p:txBody>
          <a:bodyPr wrap="square" lIns="0" tIns="0" rIns="0" bIns="0" rtlCol="0">
            <a:spAutoFit/>
          </a:bodyPr>
          <a:lstStyle/>
          <a:p>
            <a:pPr algn="ctr"/>
            <a:r>
              <a:rPr lang="en-US" sz="2400" dirty="0"/>
              <a:t>Neural Networks Grid Search with Cross Validation</a:t>
            </a:r>
          </a:p>
        </p:txBody>
      </p:sp>
      <p:sp>
        <p:nvSpPr>
          <p:cNvPr id="68" name="TextBox 67">
            <a:extLst>
              <a:ext uri="{FF2B5EF4-FFF2-40B4-BE49-F238E27FC236}">
                <a16:creationId xmlns:a16="http://schemas.microsoft.com/office/drawing/2014/main" id="{99C2F049-C7A8-0149-9E07-7B4A488C4932}"/>
              </a:ext>
            </a:extLst>
          </p:cNvPr>
          <p:cNvSpPr txBox="1"/>
          <p:nvPr/>
        </p:nvSpPr>
        <p:spPr>
          <a:xfrm>
            <a:off x="7431519" y="12192349"/>
            <a:ext cx="3697959" cy="738664"/>
          </a:xfrm>
          <a:prstGeom prst="rect">
            <a:avLst/>
          </a:prstGeom>
          <a:noFill/>
        </p:spPr>
        <p:txBody>
          <a:bodyPr wrap="square" lIns="0" tIns="0" rIns="0" bIns="0" rtlCol="0">
            <a:spAutoFit/>
          </a:bodyPr>
          <a:lstStyle/>
          <a:p>
            <a:pPr algn="ctr"/>
            <a:r>
              <a:rPr lang="en-US" sz="2400" dirty="0"/>
              <a:t>KNN Grid Search with Cross Validation</a:t>
            </a:r>
          </a:p>
        </p:txBody>
      </p:sp>
      <p:sp>
        <p:nvSpPr>
          <p:cNvPr id="73" name="TextBox 72">
            <a:extLst>
              <a:ext uri="{FF2B5EF4-FFF2-40B4-BE49-F238E27FC236}">
                <a16:creationId xmlns:a16="http://schemas.microsoft.com/office/drawing/2014/main" id="{EF28BD4F-0045-8E47-9A29-FAF2F23CE84B}"/>
              </a:ext>
            </a:extLst>
          </p:cNvPr>
          <p:cNvSpPr txBox="1"/>
          <p:nvPr/>
        </p:nvSpPr>
        <p:spPr>
          <a:xfrm>
            <a:off x="7336753" y="5323156"/>
            <a:ext cx="3697959" cy="1477328"/>
          </a:xfrm>
          <a:prstGeom prst="rect">
            <a:avLst/>
          </a:prstGeom>
          <a:noFill/>
        </p:spPr>
        <p:txBody>
          <a:bodyPr wrap="square" lIns="0" tIns="0" rIns="0" bIns="0" rtlCol="0">
            <a:spAutoFit/>
          </a:bodyPr>
          <a:lstStyle/>
          <a:p>
            <a:pPr algn="ctr"/>
            <a:r>
              <a:rPr lang="en-US" sz="2400" dirty="0"/>
              <a:t>Logistic Regression</a:t>
            </a:r>
          </a:p>
          <a:p>
            <a:pPr algn="ctr"/>
            <a:r>
              <a:rPr lang="en-US" sz="2400" dirty="0"/>
              <a:t>Grid Search with Cross Validation</a:t>
            </a:r>
          </a:p>
          <a:p>
            <a:pPr algn="ctr"/>
            <a:endParaRPr lang="en-CA" sz="2400" dirty="0">
              <a:solidFill>
                <a:schemeClr val="tx2"/>
              </a:solidFill>
              <a:latin typeface="Scotia Headline" panose="020B0503020203020204" pitchFamily="34" charset="0"/>
            </a:endParaRPr>
          </a:p>
        </p:txBody>
      </p:sp>
      <p:sp>
        <p:nvSpPr>
          <p:cNvPr id="15" name="TextBox 14">
            <a:extLst>
              <a:ext uri="{FF2B5EF4-FFF2-40B4-BE49-F238E27FC236}">
                <a16:creationId xmlns:a16="http://schemas.microsoft.com/office/drawing/2014/main" id="{1B7F48A5-6DEA-D047-A030-AD869AF3AB48}"/>
              </a:ext>
            </a:extLst>
          </p:cNvPr>
          <p:cNvSpPr txBox="1"/>
          <p:nvPr/>
        </p:nvSpPr>
        <p:spPr>
          <a:xfrm>
            <a:off x="9878654" y="11744543"/>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sp>
        <p:nvSpPr>
          <p:cNvPr id="16" name="TextBox 15">
            <a:extLst>
              <a:ext uri="{FF2B5EF4-FFF2-40B4-BE49-F238E27FC236}">
                <a16:creationId xmlns:a16="http://schemas.microsoft.com/office/drawing/2014/main" id="{CC03E1B7-8FDF-E24D-AC5A-1269CB3B1429}"/>
              </a:ext>
            </a:extLst>
          </p:cNvPr>
          <p:cNvSpPr txBox="1"/>
          <p:nvPr/>
        </p:nvSpPr>
        <p:spPr>
          <a:xfrm>
            <a:off x="12765830" y="4834978"/>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cxnSp>
        <p:nvCxnSpPr>
          <p:cNvPr id="74" name="Straight Connector 73">
            <a:extLst>
              <a:ext uri="{FF2B5EF4-FFF2-40B4-BE49-F238E27FC236}">
                <a16:creationId xmlns:a16="http://schemas.microsoft.com/office/drawing/2014/main" id="{3AEBF13B-88D5-814F-8096-EE00485AAE0D}"/>
              </a:ext>
            </a:extLst>
          </p:cNvPr>
          <p:cNvCxnSpPr>
            <a:cxnSpLocks/>
          </p:cNvCxnSpPr>
          <p:nvPr/>
        </p:nvCxnSpPr>
        <p:spPr>
          <a:xfrm>
            <a:off x="5041506" y="3379004"/>
            <a:ext cx="550034" cy="0"/>
          </a:xfrm>
          <a:prstGeom prst="line">
            <a:avLst/>
          </a:prstGeom>
          <a:noFill/>
          <a:ln w="12700" cap="flat">
            <a:solidFill>
              <a:schemeClr val="tx1"/>
            </a:solidFill>
            <a:prstDash val="sysDot"/>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77" name="Elbow Connector 76">
            <a:extLst>
              <a:ext uri="{FF2B5EF4-FFF2-40B4-BE49-F238E27FC236}">
                <a16:creationId xmlns:a16="http://schemas.microsoft.com/office/drawing/2014/main" id="{70EC115C-F641-DE42-9066-38CA137CF22F}"/>
              </a:ext>
            </a:extLst>
          </p:cNvPr>
          <p:cNvCxnSpPr>
            <a:cxnSpLocks/>
            <a:endCxn id="34" idx="1"/>
          </p:cNvCxnSpPr>
          <p:nvPr/>
        </p:nvCxnSpPr>
        <p:spPr>
          <a:xfrm flipV="1">
            <a:off x="9296259" y="1997148"/>
            <a:ext cx="3933273" cy="90233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653938F-D1FD-664C-92F9-5956791C0035}"/>
              </a:ext>
            </a:extLst>
          </p:cNvPr>
          <p:cNvSpPr txBox="1"/>
          <p:nvPr/>
        </p:nvSpPr>
        <p:spPr>
          <a:xfrm>
            <a:off x="13195480" y="1763868"/>
            <a:ext cx="3697959" cy="369332"/>
          </a:xfrm>
          <a:prstGeom prst="rect">
            <a:avLst/>
          </a:prstGeom>
          <a:noFill/>
        </p:spPr>
        <p:txBody>
          <a:bodyPr wrap="square" lIns="0" tIns="0" rIns="0" bIns="0" rtlCol="0">
            <a:spAutoFit/>
          </a:bodyPr>
          <a:lstStyle/>
          <a:p>
            <a:pPr algn="ctr"/>
            <a:r>
              <a:rPr lang="en-CA" sz="2400" dirty="0">
                <a:latin typeface="Scotia" panose="020B0503020203020204" pitchFamily="34" charset="0"/>
              </a:rPr>
              <a:t>Correlation Analysis</a:t>
            </a:r>
            <a:endParaRPr lang="en-CA" sz="2400" dirty="0">
              <a:latin typeface="Scotia Headline" panose="020B0503020203020204" pitchFamily="34" charset="0"/>
            </a:endParaRPr>
          </a:p>
        </p:txBody>
      </p:sp>
      <p:cxnSp>
        <p:nvCxnSpPr>
          <p:cNvPr id="87" name="Straight Connector 86">
            <a:extLst>
              <a:ext uri="{FF2B5EF4-FFF2-40B4-BE49-F238E27FC236}">
                <a16:creationId xmlns:a16="http://schemas.microsoft.com/office/drawing/2014/main" id="{CA8FE9E4-0A88-1D4D-A6FF-3BFBDA969EE8}"/>
              </a:ext>
            </a:extLst>
          </p:cNvPr>
          <p:cNvCxnSpPr>
            <a:cxnSpLocks/>
          </p:cNvCxnSpPr>
          <p:nvPr/>
        </p:nvCxnSpPr>
        <p:spPr>
          <a:xfrm flipH="1" flipV="1">
            <a:off x="16976817" y="4711285"/>
            <a:ext cx="1691225" cy="11376"/>
          </a:xfrm>
          <a:prstGeom prst="line">
            <a:avLst/>
          </a:prstGeom>
          <a:noFill/>
          <a:ln w="12700" cap="flat">
            <a:solidFill>
              <a:schemeClr val="tx1"/>
            </a:solidFill>
            <a:prstDash val="solid"/>
            <a:miter lim="400000"/>
            <a:headEnd type="arrow" w="med" len="med"/>
            <a:tailEnd type="none" w="med" len="med"/>
          </a:ln>
          <a:effectLst/>
          <a:sp3d/>
        </p:spPr>
        <p:style>
          <a:lnRef idx="0">
            <a:scrgbClr r="0" g="0" b="0"/>
          </a:lnRef>
          <a:fillRef idx="0">
            <a:scrgbClr r="0" g="0" b="0"/>
          </a:fillRef>
          <a:effectRef idx="0">
            <a:scrgbClr r="0" g="0" b="0"/>
          </a:effectRef>
          <a:fontRef idx="none"/>
        </p:style>
      </p:cxnSp>
      <p:cxnSp>
        <p:nvCxnSpPr>
          <p:cNvPr id="93" name="Straight Connector 92">
            <a:extLst>
              <a:ext uri="{FF2B5EF4-FFF2-40B4-BE49-F238E27FC236}">
                <a16:creationId xmlns:a16="http://schemas.microsoft.com/office/drawing/2014/main" id="{6B5A9952-CEA4-104D-9DF6-CF93A2407107}"/>
              </a:ext>
            </a:extLst>
          </p:cNvPr>
          <p:cNvCxnSpPr>
            <a:cxnSpLocks/>
          </p:cNvCxnSpPr>
          <p:nvPr/>
        </p:nvCxnSpPr>
        <p:spPr>
          <a:xfrm>
            <a:off x="15044459" y="2801784"/>
            <a:ext cx="0" cy="1158165"/>
          </a:xfrm>
          <a:prstGeom prst="line">
            <a:avLst/>
          </a:prstGeom>
          <a:ln>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87F449E-645F-CC4C-9DA7-DAA5A01D1BF2}"/>
              </a:ext>
            </a:extLst>
          </p:cNvPr>
          <p:cNvCxnSpPr>
            <a:cxnSpLocks/>
          </p:cNvCxnSpPr>
          <p:nvPr/>
        </p:nvCxnSpPr>
        <p:spPr>
          <a:xfrm>
            <a:off x="20651341" y="5463609"/>
            <a:ext cx="0" cy="115816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97F9798-B7C1-0C45-B2DF-14FB8518EF8E}"/>
              </a:ext>
            </a:extLst>
          </p:cNvPr>
          <p:cNvCxnSpPr>
            <a:cxnSpLocks/>
          </p:cNvCxnSpPr>
          <p:nvPr/>
        </p:nvCxnSpPr>
        <p:spPr>
          <a:xfrm flipH="1" flipV="1">
            <a:off x="19838841" y="6601037"/>
            <a:ext cx="1691225" cy="11376"/>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cxnSp>
        <p:nvCxnSpPr>
          <p:cNvPr id="119" name="Straight Connector 118">
            <a:extLst>
              <a:ext uri="{FF2B5EF4-FFF2-40B4-BE49-F238E27FC236}">
                <a16:creationId xmlns:a16="http://schemas.microsoft.com/office/drawing/2014/main" id="{D1634C6F-70C2-DA45-89A0-ADA840F80539}"/>
              </a:ext>
            </a:extLst>
          </p:cNvPr>
          <p:cNvCxnSpPr>
            <a:cxnSpLocks/>
          </p:cNvCxnSpPr>
          <p:nvPr/>
        </p:nvCxnSpPr>
        <p:spPr>
          <a:xfrm>
            <a:off x="20446895" y="8399519"/>
            <a:ext cx="550034" cy="0"/>
          </a:xfrm>
          <a:prstGeom prst="line">
            <a:avLst/>
          </a:prstGeom>
          <a:noFill/>
          <a:ln w="12700" cap="flat">
            <a:solidFill>
              <a:schemeClr val="tx1"/>
            </a:solidFill>
            <a:prstDash val="solid"/>
            <a:miter lim="400000"/>
            <a:headEnd type="arrow" w="med" len="med"/>
            <a:tailEnd type="none" w="med" len="med"/>
          </a:ln>
          <a:effectLst/>
          <a:sp3d/>
        </p:spPr>
        <p:style>
          <a:lnRef idx="0">
            <a:scrgbClr r="0" g="0" b="0"/>
          </a:lnRef>
          <a:fillRef idx="0">
            <a:scrgbClr r="0" g="0" b="0"/>
          </a:fillRef>
          <a:effectRef idx="0">
            <a:scrgbClr r="0" g="0" b="0"/>
          </a:effectRef>
          <a:fontRef idx="none"/>
        </p:style>
      </p:cxnSp>
      <p:cxnSp>
        <p:nvCxnSpPr>
          <p:cNvPr id="124" name="Straight Connector 123">
            <a:extLst>
              <a:ext uri="{FF2B5EF4-FFF2-40B4-BE49-F238E27FC236}">
                <a16:creationId xmlns:a16="http://schemas.microsoft.com/office/drawing/2014/main" id="{F5FD8767-9711-254F-AB53-5D84A69B0D2C}"/>
              </a:ext>
            </a:extLst>
          </p:cNvPr>
          <p:cNvCxnSpPr>
            <a:cxnSpLocks/>
          </p:cNvCxnSpPr>
          <p:nvPr/>
        </p:nvCxnSpPr>
        <p:spPr>
          <a:xfrm flipH="1">
            <a:off x="11975279" y="8470270"/>
            <a:ext cx="1931342"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cxnSp>
        <p:nvCxnSpPr>
          <p:cNvPr id="126" name="Straight Connector 125">
            <a:extLst>
              <a:ext uri="{FF2B5EF4-FFF2-40B4-BE49-F238E27FC236}">
                <a16:creationId xmlns:a16="http://schemas.microsoft.com/office/drawing/2014/main" id="{B014F993-7599-8448-8C37-1E683F7E0CB7}"/>
              </a:ext>
            </a:extLst>
          </p:cNvPr>
          <p:cNvCxnSpPr>
            <a:cxnSpLocks/>
          </p:cNvCxnSpPr>
          <p:nvPr/>
        </p:nvCxnSpPr>
        <p:spPr>
          <a:xfrm>
            <a:off x="11980699" y="5659256"/>
            <a:ext cx="58848" cy="68784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4B938707-C329-3747-9ED2-5DDBF4FAC1AB}"/>
              </a:ext>
            </a:extLst>
          </p:cNvPr>
          <p:cNvSpPr/>
          <p:nvPr/>
        </p:nvSpPr>
        <p:spPr>
          <a:xfrm>
            <a:off x="4852601" y="8119718"/>
            <a:ext cx="1650775" cy="156382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Gilroy Medium"/>
            </a:endParaRPr>
          </a:p>
        </p:txBody>
      </p:sp>
      <p:sp>
        <p:nvSpPr>
          <p:cNvPr id="139" name="Rectangle 138">
            <a:extLst>
              <a:ext uri="{FF2B5EF4-FFF2-40B4-BE49-F238E27FC236}">
                <a16:creationId xmlns:a16="http://schemas.microsoft.com/office/drawing/2014/main" id="{927D5E70-58DE-1840-B75C-475CD76EAC1E}"/>
              </a:ext>
            </a:extLst>
          </p:cNvPr>
          <p:cNvSpPr/>
          <p:nvPr/>
        </p:nvSpPr>
        <p:spPr>
          <a:xfrm>
            <a:off x="2770260" y="8123586"/>
            <a:ext cx="1650775" cy="1563822"/>
          </a:xfrm>
          <a:prstGeom prst="rect">
            <a:avLst/>
          </a:prstGeom>
          <a:solidFill>
            <a:schemeClr val="tx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Gilroy Medium"/>
            </a:endParaRPr>
          </a:p>
        </p:txBody>
      </p:sp>
      <p:sp>
        <p:nvSpPr>
          <p:cNvPr id="140" name="Rectangle 139">
            <a:extLst>
              <a:ext uri="{FF2B5EF4-FFF2-40B4-BE49-F238E27FC236}">
                <a16:creationId xmlns:a16="http://schemas.microsoft.com/office/drawing/2014/main" id="{6AFA1FAD-E5F5-F442-B0C0-D947A1C326D4}"/>
              </a:ext>
            </a:extLst>
          </p:cNvPr>
          <p:cNvSpPr/>
          <p:nvPr/>
        </p:nvSpPr>
        <p:spPr>
          <a:xfrm>
            <a:off x="739900" y="8148808"/>
            <a:ext cx="1650775" cy="1563822"/>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Gilroy Medium"/>
            </a:endParaRPr>
          </a:p>
        </p:txBody>
      </p:sp>
      <p:cxnSp>
        <p:nvCxnSpPr>
          <p:cNvPr id="151" name="Elbow Connector 150">
            <a:extLst>
              <a:ext uri="{FF2B5EF4-FFF2-40B4-BE49-F238E27FC236}">
                <a16:creationId xmlns:a16="http://schemas.microsoft.com/office/drawing/2014/main" id="{E75FFEDD-1317-4D49-B6B7-D8426B95CA91}"/>
              </a:ext>
            </a:extLst>
          </p:cNvPr>
          <p:cNvCxnSpPr>
            <a:stCxn id="66" idx="1"/>
            <a:endCxn id="137" idx="3"/>
          </p:cNvCxnSpPr>
          <p:nvPr/>
        </p:nvCxnSpPr>
        <p:spPr>
          <a:xfrm rot="10800000" flipV="1">
            <a:off x="6503377" y="8145271"/>
            <a:ext cx="856335" cy="756357"/>
          </a:xfrm>
          <a:prstGeom prst="bentConnector3">
            <a:avLst>
              <a:gd name="adj1" fmla="val 5000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BF3BE957-A682-CC43-961F-180774361817}"/>
              </a:ext>
            </a:extLst>
          </p:cNvPr>
          <p:cNvSpPr txBox="1"/>
          <p:nvPr/>
        </p:nvSpPr>
        <p:spPr>
          <a:xfrm>
            <a:off x="13339972" y="8073158"/>
            <a:ext cx="3602803" cy="738664"/>
          </a:xfrm>
          <a:prstGeom prst="rect">
            <a:avLst/>
          </a:prstGeom>
          <a:noFill/>
        </p:spPr>
        <p:txBody>
          <a:bodyPr wrap="square" lIns="0" tIns="0" rIns="0" bIns="0" rtlCol="0">
            <a:spAutoFit/>
          </a:bodyPr>
          <a:lstStyle/>
          <a:p>
            <a:pPr algn="ctr"/>
            <a:r>
              <a:rPr lang="en-CA" sz="2400" dirty="0">
                <a:latin typeface="Scotia" panose="020B0503020203020204" pitchFamily="34" charset="0"/>
              </a:rPr>
              <a:t>Balance</a:t>
            </a:r>
          </a:p>
          <a:p>
            <a:pPr algn="ctr"/>
            <a:r>
              <a:rPr lang="en-CA" sz="2400" dirty="0">
                <a:latin typeface="Scotia" panose="020B0503020203020204" pitchFamily="34" charset="0"/>
              </a:rPr>
              <a:t>Data</a:t>
            </a:r>
            <a:endParaRPr lang="en-CA" sz="2400" dirty="0">
              <a:latin typeface="Scotia Headline" panose="020B0503020203020204" pitchFamily="34" charset="0"/>
            </a:endParaRPr>
          </a:p>
        </p:txBody>
      </p:sp>
      <p:sp>
        <p:nvSpPr>
          <p:cNvPr id="156" name="TextBox 155">
            <a:extLst>
              <a:ext uri="{FF2B5EF4-FFF2-40B4-BE49-F238E27FC236}">
                <a16:creationId xmlns:a16="http://schemas.microsoft.com/office/drawing/2014/main" id="{1075DCF4-B7C5-0849-B6A5-87192062A1F9}"/>
              </a:ext>
            </a:extLst>
          </p:cNvPr>
          <p:cNvSpPr txBox="1"/>
          <p:nvPr/>
        </p:nvSpPr>
        <p:spPr>
          <a:xfrm>
            <a:off x="3832383" y="8472190"/>
            <a:ext cx="3697959" cy="738664"/>
          </a:xfrm>
          <a:prstGeom prst="rect">
            <a:avLst/>
          </a:prstGeom>
          <a:noFill/>
        </p:spPr>
        <p:txBody>
          <a:bodyPr wrap="square" lIns="0" tIns="0" rIns="0" bIns="0" rtlCol="0">
            <a:spAutoFit/>
          </a:bodyPr>
          <a:lstStyle/>
          <a:p>
            <a:pPr algn="ctr"/>
            <a:r>
              <a:rPr lang="en-CA" sz="2400" dirty="0">
                <a:latin typeface="Scotia" panose="020B0503020203020204" pitchFamily="34" charset="0"/>
              </a:rPr>
              <a:t>Model</a:t>
            </a:r>
          </a:p>
          <a:p>
            <a:pPr algn="ctr"/>
            <a:r>
              <a:rPr lang="en-CA" sz="2400" dirty="0">
                <a:latin typeface="Scotia" panose="020B0503020203020204" pitchFamily="34" charset="0"/>
              </a:rPr>
              <a:t>Comparison</a:t>
            </a:r>
            <a:endParaRPr lang="en-CA" sz="2400" dirty="0">
              <a:latin typeface="Scotia Headline" panose="020B0503020203020204" pitchFamily="34" charset="0"/>
            </a:endParaRPr>
          </a:p>
        </p:txBody>
      </p:sp>
      <p:sp>
        <p:nvSpPr>
          <p:cNvPr id="157" name="TextBox 156">
            <a:extLst>
              <a:ext uri="{FF2B5EF4-FFF2-40B4-BE49-F238E27FC236}">
                <a16:creationId xmlns:a16="http://schemas.microsoft.com/office/drawing/2014/main" id="{2E988453-A968-D54A-BA49-FBE43454B74E}"/>
              </a:ext>
            </a:extLst>
          </p:cNvPr>
          <p:cNvSpPr txBox="1"/>
          <p:nvPr/>
        </p:nvSpPr>
        <p:spPr>
          <a:xfrm>
            <a:off x="1703196" y="8427992"/>
            <a:ext cx="3697959" cy="1107996"/>
          </a:xfrm>
          <a:prstGeom prst="rect">
            <a:avLst/>
          </a:prstGeom>
          <a:noFill/>
        </p:spPr>
        <p:txBody>
          <a:bodyPr wrap="square" lIns="0" tIns="0" rIns="0" bIns="0" rtlCol="0">
            <a:spAutoFit/>
          </a:bodyPr>
          <a:lstStyle/>
          <a:p>
            <a:pPr algn="ctr"/>
            <a:r>
              <a:rPr lang="en-CA" sz="2400" dirty="0">
                <a:latin typeface="Scotia" panose="020B0503020203020204" pitchFamily="34" charset="0"/>
              </a:rPr>
              <a:t>Test</a:t>
            </a:r>
          </a:p>
          <a:p>
            <a:pPr algn="ctr"/>
            <a:r>
              <a:rPr lang="en-CA" sz="2400" dirty="0">
                <a:latin typeface="Scotia" panose="020B0503020203020204" pitchFamily="34" charset="0"/>
              </a:rPr>
              <a:t>Final</a:t>
            </a:r>
          </a:p>
          <a:p>
            <a:pPr algn="ctr"/>
            <a:r>
              <a:rPr lang="en-CA" sz="2400" dirty="0">
                <a:latin typeface="Scotia" panose="020B0503020203020204" pitchFamily="34" charset="0"/>
              </a:rPr>
              <a:t>Model</a:t>
            </a:r>
            <a:endParaRPr lang="en-CA" sz="2400" dirty="0">
              <a:latin typeface="Scotia Headline" panose="020B0503020203020204" pitchFamily="34" charset="0"/>
            </a:endParaRPr>
          </a:p>
        </p:txBody>
      </p:sp>
      <p:sp>
        <p:nvSpPr>
          <p:cNvPr id="158" name="TextBox 157">
            <a:extLst>
              <a:ext uri="{FF2B5EF4-FFF2-40B4-BE49-F238E27FC236}">
                <a16:creationId xmlns:a16="http://schemas.microsoft.com/office/drawing/2014/main" id="{F968CB0E-964F-EC4F-B3ED-359C507767AB}"/>
              </a:ext>
            </a:extLst>
          </p:cNvPr>
          <p:cNvSpPr txBox="1"/>
          <p:nvPr/>
        </p:nvSpPr>
        <p:spPr>
          <a:xfrm>
            <a:off x="-314646" y="8546186"/>
            <a:ext cx="3697959" cy="738664"/>
          </a:xfrm>
          <a:prstGeom prst="rect">
            <a:avLst/>
          </a:prstGeom>
          <a:noFill/>
        </p:spPr>
        <p:txBody>
          <a:bodyPr wrap="square" lIns="0" tIns="0" rIns="0" bIns="0" rtlCol="0">
            <a:spAutoFit/>
          </a:bodyPr>
          <a:lstStyle/>
          <a:p>
            <a:pPr algn="ctr"/>
            <a:r>
              <a:rPr lang="en-CA" sz="2400" dirty="0">
                <a:solidFill>
                  <a:schemeClr val="bg1"/>
                </a:solidFill>
                <a:latin typeface="Scotia" panose="020B0503020203020204" pitchFamily="34" charset="0"/>
              </a:rPr>
              <a:t>Deploy</a:t>
            </a:r>
          </a:p>
          <a:p>
            <a:pPr algn="ctr"/>
            <a:r>
              <a:rPr lang="en-CA" sz="2400" dirty="0">
                <a:solidFill>
                  <a:schemeClr val="bg1"/>
                </a:solidFill>
                <a:latin typeface="Scotia" panose="020B0503020203020204" pitchFamily="34" charset="0"/>
              </a:rPr>
              <a:t>Model</a:t>
            </a:r>
            <a:endParaRPr lang="en-CA" sz="2400" dirty="0">
              <a:solidFill>
                <a:schemeClr val="bg1"/>
              </a:solidFill>
              <a:latin typeface="Scotia Headline" panose="020B0503020203020204" pitchFamily="34" charset="0"/>
            </a:endParaRPr>
          </a:p>
        </p:txBody>
      </p:sp>
      <p:cxnSp>
        <p:nvCxnSpPr>
          <p:cNvPr id="161" name="Elbow Connector 160">
            <a:extLst>
              <a:ext uri="{FF2B5EF4-FFF2-40B4-BE49-F238E27FC236}">
                <a16:creationId xmlns:a16="http://schemas.microsoft.com/office/drawing/2014/main" id="{6BFD65A5-A26E-3449-8996-44CCCA2F9FDD}"/>
              </a:ext>
            </a:extLst>
          </p:cNvPr>
          <p:cNvCxnSpPr>
            <a:cxnSpLocks/>
          </p:cNvCxnSpPr>
          <p:nvPr/>
        </p:nvCxnSpPr>
        <p:spPr>
          <a:xfrm>
            <a:off x="9256658" y="3855183"/>
            <a:ext cx="3908545" cy="120651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F0404E3-9E3A-1144-BBAA-35D7213CE274}"/>
              </a:ext>
            </a:extLst>
          </p:cNvPr>
          <p:cNvCxnSpPr>
            <a:cxnSpLocks/>
          </p:cNvCxnSpPr>
          <p:nvPr/>
        </p:nvCxnSpPr>
        <p:spPr>
          <a:xfrm flipH="1">
            <a:off x="19825252" y="6627888"/>
            <a:ext cx="4535" cy="95871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9D94F16-E955-514A-A1EF-8966B185C613}"/>
              </a:ext>
            </a:extLst>
          </p:cNvPr>
          <p:cNvCxnSpPr>
            <a:cxnSpLocks/>
          </p:cNvCxnSpPr>
          <p:nvPr/>
        </p:nvCxnSpPr>
        <p:spPr>
          <a:xfrm>
            <a:off x="21530066" y="6664139"/>
            <a:ext cx="0" cy="883633"/>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DC8DDF90-E7A3-524E-9963-04306E504F18}"/>
              </a:ext>
            </a:extLst>
          </p:cNvPr>
          <p:cNvCxnSpPr>
            <a:cxnSpLocks/>
          </p:cNvCxnSpPr>
          <p:nvPr/>
        </p:nvCxnSpPr>
        <p:spPr>
          <a:xfrm flipH="1">
            <a:off x="16612177" y="8411540"/>
            <a:ext cx="661195" cy="0"/>
          </a:xfrm>
          <a:prstGeom prst="line">
            <a:avLst/>
          </a:prstGeom>
          <a:noFill/>
          <a:ln w="12700" cap="flat">
            <a:solidFill>
              <a:schemeClr val="tx1"/>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129" name="Straight Connector 128">
            <a:extLst>
              <a:ext uri="{FF2B5EF4-FFF2-40B4-BE49-F238E27FC236}">
                <a16:creationId xmlns:a16="http://schemas.microsoft.com/office/drawing/2014/main" id="{EAE45F84-F629-A843-B542-A944A975A6EE}"/>
              </a:ext>
            </a:extLst>
          </p:cNvPr>
          <p:cNvCxnSpPr>
            <a:cxnSpLocks/>
          </p:cNvCxnSpPr>
          <p:nvPr/>
        </p:nvCxnSpPr>
        <p:spPr>
          <a:xfrm flipH="1">
            <a:off x="10970733" y="5666449"/>
            <a:ext cx="1011897" cy="5104"/>
          </a:xfrm>
          <a:prstGeom prst="line">
            <a:avLst/>
          </a:prstGeom>
          <a:noFill/>
          <a:ln w="12700" cap="flat">
            <a:solidFill>
              <a:schemeClr val="tx1"/>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85" name="Straight Connector 84">
            <a:extLst>
              <a:ext uri="{FF2B5EF4-FFF2-40B4-BE49-F238E27FC236}">
                <a16:creationId xmlns:a16="http://schemas.microsoft.com/office/drawing/2014/main" id="{540A88C9-31AA-466E-B175-B406CB4A7E59}"/>
              </a:ext>
            </a:extLst>
          </p:cNvPr>
          <p:cNvCxnSpPr>
            <a:cxnSpLocks/>
          </p:cNvCxnSpPr>
          <p:nvPr/>
        </p:nvCxnSpPr>
        <p:spPr>
          <a:xfrm flipH="1">
            <a:off x="10970733" y="8472190"/>
            <a:ext cx="1011897" cy="5104"/>
          </a:xfrm>
          <a:prstGeom prst="line">
            <a:avLst/>
          </a:prstGeom>
          <a:noFill/>
          <a:ln w="12700" cap="flat">
            <a:solidFill>
              <a:schemeClr val="tx1"/>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88" name="Straight Connector 87">
            <a:extLst>
              <a:ext uri="{FF2B5EF4-FFF2-40B4-BE49-F238E27FC236}">
                <a16:creationId xmlns:a16="http://schemas.microsoft.com/office/drawing/2014/main" id="{86980137-1651-4986-9EBC-E08B287C0F75}"/>
              </a:ext>
            </a:extLst>
          </p:cNvPr>
          <p:cNvCxnSpPr>
            <a:cxnSpLocks/>
          </p:cNvCxnSpPr>
          <p:nvPr/>
        </p:nvCxnSpPr>
        <p:spPr>
          <a:xfrm flipH="1">
            <a:off x="11034712" y="10754280"/>
            <a:ext cx="1011897" cy="5104"/>
          </a:xfrm>
          <a:prstGeom prst="line">
            <a:avLst/>
          </a:prstGeom>
          <a:noFill/>
          <a:ln w="12700" cap="flat">
            <a:solidFill>
              <a:schemeClr val="tx1"/>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89" name="Straight Connector 88">
            <a:extLst>
              <a:ext uri="{FF2B5EF4-FFF2-40B4-BE49-F238E27FC236}">
                <a16:creationId xmlns:a16="http://schemas.microsoft.com/office/drawing/2014/main" id="{3BF63C14-9CEB-4F53-8BD0-34F35D03FA6B}"/>
              </a:ext>
            </a:extLst>
          </p:cNvPr>
          <p:cNvCxnSpPr>
            <a:cxnSpLocks/>
          </p:cNvCxnSpPr>
          <p:nvPr/>
        </p:nvCxnSpPr>
        <p:spPr>
          <a:xfrm flipH="1">
            <a:off x="11061571" y="12554176"/>
            <a:ext cx="1011897" cy="5104"/>
          </a:xfrm>
          <a:prstGeom prst="line">
            <a:avLst/>
          </a:prstGeom>
          <a:noFill/>
          <a:ln w="12700" cap="flat">
            <a:solidFill>
              <a:schemeClr val="tx1"/>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cxnSp>
        <p:nvCxnSpPr>
          <p:cNvPr id="152" name="Straight Connector 151">
            <a:extLst>
              <a:ext uri="{FF2B5EF4-FFF2-40B4-BE49-F238E27FC236}">
                <a16:creationId xmlns:a16="http://schemas.microsoft.com/office/drawing/2014/main" id="{9AA179AE-83FE-7845-A26C-6D1066C9775B}"/>
              </a:ext>
            </a:extLst>
          </p:cNvPr>
          <p:cNvCxnSpPr>
            <a:cxnSpLocks/>
          </p:cNvCxnSpPr>
          <p:nvPr/>
        </p:nvCxnSpPr>
        <p:spPr>
          <a:xfrm>
            <a:off x="4302567" y="8930719"/>
            <a:ext cx="550034" cy="0"/>
          </a:xfrm>
          <a:prstGeom prst="line">
            <a:avLst/>
          </a:prstGeom>
          <a:noFill/>
          <a:ln w="12700" cap="flat">
            <a:solidFill>
              <a:schemeClr val="tx1"/>
            </a:solidFill>
            <a:prstDash val="solid"/>
            <a:miter lim="400000"/>
            <a:headEnd type="arrow" w="med" len="med"/>
            <a:tailEnd type="none" w="med" len="med"/>
          </a:ln>
          <a:effectLst/>
          <a:sp3d/>
        </p:spPr>
        <p:style>
          <a:lnRef idx="0">
            <a:scrgbClr r="0" g="0" b="0"/>
          </a:lnRef>
          <a:fillRef idx="0">
            <a:scrgbClr r="0" g="0" b="0"/>
          </a:fillRef>
          <a:effectRef idx="0">
            <a:scrgbClr r="0" g="0" b="0"/>
          </a:effectRef>
          <a:fontRef idx="none"/>
        </p:style>
      </p:cxnSp>
      <p:cxnSp>
        <p:nvCxnSpPr>
          <p:cNvPr id="71" name="Straight Connector 70">
            <a:extLst>
              <a:ext uri="{FF2B5EF4-FFF2-40B4-BE49-F238E27FC236}">
                <a16:creationId xmlns:a16="http://schemas.microsoft.com/office/drawing/2014/main" id="{EF9BA39D-CF80-FA43-9828-31FD9A57A213}"/>
              </a:ext>
            </a:extLst>
          </p:cNvPr>
          <p:cNvCxnSpPr>
            <a:cxnSpLocks/>
          </p:cNvCxnSpPr>
          <p:nvPr/>
        </p:nvCxnSpPr>
        <p:spPr>
          <a:xfrm flipV="1">
            <a:off x="2488846" y="8878027"/>
            <a:ext cx="631684" cy="1324"/>
          </a:xfrm>
          <a:prstGeom prst="line">
            <a:avLst/>
          </a:prstGeom>
          <a:noFill/>
          <a:ln w="127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988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77D4572-1F58-AC45-A823-DC8AAFDA2846}"/>
              </a:ext>
            </a:extLst>
          </p:cNvPr>
          <p:cNvSpPr/>
          <p:nvPr/>
        </p:nvSpPr>
        <p:spPr>
          <a:xfrm>
            <a:off x="13666035" y="4176310"/>
            <a:ext cx="3841007" cy="7924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46" name="Rectangle 45">
            <a:extLst>
              <a:ext uri="{FF2B5EF4-FFF2-40B4-BE49-F238E27FC236}">
                <a16:creationId xmlns:a16="http://schemas.microsoft.com/office/drawing/2014/main" id="{D2521882-0672-6B42-BE05-6CC07DD030CC}"/>
              </a:ext>
            </a:extLst>
          </p:cNvPr>
          <p:cNvSpPr/>
          <p:nvPr/>
        </p:nvSpPr>
        <p:spPr>
          <a:xfrm>
            <a:off x="9379041" y="4176310"/>
            <a:ext cx="3841007" cy="79396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45" name="Rectangle 44">
            <a:extLst>
              <a:ext uri="{FF2B5EF4-FFF2-40B4-BE49-F238E27FC236}">
                <a16:creationId xmlns:a16="http://schemas.microsoft.com/office/drawing/2014/main" id="{E7CBE216-6538-264F-9882-FBF702745A95}"/>
              </a:ext>
            </a:extLst>
          </p:cNvPr>
          <p:cNvSpPr/>
          <p:nvPr/>
        </p:nvSpPr>
        <p:spPr>
          <a:xfrm>
            <a:off x="5086394" y="4160950"/>
            <a:ext cx="3841007" cy="79396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3" name="TextBox 6">
            <a:extLst>
              <a:ext uri="{FF2B5EF4-FFF2-40B4-BE49-F238E27FC236}">
                <a16:creationId xmlns:a16="http://schemas.microsoft.com/office/drawing/2014/main" id="{0D20B8AA-BFE0-F043-99D7-245BF3F1F3AD}"/>
              </a:ext>
            </a:extLst>
          </p:cNvPr>
          <p:cNvSpPr txBox="1"/>
          <p:nvPr/>
        </p:nvSpPr>
        <p:spPr>
          <a:xfrm>
            <a:off x="726944" y="1973121"/>
            <a:ext cx="14584848" cy="13542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4900">
                <a:solidFill>
                  <a:srgbClr val="E8111C"/>
                </a:solidFill>
                <a:latin typeface="Gilroy ExtraBold"/>
                <a:ea typeface="Gilroy ExtraBold"/>
                <a:cs typeface="Gilroy ExtraBold"/>
                <a:sym typeface="Gilroy ExtraBold"/>
              </a:defRPr>
            </a:lvl1pPr>
          </a:lstStyle>
          <a:p>
            <a:r>
              <a:rPr lang="en-US" sz="8800" b="1" dirty="0">
                <a:solidFill>
                  <a:schemeClr val="tx1"/>
                </a:solidFill>
                <a:latin typeface="Scotia Headline" panose="020B0503020203020204" pitchFamily="34" charset="0"/>
              </a:rPr>
              <a:t>Data Overview</a:t>
            </a:r>
            <a:endParaRPr sz="8800" b="1" dirty="0">
              <a:solidFill>
                <a:schemeClr val="tx1"/>
              </a:solidFill>
              <a:latin typeface="Scotia Headline" panose="020B0503020203020204" pitchFamily="34" charset="0"/>
            </a:endParaRPr>
          </a:p>
        </p:txBody>
      </p:sp>
      <p:sp>
        <p:nvSpPr>
          <p:cNvPr id="32" name="Rectangle 31">
            <a:extLst>
              <a:ext uri="{FF2B5EF4-FFF2-40B4-BE49-F238E27FC236}">
                <a16:creationId xmlns:a16="http://schemas.microsoft.com/office/drawing/2014/main" id="{691555C7-6992-2F49-AA78-042C5091B724}"/>
              </a:ext>
            </a:extLst>
          </p:cNvPr>
          <p:cNvSpPr/>
          <p:nvPr/>
        </p:nvSpPr>
        <p:spPr>
          <a:xfrm>
            <a:off x="799400" y="4160949"/>
            <a:ext cx="3841007" cy="79396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33" name="TextBox 32">
            <a:extLst>
              <a:ext uri="{FF2B5EF4-FFF2-40B4-BE49-F238E27FC236}">
                <a16:creationId xmlns:a16="http://schemas.microsoft.com/office/drawing/2014/main" id="{BF5C8DE7-6870-B44E-9CDB-0E9A11F199F9}"/>
              </a:ext>
            </a:extLst>
          </p:cNvPr>
          <p:cNvSpPr txBox="1"/>
          <p:nvPr/>
        </p:nvSpPr>
        <p:spPr>
          <a:xfrm>
            <a:off x="1181731" y="6418608"/>
            <a:ext cx="4315887" cy="3362887"/>
          </a:xfrm>
          <a:prstGeom prst="rect">
            <a:avLst/>
          </a:prstGeom>
          <a:noFill/>
        </p:spPr>
        <p:txBody>
          <a:bodyPr wrap="square" lIns="0" tIns="0" rIns="0" bIns="0" rtlCol="0" anchor="t">
            <a:noAutofit/>
          </a:bodyPr>
          <a:lstStyle/>
          <a:p>
            <a:pPr>
              <a:lnSpc>
                <a:spcPct val="130000"/>
              </a:lnSpc>
              <a:buClr>
                <a:schemeClr val="accent5"/>
              </a:buClr>
              <a:buSzPct val="80000"/>
            </a:pPr>
            <a:endParaRPr lang="en-US" sz="2800" dirty="0">
              <a:solidFill>
                <a:schemeClr val="bg2"/>
              </a:solidFill>
              <a:latin typeface="Scotia" panose="020B0503020203020204" pitchFamily="34" charset="0"/>
            </a:endParaRPr>
          </a:p>
          <a:p>
            <a:pPr>
              <a:lnSpc>
                <a:spcPct val="130000"/>
              </a:lnSpc>
              <a:buClr>
                <a:schemeClr val="accent5"/>
              </a:buClr>
              <a:buSzPct val="80000"/>
            </a:pPr>
            <a:r>
              <a:rPr lang="en-US" sz="2800" dirty="0">
                <a:solidFill>
                  <a:schemeClr val="bg2"/>
                </a:solidFill>
                <a:latin typeface="Scotia" panose="020B0503020203020204" pitchFamily="34" charset="0"/>
              </a:rPr>
              <a:t>- Age </a:t>
            </a:r>
          </a:p>
          <a:p>
            <a:pPr>
              <a:lnSpc>
                <a:spcPct val="130000"/>
              </a:lnSpc>
              <a:buClr>
                <a:schemeClr val="accent5"/>
              </a:buClr>
              <a:buSzPct val="80000"/>
            </a:pPr>
            <a:r>
              <a:rPr lang="en-US" sz="2800" dirty="0">
                <a:solidFill>
                  <a:schemeClr val="bg2"/>
                </a:solidFill>
                <a:latin typeface="Scotia" panose="020B0503020203020204" pitchFamily="34" charset="0"/>
              </a:rPr>
              <a:t>- Job</a:t>
            </a:r>
          </a:p>
          <a:p>
            <a:pPr>
              <a:lnSpc>
                <a:spcPct val="130000"/>
              </a:lnSpc>
              <a:buClr>
                <a:schemeClr val="accent5"/>
              </a:buClr>
              <a:buSzPct val="80000"/>
            </a:pPr>
            <a:r>
              <a:rPr lang="en-US" sz="2800" dirty="0">
                <a:solidFill>
                  <a:schemeClr val="bg2"/>
                </a:solidFill>
                <a:latin typeface="Scotia" panose="020B0503020203020204" pitchFamily="34" charset="0"/>
              </a:rPr>
              <a:t>- Marital status</a:t>
            </a:r>
          </a:p>
          <a:p>
            <a:pPr>
              <a:lnSpc>
                <a:spcPct val="130000"/>
              </a:lnSpc>
              <a:buClr>
                <a:schemeClr val="accent5"/>
              </a:buClr>
              <a:buSzPct val="80000"/>
            </a:pPr>
            <a:r>
              <a:rPr lang="en-US" sz="2800" dirty="0">
                <a:solidFill>
                  <a:schemeClr val="bg2"/>
                </a:solidFill>
                <a:latin typeface="Scotia" panose="020B0503020203020204" pitchFamily="34" charset="0"/>
              </a:rPr>
              <a:t>- Education level</a:t>
            </a:r>
          </a:p>
        </p:txBody>
      </p:sp>
      <p:sp>
        <p:nvSpPr>
          <p:cNvPr id="34" name="TextBox 33">
            <a:extLst>
              <a:ext uri="{FF2B5EF4-FFF2-40B4-BE49-F238E27FC236}">
                <a16:creationId xmlns:a16="http://schemas.microsoft.com/office/drawing/2014/main" id="{6398AB4F-7B7E-894C-9E4D-054DAFB589AC}"/>
              </a:ext>
            </a:extLst>
          </p:cNvPr>
          <p:cNvSpPr txBox="1"/>
          <p:nvPr/>
        </p:nvSpPr>
        <p:spPr>
          <a:xfrm>
            <a:off x="5439633" y="6330838"/>
            <a:ext cx="3645929" cy="3362887"/>
          </a:xfrm>
          <a:prstGeom prst="rect">
            <a:avLst/>
          </a:prstGeom>
          <a:noFill/>
        </p:spPr>
        <p:txBody>
          <a:bodyPr wrap="square" lIns="0" tIns="0" rIns="0" bIns="0" rtlCol="0" anchor="t">
            <a:noAutofit/>
          </a:bodyPr>
          <a:lstStyle/>
          <a:p>
            <a:pPr>
              <a:lnSpc>
                <a:spcPct val="130000"/>
              </a:lnSpc>
              <a:buClr>
                <a:schemeClr val="accent5"/>
              </a:buClr>
              <a:buSzPct val="80000"/>
            </a:pPr>
            <a:endParaRPr lang="en-US" sz="2800" dirty="0">
              <a:solidFill>
                <a:schemeClr val="bg2"/>
              </a:solidFill>
              <a:latin typeface="Scotia" panose="020B0503020203020204" pitchFamily="34" charset="0"/>
            </a:endParaRPr>
          </a:p>
          <a:p>
            <a:pPr>
              <a:lnSpc>
                <a:spcPct val="130000"/>
              </a:lnSpc>
              <a:buClr>
                <a:schemeClr val="accent5"/>
              </a:buClr>
              <a:buSzPct val="80000"/>
            </a:pPr>
            <a:r>
              <a:rPr lang="en-US" sz="2800" dirty="0">
                <a:solidFill>
                  <a:schemeClr val="bg2"/>
                </a:solidFill>
                <a:latin typeface="Scotia" panose="020B0503020203020204" pitchFamily="34" charset="0"/>
              </a:rPr>
              <a:t>- Credit in default.</a:t>
            </a:r>
          </a:p>
          <a:p>
            <a:pPr>
              <a:lnSpc>
                <a:spcPct val="130000"/>
              </a:lnSpc>
              <a:buClr>
                <a:schemeClr val="accent5"/>
              </a:buClr>
              <a:buSzPct val="80000"/>
            </a:pPr>
            <a:r>
              <a:rPr lang="en-US" sz="2800" dirty="0">
                <a:solidFill>
                  <a:schemeClr val="bg2"/>
                </a:solidFill>
                <a:latin typeface="Scotia" panose="020B0503020203020204" pitchFamily="34" charset="0"/>
              </a:rPr>
              <a:t>- Average account balance.</a:t>
            </a:r>
          </a:p>
          <a:p>
            <a:pPr>
              <a:lnSpc>
                <a:spcPct val="130000"/>
              </a:lnSpc>
              <a:buClr>
                <a:schemeClr val="accent5"/>
              </a:buClr>
              <a:buSzPct val="80000"/>
            </a:pPr>
            <a:r>
              <a:rPr lang="en-US" sz="2800" dirty="0">
                <a:solidFill>
                  <a:schemeClr val="bg2"/>
                </a:solidFill>
                <a:latin typeface="Scotia" panose="020B0503020203020204" pitchFamily="34" charset="0"/>
              </a:rPr>
              <a:t>- Housing loan.</a:t>
            </a:r>
          </a:p>
          <a:p>
            <a:pPr>
              <a:lnSpc>
                <a:spcPct val="130000"/>
              </a:lnSpc>
              <a:buClr>
                <a:schemeClr val="accent5"/>
              </a:buClr>
              <a:buSzPct val="80000"/>
            </a:pPr>
            <a:r>
              <a:rPr lang="en-US" sz="2800" dirty="0">
                <a:solidFill>
                  <a:schemeClr val="bg2"/>
                </a:solidFill>
                <a:latin typeface="Scotia" panose="020B0503020203020204" pitchFamily="34" charset="0"/>
              </a:rPr>
              <a:t>- Personal loan.</a:t>
            </a:r>
          </a:p>
        </p:txBody>
      </p:sp>
      <p:sp>
        <p:nvSpPr>
          <p:cNvPr id="35" name="TextBox 34">
            <a:extLst>
              <a:ext uri="{FF2B5EF4-FFF2-40B4-BE49-F238E27FC236}">
                <a16:creationId xmlns:a16="http://schemas.microsoft.com/office/drawing/2014/main" id="{A6E36466-FC5D-C747-97FE-B28023A3D261}"/>
              </a:ext>
            </a:extLst>
          </p:cNvPr>
          <p:cNvSpPr txBox="1"/>
          <p:nvPr/>
        </p:nvSpPr>
        <p:spPr>
          <a:xfrm>
            <a:off x="9703752" y="6335780"/>
            <a:ext cx="3140548" cy="3362887"/>
          </a:xfrm>
          <a:prstGeom prst="rect">
            <a:avLst/>
          </a:prstGeom>
          <a:noFill/>
        </p:spPr>
        <p:txBody>
          <a:bodyPr wrap="square" lIns="0" tIns="0" rIns="0" bIns="0" rtlCol="0" anchor="t">
            <a:noAutofit/>
          </a:bodyPr>
          <a:lstStyle/>
          <a:p>
            <a:pPr>
              <a:lnSpc>
                <a:spcPct val="130000"/>
              </a:lnSpc>
              <a:buClr>
                <a:schemeClr val="accent5"/>
              </a:buClr>
              <a:buSzPct val="80000"/>
            </a:pPr>
            <a:endParaRPr lang="en-US" sz="2800" dirty="0">
              <a:solidFill>
                <a:schemeClr val="bg2"/>
              </a:solidFill>
              <a:latin typeface="Scotia" panose="020B0503020203020204" pitchFamily="34" charset="0"/>
            </a:endParaRPr>
          </a:p>
          <a:p>
            <a:pPr>
              <a:lnSpc>
                <a:spcPct val="130000"/>
              </a:lnSpc>
              <a:buClr>
                <a:schemeClr val="accent5"/>
              </a:buClr>
              <a:buSzPct val="80000"/>
            </a:pPr>
            <a:r>
              <a:rPr lang="en-US" sz="2800" dirty="0">
                <a:solidFill>
                  <a:schemeClr val="bg2"/>
                </a:solidFill>
                <a:latin typeface="Scotia" panose="020B0503020203020204" pitchFamily="34" charset="0"/>
              </a:rPr>
              <a:t>- Contact communication type.</a:t>
            </a:r>
          </a:p>
          <a:p>
            <a:pPr>
              <a:lnSpc>
                <a:spcPct val="130000"/>
              </a:lnSpc>
              <a:buClr>
                <a:schemeClr val="accent5"/>
              </a:buClr>
              <a:buSzPct val="80000"/>
            </a:pPr>
            <a:r>
              <a:rPr lang="en-US" sz="2800" dirty="0">
                <a:solidFill>
                  <a:schemeClr val="bg2"/>
                </a:solidFill>
                <a:latin typeface="Scotia" panose="020B0503020203020204" pitchFamily="34" charset="0"/>
              </a:rPr>
              <a:t>- Last contact day of month.</a:t>
            </a:r>
          </a:p>
          <a:p>
            <a:pPr>
              <a:lnSpc>
                <a:spcPct val="130000"/>
              </a:lnSpc>
              <a:buClr>
                <a:schemeClr val="accent5"/>
              </a:buClr>
              <a:buSzPct val="80000"/>
            </a:pPr>
            <a:r>
              <a:rPr lang="en-US" sz="2800" dirty="0">
                <a:solidFill>
                  <a:schemeClr val="bg2"/>
                </a:solidFill>
                <a:latin typeface="Scotia" panose="020B0503020203020204" pitchFamily="34" charset="0"/>
              </a:rPr>
              <a:t>- Last contact month of year.</a:t>
            </a:r>
          </a:p>
          <a:p>
            <a:pPr>
              <a:lnSpc>
                <a:spcPct val="130000"/>
              </a:lnSpc>
              <a:buClr>
                <a:schemeClr val="accent5"/>
              </a:buClr>
              <a:buSzPct val="80000"/>
            </a:pPr>
            <a:r>
              <a:rPr lang="en-US" sz="2800" dirty="0">
                <a:solidFill>
                  <a:schemeClr val="bg2"/>
                </a:solidFill>
                <a:latin typeface="Scotia" panose="020B0503020203020204" pitchFamily="34" charset="0"/>
              </a:rPr>
              <a:t>- Last contact duration (seconds).</a:t>
            </a:r>
          </a:p>
        </p:txBody>
      </p:sp>
      <p:sp>
        <p:nvSpPr>
          <p:cNvPr id="36" name="TextBox 35">
            <a:extLst>
              <a:ext uri="{FF2B5EF4-FFF2-40B4-BE49-F238E27FC236}">
                <a16:creationId xmlns:a16="http://schemas.microsoft.com/office/drawing/2014/main" id="{BC28566B-DD1F-C844-ABC0-A51F18916188}"/>
              </a:ext>
            </a:extLst>
          </p:cNvPr>
          <p:cNvSpPr txBox="1"/>
          <p:nvPr/>
        </p:nvSpPr>
        <p:spPr>
          <a:xfrm>
            <a:off x="13855019" y="6304028"/>
            <a:ext cx="3335701" cy="3362887"/>
          </a:xfrm>
          <a:prstGeom prst="rect">
            <a:avLst/>
          </a:prstGeom>
          <a:noFill/>
        </p:spPr>
        <p:txBody>
          <a:bodyPr wrap="square" lIns="0" tIns="0" rIns="0" bIns="0" rtlCol="0" anchor="t">
            <a:noAutofit/>
          </a:bodyPr>
          <a:lstStyle/>
          <a:p>
            <a:pPr>
              <a:lnSpc>
                <a:spcPct val="130000"/>
              </a:lnSpc>
              <a:buClr>
                <a:schemeClr val="accent5"/>
              </a:buClr>
              <a:buSzPct val="80000"/>
            </a:pPr>
            <a:endParaRPr lang="en-US" sz="2800" dirty="0">
              <a:solidFill>
                <a:schemeClr val="bg2"/>
              </a:solidFill>
              <a:latin typeface="Scotia" panose="020B0503020203020204" pitchFamily="34" charset="0"/>
            </a:endParaRPr>
          </a:p>
          <a:p>
            <a:pPr>
              <a:lnSpc>
                <a:spcPct val="130000"/>
              </a:lnSpc>
              <a:buClr>
                <a:schemeClr val="accent5"/>
              </a:buClr>
              <a:buSzPct val="80000"/>
            </a:pPr>
            <a:r>
              <a:rPr lang="en-US" sz="2800" dirty="0">
                <a:solidFill>
                  <a:schemeClr val="bg2"/>
                </a:solidFill>
                <a:latin typeface="Scotia" panose="020B0503020203020204" pitchFamily="34" charset="0"/>
              </a:rPr>
              <a:t>- Number of days after client was last contacted from previous campaign.</a:t>
            </a:r>
          </a:p>
          <a:p>
            <a:pPr>
              <a:lnSpc>
                <a:spcPct val="130000"/>
              </a:lnSpc>
              <a:buClr>
                <a:schemeClr val="accent5"/>
              </a:buClr>
              <a:buSzPct val="80000"/>
            </a:pPr>
            <a:r>
              <a:rPr lang="en-US" sz="2800" dirty="0">
                <a:solidFill>
                  <a:schemeClr val="bg2"/>
                </a:solidFill>
                <a:latin typeface="Scotia" panose="020B0503020203020204" pitchFamily="34" charset="0"/>
              </a:rPr>
              <a:t>- Number of contacts performed  before current campaign.</a:t>
            </a:r>
          </a:p>
          <a:p>
            <a:pPr>
              <a:lnSpc>
                <a:spcPct val="130000"/>
              </a:lnSpc>
              <a:buClr>
                <a:schemeClr val="accent5"/>
              </a:buClr>
              <a:buSzPct val="80000"/>
            </a:pPr>
            <a:r>
              <a:rPr lang="en-US" sz="2800" dirty="0">
                <a:solidFill>
                  <a:schemeClr val="bg2"/>
                </a:solidFill>
                <a:latin typeface="Scotia" panose="020B0503020203020204" pitchFamily="34" charset="0"/>
              </a:rPr>
              <a:t>- Outcome of previous marketing campaigns.</a:t>
            </a:r>
          </a:p>
        </p:txBody>
      </p:sp>
      <p:sp>
        <p:nvSpPr>
          <p:cNvPr id="37" name="TextBox 36">
            <a:extLst>
              <a:ext uri="{FF2B5EF4-FFF2-40B4-BE49-F238E27FC236}">
                <a16:creationId xmlns:a16="http://schemas.microsoft.com/office/drawing/2014/main" id="{496181EE-88CC-0B49-997C-A567B2DD023C}"/>
              </a:ext>
            </a:extLst>
          </p:cNvPr>
          <p:cNvSpPr txBox="1"/>
          <p:nvPr/>
        </p:nvSpPr>
        <p:spPr>
          <a:xfrm>
            <a:off x="1097184" y="5673279"/>
            <a:ext cx="3543223" cy="418119"/>
          </a:xfrm>
          <a:prstGeom prst="rect">
            <a:avLst/>
          </a:prstGeom>
          <a:noFill/>
        </p:spPr>
        <p:txBody>
          <a:bodyPr wrap="square" lIns="0" tIns="0" rIns="0" bIns="0" rtlCol="0" anchor="t">
            <a:noAutofit/>
          </a:bodyPr>
          <a:lstStyle/>
          <a:p>
            <a:pPr>
              <a:buClr>
                <a:schemeClr val="accent5"/>
              </a:buClr>
              <a:buSzPct val="80000"/>
            </a:pPr>
            <a:r>
              <a:rPr lang="en-US" sz="3200" b="1" dirty="0">
                <a:solidFill>
                  <a:schemeClr val="bg2"/>
                </a:solidFill>
                <a:latin typeface="Scotia Headline" panose="020B0503020203020204" pitchFamily="34" charset="0"/>
                <a:cs typeface="Arial" panose="020B0604020202020204" pitchFamily="34" charset="0"/>
              </a:rPr>
              <a:t>Customer Demographics</a:t>
            </a:r>
          </a:p>
        </p:txBody>
      </p:sp>
      <p:sp>
        <p:nvSpPr>
          <p:cNvPr id="38" name="TextBox 37">
            <a:extLst>
              <a:ext uri="{FF2B5EF4-FFF2-40B4-BE49-F238E27FC236}">
                <a16:creationId xmlns:a16="http://schemas.microsoft.com/office/drawing/2014/main" id="{F0D881A4-41C2-E640-A03C-810C2C8B40C9}"/>
              </a:ext>
            </a:extLst>
          </p:cNvPr>
          <p:cNvSpPr txBox="1"/>
          <p:nvPr/>
        </p:nvSpPr>
        <p:spPr>
          <a:xfrm>
            <a:off x="5242613" y="5673279"/>
            <a:ext cx="4315887" cy="662501"/>
          </a:xfrm>
          <a:prstGeom prst="rect">
            <a:avLst/>
          </a:prstGeom>
          <a:noFill/>
        </p:spPr>
        <p:txBody>
          <a:bodyPr wrap="square" lIns="0" tIns="0" rIns="0" bIns="0" rtlCol="0" anchor="t">
            <a:noAutofit/>
          </a:bodyPr>
          <a:lstStyle/>
          <a:p>
            <a:pPr>
              <a:buClr>
                <a:schemeClr val="accent5"/>
              </a:buClr>
              <a:buSzPct val="80000"/>
            </a:pPr>
            <a:r>
              <a:rPr lang="en-US" sz="3200" b="1" dirty="0">
                <a:solidFill>
                  <a:schemeClr val="bg2"/>
                </a:solidFill>
                <a:latin typeface="Scotia Headline" panose="020B0503020203020204" pitchFamily="34" charset="0"/>
                <a:cs typeface="Arial" panose="020B0604020202020204" pitchFamily="34" charset="0"/>
              </a:rPr>
              <a:t>Personal Banking</a:t>
            </a:r>
          </a:p>
        </p:txBody>
      </p:sp>
      <p:sp>
        <p:nvSpPr>
          <p:cNvPr id="39" name="TextBox 38">
            <a:extLst>
              <a:ext uri="{FF2B5EF4-FFF2-40B4-BE49-F238E27FC236}">
                <a16:creationId xmlns:a16="http://schemas.microsoft.com/office/drawing/2014/main" id="{73C2F4E1-D0F4-FD47-9E01-0E092EAFE7F0}"/>
              </a:ext>
            </a:extLst>
          </p:cNvPr>
          <p:cNvSpPr txBox="1"/>
          <p:nvPr/>
        </p:nvSpPr>
        <p:spPr>
          <a:xfrm>
            <a:off x="9703752" y="5475974"/>
            <a:ext cx="4315887" cy="662501"/>
          </a:xfrm>
          <a:prstGeom prst="rect">
            <a:avLst/>
          </a:prstGeom>
          <a:noFill/>
        </p:spPr>
        <p:txBody>
          <a:bodyPr wrap="square" lIns="0" tIns="0" rIns="0" bIns="0" rtlCol="0" anchor="t">
            <a:noAutofit/>
          </a:bodyPr>
          <a:lstStyle/>
          <a:p>
            <a:pPr>
              <a:buClr>
                <a:schemeClr val="accent5"/>
              </a:buClr>
              <a:buSzPct val="80000"/>
            </a:pPr>
            <a:r>
              <a:rPr lang="en-US" sz="3200" b="1" dirty="0">
                <a:solidFill>
                  <a:schemeClr val="bg2"/>
                </a:solidFill>
                <a:latin typeface="Scotia Headline" panose="020B0503020203020204" pitchFamily="34" charset="0"/>
                <a:cs typeface="Arial" panose="020B0604020202020204" pitchFamily="34" charset="0"/>
              </a:rPr>
              <a:t>Current Marketing Campaign</a:t>
            </a:r>
          </a:p>
        </p:txBody>
      </p:sp>
      <p:sp>
        <p:nvSpPr>
          <p:cNvPr id="40" name="TextBox 39">
            <a:extLst>
              <a:ext uri="{FF2B5EF4-FFF2-40B4-BE49-F238E27FC236}">
                <a16:creationId xmlns:a16="http://schemas.microsoft.com/office/drawing/2014/main" id="{B6E38B3B-B1FB-EA4D-9D24-C4C8649D9450}"/>
              </a:ext>
            </a:extLst>
          </p:cNvPr>
          <p:cNvSpPr txBox="1"/>
          <p:nvPr/>
        </p:nvSpPr>
        <p:spPr>
          <a:xfrm>
            <a:off x="14019639" y="5551087"/>
            <a:ext cx="4792957" cy="662501"/>
          </a:xfrm>
          <a:prstGeom prst="rect">
            <a:avLst/>
          </a:prstGeom>
          <a:noFill/>
        </p:spPr>
        <p:txBody>
          <a:bodyPr wrap="square" lIns="0" tIns="0" rIns="0" bIns="0" rtlCol="0" anchor="t">
            <a:noAutofit/>
          </a:bodyPr>
          <a:lstStyle/>
          <a:p>
            <a:pPr>
              <a:buClr>
                <a:schemeClr val="accent5"/>
              </a:buClr>
              <a:buSzPct val="80000"/>
            </a:pPr>
            <a:r>
              <a:rPr lang="en-US" sz="3200" b="1" dirty="0">
                <a:solidFill>
                  <a:schemeClr val="bg2"/>
                </a:solidFill>
                <a:latin typeface="Scotia Headline" panose="020B0503020203020204" pitchFamily="34" charset="0"/>
                <a:cs typeface="Arial" panose="020B0604020202020204" pitchFamily="34" charset="0"/>
              </a:rPr>
              <a:t>Previous Marketing Campaign</a:t>
            </a:r>
          </a:p>
        </p:txBody>
      </p:sp>
      <p:pic>
        <p:nvPicPr>
          <p:cNvPr id="44" name="Graphic 43" descr="Chevron arrows">
            <a:extLst>
              <a:ext uri="{FF2B5EF4-FFF2-40B4-BE49-F238E27FC236}">
                <a16:creationId xmlns:a16="http://schemas.microsoft.com/office/drawing/2014/main" id="{6972D419-61FE-9844-B0B7-F5C7CDFD62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3752" y="4406774"/>
            <a:ext cx="914400" cy="914400"/>
          </a:xfrm>
          <a:prstGeom prst="rect">
            <a:avLst/>
          </a:prstGeom>
        </p:spPr>
      </p:pic>
      <p:sp>
        <p:nvSpPr>
          <p:cNvPr id="48" name="Rectangle 47">
            <a:extLst>
              <a:ext uri="{FF2B5EF4-FFF2-40B4-BE49-F238E27FC236}">
                <a16:creationId xmlns:a16="http://schemas.microsoft.com/office/drawing/2014/main" id="{E601F3F5-CA96-5948-AE26-85B6D15A454C}"/>
              </a:ext>
            </a:extLst>
          </p:cNvPr>
          <p:cNvSpPr/>
          <p:nvPr/>
        </p:nvSpPr>
        <p:spPr>
          <a:xfrm>
            <a:off x="17953029" y="4202188"/>
            <a:ext cx="3841007" cy="789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49" name="TextBox 48">
            <a:extLst>
              <a:ext uri="{FF2B5EF4-FFF2-40B4-BE49-F238E27FC236}">
                <a16:creationId xmlns:a16="http://schemas.microsoft.com/office/drawing/2014/main" id="{DF3A0D67-380B-F446-8BA6-B644A6D228DD}"/>
              </a:ext>
            </a:extLst>
          </p:cNvPr>
          <p:cNvSpPr txBox="1"/>
          <p:nvPr/>
        </p:nvSpPr>
        <p:spPr>
          <a:xfrm>
            <a:off x="18227084" y="5546485"/>
            <a:ext cx="4792957" cy="662501"/>
          </a:xfrm>
          <a:prstGeom prst="rect">
            <a:avLst/>
          </a:prstGeom>
          <a:noFill/>
        </p:spPr>
        <p:txBody>
          <a:bodyPr wrap="square" lIns="0" tIns="0" rIns="0" bIns="0" rtlCol="0" anchor="t">
            <a:noAutofit/>
          </a:bodyPr>
          <a:lstStyle/>
          <a:p>
            <a:pPr>
              <a:buClr>
                <a:schemeClr val="accent5"/>
              </a:buClr>
              <a:buSzPct val="80000"/>
            </a:pPr>
            <a:r>
              <a:rPr lang="en-US" sz="3200" b="1" dirty="0">
                <a:solidFill>
                  <a:schemeClr val="bg2"/>
                </a:solidFill>
                <a:latin typeface="Scotia Headline" panose="020B0503020203020204" pitchFamily="34" charset="0"/>
                <a:cs typeface="Arial" panose="020B0604020202020204" pitchFamily="34" charset="0"/>
              </a:rPr>
              <a:t>Response Variable</a:t>
            </a:r>
          </a:p>
        </p:txBody>
      </p:sp>
      <p:sp>
        <p:nvSpPr>
          <p:cNvPr id="50" name="TextBox 49">
            <a:extLst>
              <a:ext uri="{FF2B5EF4-FFF2-40B4-BE49-F238E27FC236}">
                <a16:creationId xmlns:a16="http://schemas.microsoft.com/office/drawing/2014/main" id="{4552D0EE-29C8-CB46-9F8A-8846D140AF91}"/>
              </a:ext>
            </a:extLst>
          </p:cNvPr>
          <p:cNvSpPr txBox="1"/>
          <p:nvPr/>
        </p:nvSpPr>
        <p:spPr>
          <a:xfrm>
            <a:off x="18227084" y="6305672"/>
            <a:ext cx="3335701" cy="3362887"/>
          </a:xfrm>
          <a:prstGeom prst="rect">
            <a:avLst/>
          </a:prstGeom>
          <a:noFill/>
        </p:spPr>
        <p:txBody>
          <a:bodyPr wrap="square" lIns="0" tIns="0" rIns="0" bIns="0" rtlCol="0" anchor="t">
            <a:noAutofit/>
          </a:bodyPr>
          <a:lstStyle/>
          <a:p>
            <a:pPr>
              <a:lnSpc>
                <a:spcPct val="130000"/>
              </a:lnSpc>
              <a:buClr>
                <a:schemeClr val="accent5"/>
              </a:buClr>
              <a:buSzPct val="80000"/>
            </a:pPr>
            <a:endParaRPr lang="en-US" sz="2800" dirty="0">
              <a:solidFill>
                <a:schemeClr val="bg2"/>
              </a:solidFill>
              <a:latin typeface="Scotia" panose="020B0503020203020204" pitchFamily="34" charset="0"/>
            </a:endParaRPr>
          </a:p>
          <a:p>
            <a:pPr>
              <a:lnSpc>
                <a:spcPct val="130000"/>
              </a:lnSpc>
              <a:buClr>
                <a:schemeClr val="accent5"/>
              </a:buClr>
              <a:buSzPct val="80000"/>
            </a:pPr>
            <a:r>
              <a:rPr lang="en-US" sz="2800" dirty="0">
                <a:solidFill>
                  <a:schemeClr val="bg2"/>
                </a:solidFill>
                <a:latin typeface="Scotia" panose="020B0503020203020204" pitchFamily="34" charset="0"/>
              </a:rPr>
              <a:t>- Subscription to a term deposit.</a:t>
            </a:r>
          </a:p>
        </p:txBody>
      </p:sp>
      <p:pic>
        <p:nvPicPr>
          <p:cNvPr id="51" name="Graphic 50" descr="Users">
            <a:extLst>
              <a:ext uri="{FF2B5EF4-FFF2-40B4-BE49-F238E27FC236}">
                <a16:creationId xmlns:a16="http://schemas.microsoft.com/office/drawing/2014/main" id="{AF14AF37-8F1D-914B-8273-68CA16579E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7184" y="4427628"/>
            <a:ext cx="914400" cy="914400"/>
          </a:xfrm>
          <a:prstGeom prst="rect">
            <a:avLst/>
          </a:prstGeom>
        </p:spPr>
      </p:pic>
      <p:pic>
        <p:nvPicPr>
          <p:cNvPr id="55" name="Graphic 54" descr="Decision chart">
            <a:extLst>
              <a:ext uri="{FF2B5EF4-FFF2-40B4-BE49-F238E27FC236}">
                <a16:creationId xmlns:a16="http://schemas.microsoft.com/office/drawing/2014/main" id="{20ED242F-96B6-C444-958C-176DC5B6CB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282693" y="4427628"/>
            <a:ext cx="914400" cy="914400"/>
          </a:xfrm>
          <a:prstGeom prst="rect">
            <a:avLst/>
          </a:prstGeom>
        </p:spPr>
      </p:pic>
      <p:pic>
        <p:nvPicPr>
          <p:cNvPr id="57" name="Graphic 56" descr="Questions">
            <a:extLst>
              <a:ext uri="{FF2B5EF4-FFF2-40B4-BE49-F238E27FC236}">
                <a16:creationId xmlns:a16="http://schemas.microsoft.com/office/drawing/2014/main" id="{41DA26C6-0031-2B46-B334-4FFF494BD7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855019" y="4427628"/>
            <a:ext cx="914400" cy="914400"/>
          </a:xfrm>
          <a:prstGeom prst="rect">
            <a:avLst/>
          </a:prstGeom>
        </p:spPr>
      </p:pic>
      <p:pic>
        <p:nvPicPr>
          <p:cNvPr id="60" name="Graphic 59" descr="Coins">
            <a:extLst>
              <a:ext uri="{FF2B5EF4-FFF2-40B4-BE49-F238E27FC236}">
                <a16:creationId xmlns:a16="http://schemas.microsoft.com/office/drawing/2014/main" id="{3D9D8C15-0D8C-F847-811C-7195146CA57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39633" y="4427628"/>
            <a:ext cx="914400" cy="914400"/>
          </a:xfrm>
          <a:prstGeom prst="rect">
            <a:avLst/>
          </a:prstGeom>
        </p:spPr>
      </p:pic>
    </p:spTree>
    <p:extLst>
      <p:ext uri="{BB962C8B-B14F-4D97-AF65-F5344CB8AC3E}">
        <p14:creationId xmlns:p14="http://schemas.microsoft.com/office/powerpoint/2010/main" val="29840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D4818FDC-988B-D542-A14B-989711CF6347}"/>
              </a:ext>
            </a:extLst>
          </p:cNvPr>
          <p:cNvSpPr/>
          <p:nvPr/>
        </p:nvSpPr>
        <p:spPr>
          <a:xfrm>
            <a:off x="8133051" y="0"/>
            <a:ext cx="16249362" cy="13716001"/>
          </a:xfrm>
          <a:prstGeom prst="rect">
            <a:avLst/>
          </a:pr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3" name="TextBox 6">
            <a:extLst>
              <a:ext uri="{FF2B5EF4-FFF2-40B4-BE49-F238E27FC236}">
                <a16:creationId xmlns:a16="http://schemas.microsoft.com/office/drawing/2014/main" id="{8C0910FE-CAEC-5044-A900-B753C6F72D6E}"/>
              </a:ext>
            </a:extLst>
          </p:cNvPr>
          <p:cNvSpPr txBox="1"/>
          <p:nvPr/>
        </p:nvSpPr>
        <p:spPr>
          <a:xfrm>
            <a:off x="726940" y="1973120"/>
            <a:ext cx="6496819" cy="5416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r>
              <a:rPr lang="en-CA" sz="8800" b="1" dirty="0">
                <a:solidFill>
                  <a:schemeClr val="bg1"/>
                </a:solidFill>
                <a:latin typeface="Scotia Headline" panose="020B0503020203020204" pitchFamily="34" charset="0"/>
              </a:rPr>
              <a:t>Exploratory Analysis</a:t>
            </a:r>
            <a:r>
              <a:rPr lang="en-US" sz="8800" b="1" spc="-150" dirty="0">
                <a:solidFill>
                  <a:schemeClr val="bg1"/>
                </a:solidFill>
                <a:latin typeface="Scotia Headline" panose="020B0503020203020204" pitchFamily="34" charset="0"/>
              </a:rPr>
              <a:t>:</a:t>
            </a:r>
          </a:p>
          <a:p>
            <a:r>
              <a:rPr lang="en-US" sz="8800" b="1" i="1" spc="-150" dirty="0">
                <a:solidFill>
                  <a:schemeClr val="bg1"/>
                </a:solidFill>
                <a:latin typeface="Scotia Headline" panose="020B0503020203020204" pitchFamily="34" charset="0"/>
              </a:rPr>
              <a:t>Customer Demographics</a:t>
            </a:r>
            <a:endParaRPr lang="en-CA" sz="8800" b="1" i="1" dirty="0">
              <a:solidFill>
                <a:schemeClr val="bg1"/>
              </a:solidFill>
              <a:latin typeface="Scotia Headline" panose="020B0503020203020204" pitchFamily="34" charset="0"/>
            </a:endParaRPr>
          </a:p>
        </p:txBody>
      </p:sp>
      <p:sp>
        <p:nvSpPr>
          <p:cNvPr id="5" name="TextBox 4">
            <a:extLst>
              <a:ext uri="{FF2B5EF4-FFF2-40B4-BE49-F238E27FC236}">
                <a16:creationId xmlns:a16="http://schemas.microsoft.com/office/drawing/2014/main" id="{1AB6E31B-68F5-2548-AAEF-074ED9A28675}"/>
              </a:ext>
            </a:extLst>
          </p:cNvPr>
          <p:cNvSpPr txBox="1"/>
          <p:nvPr/>
        </p:nvSpPr>
        <p:spPr>
          <a:xfrm>
            <a:off x="6492240" y="822960"/>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sp>
        <p:nvSpPr>
          <p:cNvPr id="10" name="TextBox 9">
            <a:extLst>
              <a:ext uri="{FF2B5EF4-FFF2-40B4-BE49-F238E27FC236}">
                <a16:creationId xmlns:a16="http://schemas.microsoft.com/office/drawing/2014/main" id="{CBF3FF58-D0DF-1646-A514-856A3B0A970A}"/>
              </a:ext>
            </a:extLst>
          </p:cNvPr>
          <p:cNvSpPr txBox="1"/>
          <p:nvPr/>
        </p:nvSpPr>
        <p:spPr>
          <a:xfrm>
            <a:off x="726940" y="8016240"/>
            <a:ext cx="6496819" cy="4511040"/>
          </a:xfrm>
          <a:prstGeom prst="rect">
            <a:avLst/>
          </a:prstGeom>
          <a:noFill/>
        </p:spPr>
        <p:txBody>
          <a:bodyPr wrap="square" lIns="0" tIns="0" rIns="0" bIns="0" rtlCol="0" anchor="t">
            <a:noAutofit/>
          </a:bodyPr>
          <a:lstStyle/>
          <a:p>
            <a:pPr algn="l">
              <a:lnSpc>
                <a:spcPct val="130000"/>
              </a:lnSpc>
              <a:buClr>
                <a:schemeClr val="accent5"/>
              </a:buClr>
              <a:buSzPct val="80000"/>
            </a:pPr>
            <a:r>
              <a:rPr lang="en-US" dirty="0">
                <a:solidFill>
                  <a:schemeClr val="bg2"/>
                </a:solidFill>
                <a:latin typeface="Scotia" panose="020B0503020203020204" pitchFamily="34" charset="0"/>
              </a:rPr>
              <a:t>Most customers spent less than 33 minutes on the phone with a Financial Advisor regardless of their education or employment level.</a:t>
            </a:r>
          </a:p>
        </p:txBody>
      </p:sp>
      <p:pic>
        <p:nvPicPr>
          <p:cNvPr id="12" name="Picture 2">
            <a:extLst>
              <a:ext uri="{FF2B5EF4-FFF2-40B4-BE49-F238E27FC236}">
                <a16:creationId xmlns:a16="http://schemas.microsoft.com/office/drawing/2014/main" id="{5849E1B4-BF75-0F45-8055-CCE4BFE1D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0862" y="2141358"/>
            <a:ext cx="15393739" cy="9433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98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D4818FDC-988B-D542-A14B-989711CF6347}"/>
              </a:ext>
            </a:extLst>
          </p:cNvPr>
          <p:cNvSpPr/>
          <p:nvPr/>
        </p:nvSpPr>
        <p:spPr>
          <a:xfrm>
            <a:off x="8133051" y="0"/>
            <a:ext cx="16249362" cy="13716001"/>
          </a:xfrm>
          <a:prstGeom prst="rect">
            <a:avLst/>
          </a:pr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3" name="TextBox 6">
            <a:extLst>
              <a:ext uri="{FF2B5EF4-FFF2-40B4-BE49-F238E27FC236}">
                <a16:creationId xmlns:a16="http://schemas.microsoft.com/office/drawing/2014/main" id="{8C0910FE-CAEC-5044-A900-B753C6F72D6E}"/>
              </a:ext>
            </a:extLst>
          </p:cNvPr>
          <p:cNvSpPr txBox="1"/>
          <p:nvPr/>
        </p:nvSpPr>
        <p:spPr>
          <a:xfrm>
            <a:off x="726940" y="1973120"/>
            <a:ext cx="6496819" cy="5416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r>
              <a:rPr lang="en-CA" sz="8800" b="1" dirty="0">
                <a:solidFill>
                  <a:schemeClr val="bg1"/>
                </a:solidFill>
                <a:latin typeface="Scotia Headline" panose="020B0503020203020204" pitchFamily="34" charset="0"/>
              </a:rPr>
              <a:t>Exploratory Analysis</a:t>
            </a:r>
            <a:r>
              <a:rPr lang="en-US" sz="8800" b="1" spc="-150" dirty="0">
                <a:solidFill>
                  <a:schemeClr val="bg1"/>
                </a:solidFill>
                <a:latin typeface="Scotia Headline" panose="020B0503020203020204" pitchFamily="34" charset="0"/>
              </a:rPr>
              <a:t>:</a:t>
            </a:r>
          </a:p>
          <a:p>
            <a:r>
              <a:rPr lang="en-US" sz="8800" b="1" i="1" spc="-150" dirty="0">
                <a:solidFill>
                  <a:schemeClr val="bg1"/>
                </a:solidFill>
                <a:latin typeface="Scotia Headline" panose="020B0503020203020204" pitchFamily="34" charset="0"/>
              </a:rPr>
              <a:t>Personal Banking</a:t>
            </a:r>
            <a:endParaRPr lang="en-CA" sz="8800" b="1" i="1" dirty="0">
              <a:solidFill>
                <a:schemeClr val="bg1"/>
              </a:solidFill>
              <a:latin typeface="Scotia Headline" panose="020B0503020203020204" pitchFamily="34" charset="0"/>
            </a:endParaRPr>
          </a:p>
        </p:txBody>
      </p:sp>
      <p:sp>
        <p:nvSpPr>
          <p:cNvPr id="5" name="TextBox 4">
            <a:extLst>
              <a:ext uri="{FF2B5EF4-FFF2-40B4-BE49-F238E27FC236}">
                <a16:creationId xmlns:a16="http://schemas.microsoft.com/office/drawing/2014/main" id="{340B7339-CDD6-7747-8A5B-A65212DFFF7A}"/>
              </a:ext>
            </a:extLst>
          </p:cNvPr>
          <p:cNvSpPr txBox="1"/>
          <p:nvPr/>
        </p:nvSpPr>
        <p:spPr>
          <a:xfrm>
            <a:off x="1005840" y="11247120"/>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pic>
        <p:nvPicPr>
          <p:cNvPr id="10242" name="Picture 2">
            <a:extLst>
              <a:ext uri="{FF2B5EF4-FFF2-40B4-BE49-F238E27FC236}">
                <a16:creationId xmlns:a16="http://schemas.microsoft.com/office/drawing/2014/main" id="{D59E029F-709C-3445-B5B9-4FFA4E0B5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2456" y="2141358"/>
            <a:ext cx="15281410" cy="94332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B262733-1EE9-254E-8471-C0217C063394}"/>
              </a:ext>
            </a:extLst>
          </p:cNvPr>
          <p:cNvSpPr txBox="1"/>
          <p:nvPr/>
        </p:nvSpPr>
        <p:spPr>
          <a:xfrm>
            <a:off x="726940" y="8016240"/>
            <a:ext cx="6496819" cy="4511040"/>
          </a:xfrm>
          <a:prstGeom prst="rect">
            <a:avLst/>
          </a:prstGeom>
          <a:noFill/>
        </p:spPr>
        <p:txBody>
          <a:bodyPr wrap="square" lIns="0" tIns="0" rIns="0" bIns="0" rtlCol="0" anchor="t">
            <a:noAutofit/>
          </a:bodyPr>
          <a:lstStyle/>
          <a:p>
            <a:pPr algn="l">
              <a:lnSpc>
                <a:spcPct val="130000"/>
              </a:lnSpc>
              <a:buClr>
                <a:schemeClr val="accent5"/>
              </a:buClr>
              <a:buSzPct val="80000"/>
            </a:pPr>
            <a:r>
              <a:rPr lang="en-US" dirty="0">
                <a:solidFill>
                  <a:schemeClr val="bg2"/>
                </a:solidFill>
                <a:latin typeface="Scotia" panose="020B0503020203020204" pitchFamily="34" charset="0"/>
              </a:rPr>
              <a:t>If a customer had a personal or housing loan, they spent less time on the phone with a Financial Advisor, and if they did have a lengthy conversation, they subscribed to a term deposit.</a:t>
            </a:r>
          </a:p>
        </p:txBody>
      </p:sp>
    </p:spTree>
    <p:extLst>
      <p:ext uri="{BB962C8B-B14F-4D97-AF65-F5344CB8AC3E}">
        <p14:creationId xmlns:p14="http://schemas.microsoft.com/office/powerpoint/2010/main" val="157340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D4818FDC-988B-D542-A14B-989711CF6347}"/>
              </a:ext>
            </a:extLst>
          </p:cNvPr>
          <p:cNvSpPr/>
          <p:nvPr/>
        </p:nvSpPr>
        <p:spPr>
          <a:xfrm>
            <a:off x="8133051" y="0"/>
            <a:ext cx="16249362" cy="13716001"/>
          </a:xfrm>
          <a:prstGeom prst="rect">
            <a:avLst/>
          </a:pr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3" name="TextBox 6">
            <a:extLst>
              <a:ext uri="{FF2B5EF4-FFF2-40B4-BE49-F238E27FC236}">
                <a16:creationId xmlns:a16="http://schemas.microsoft.com/office/drawing/2014/main" id="{8C0910FE-CAEC-5044-A900-B753C6F72D6E}"/>
              </a:ext>
            </a:extLst>
          </p:cNvPr>
          <p:cNvSpPr txBox="1"/>
          <p:nvPr/>
        </p:nvSpPr>
        <p:spPr>
          <a:xfrm>
            <a:off x="726939" y="967280"/>
            <a:ext cx="6496819" cy="6771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r>
              <a:rPr lang="en-CA" sz="8800" b="1" dirty="0">
                <a:solidFill>
                  <a:schemeClr val="bg1"/>
                </a:solidFill>
                <a:latin typeface="Scotia Headline" panose="020B0503020203020204" pitchFamily="34" charset="0"/>
              </a:rPr>
              <a:t>Exploratory Analysis</a:t>
            </a:r>
            <a:r>
              <a:rPr lang="en-US" sz="8800" b="1" spc="-150" dirty="0">
                <a:solidFill>
                  <a:schemeClr val="bg1"/>
                </a:solidFill>
                <a:latin typeface="Scotia Headline" panose="020B0503020203020204" pitchFamily="34" charset="0"/>
              </a:rPr>
              <a:t>:</a:t>
            </a:r>
          </a:p>
          <a:p>
            <a:r>
              <a:rPr lang="en-US" sz="8800" b="1" i="1" spc="-150" dirty="0">
                <a:solidFill>
                  <a:schemeClr val="bg1"/>
                </a:solidFill>
                <a:latin typeface="Scotia Headline" panose="020B0503020203020204" pitchFamily="34" charset="0"/>
              </a:rPr>
              <a:t>Current Marketing Campaign</a:t>
            </a:r>
            <a:endParaRPr lang="en-CA" sz="8800" b="1" i="1" dirty="0">
              <a:solidFill>
                <a:schemeClr val="bg1"/>
              </a:solidFill>
              <a:latin typeface="Scotia Headline" panose="020B0503020203020204" pitchFamily="34" charset="0"/>
            </a:endParaRPr>
          </a:p>
        </p:txBody>
      </p:sp>
      <p:sp>
        <p:nvSpPr>
          <p:cNvPr id="10" name="TextBox 9">
            <a:extLst>
              <a:ext uri="{FF2B5EF4-FFF2-40B4-BE49-F238E27FC236}">
                <a16:creationId xmlns:a16="http://schemas.microsoft.com/office/drawing/2014/main" id="{28B932E3-7DA7-4C48-810D-14587D374D64}"/>
              </a:ext>
            </a:extLst>
          </p:cNvPr>
          <p:cNvSpPr txBox="1"/>
          <p:nvPr/>
        </p:nvSpPr>
        <p:spPr>
          <a:xfrm>
            <a:off x="726940" y="8016240"/>
            <a:ext cx="6496819" cy="4511040"/>
          </a:xfrm>
          <a:prstGeom prst="rect">
            <a:avLst/>
          </a:prstGeom>
          <a:noFill/>
        </p:spPr>
        <p:txBody>
          <a:bodyPr wrap="square" lIns="0" tIns="0" rIns="0" bIns="0" rtlCol="0" anchor="t">
            <a:noAutofit/>
          </a:bodyPr>
          <a:lstStyle/>
          <a:p>
            <a:pPr algn="l">
              <a:lnSpc>
                <a:spcPct val="130000"/>
              </a:lnSpc>
              <a:buClr>
                <a:schemeClr val="accent5"/>
              </a:buClr>
              <a:buSzPct val="80000"/>
            </a:pPr>
            <a:r>
              <a:rPr lang="en-US" dirty="0">
                <a:solidFill>
                  <a:schemeClr val="bg2"/>
                </a:solidFill>
                <a:latin typeface="Scotia" panose="020B0503020203020204" pitchFamily="34" charset="0"/>
              </a:rPr>
              <a:t>Most customers were reachable in the middle of the month or towards the end of the month. 47% of customers that were last contacted by the Bank in December subscribed to a term deposit.</a:t>
            </a:r>
          </a:p>
        </p:txBody>
      </p:sp>
      <p:pic>
        <p:nvPicPr>
          <p:cNvPr id="12" name="Picture 4">
            <a:extLst>
              <a:ext uri="{FF2B5EF4-FFF2-40B4-BE49-F238E27FC236}">
                <a16:creationId xmlns:a16="http://schemas.microsoft.com/office/drawing/2014/main" id="{94F17A21-4A9B-4C40-8103-F9F614E4B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3528" y="2139582"/>
            <a:ext cx="13928407" cy="9436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07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D4818FDC-988B-D542-A14B-989711CF6347}"/>
              </a:ext>
            </a:extLst>
          </p:cNvPr>
          <p:cNvSpPr/>
          <p:nvPr/>
        </p:nvSpPr>
        <p:spPr>
          <a:xfrm>
            <a:off x="8133051" y="0"/>
            <a:ext cx="16249362" cy="13716001"/>
          </a:xfrm>
          <a:prstGeom prst="rect">
            <a:avLst/>
          </a:prstGeom>
          <a:solidFill>
            <a:schemeClr val="bg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3" name="TextBox 6">
            <a:extLst>
              <a:ext uri="{FF2B5EF4-FFF2-40B4-BE49-F238E27FC236}">
                <a16:creationId xmlns:a16="http://schemas.microsoft.com/office/drawing/2014/main" id="{8C0910FE-CAEC-5044-A900-B753C6F72D6E}"/>
              </a:ext>
            </a:extLst>
          </p:cNvPr>
          <p:cNvSpPr txBox="1"/>
          <p:nvPr/>
        </p:nvSpPr>
        <p:spPr>
          <a:xfrm>
            <a:off x="726940" y="1116937"/>
            <a:ext cx="6496819" cy="6771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r>
              <a:rPr lang="en-CA" sz="8800" b="1" dirty="0">
                <a:solidFill>
                  <a:schemeClr val="bg1"/>
                </a:solidFill>
                <a:latin typeface="Scotia Headline" panose="020B0503020203020204" pitchFamily="34" charset="0"/>
              </a:rPr>
              <a:t>Exploratory Analysis</a:t>
            </a:r>
            <a:r>
              <a:rPr lang="en-US" sz="8800" b="1" spc="-150" dirty="0">
                <a:solidFill>
                  <a:schemeClr val="bg1"/>
                </a:solidFill>
                <a:latin typeface="Scotia Headline" panose="020B0503020203020204" pitchFamily="34" charset="0"/>
              </a:rPr>
              <a:t>:</a:t>
            </a:r>
          </a:p>
          <a:p>
            <a:r>
              <a:rPr lang="en-US" sz="8800" b="1" i="1" spc="-150" dirty="0">
                <a:solidFill>
                  <a:schemeClr val="bg1"/>
                </a:solidFill>
                <a:latin typeface="Scotia Headline" panose="020B0503020203020204" pitchFamily="34" charset="0"/>
              </a:rPr>
              <a:t>Previous Marketing Campaign</a:t>
            </a:r>
            <a:endParaRPr lang="en-CA" sz="8800" b="1" i="1" dirty="0">
              <a:solidFill>
                <a:schemeClr val="bg1"/>
              </a:solidFill>
              <a:latin typeface="Scotia Headline" panose="020B0503020203020204" pitchFamily="34" charset="0"/>
            </a:endParaRPr>
          </a:p>
        </p:txBody>
      </p:sp>
      <p:sp>
        <p:nvSpPr>
          <p:cNvPr id="5" name="TextBox 4">
            <a:extLst>
              <a:ext uri="{FF2B5EF4-FFF2-40B4-BE49-F238E27FC236}">
                <a16:creationId xmlns:a16="http://schemas.microsoft.com/office/drawing/2014/main" id="{830ED8B2-42EB-074D-8DCC-FEAF98802244}"/>
              </a:ext>
            </a:extLst>
          </p:cNvPr>
          <p:cNvSpPr txBox="1"/>
          <p:nvPr/>
        </p:nvSpPr>
        <p:spPr>
          <a:xfrm>
            <a:off x="1249680" y="11216640"/>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sp>
        <p:nvSpPr>
          <p:cNvPr id="6" name="TextBox 5">
            <a:extLst>
              <a:ext uri="{FF2B5EF4-FFF2-40B4-BE49-F238E27FC236}">
                <a16:creationId xmlns:a16="http://schemas.microsoft.com/office/drawing/2014/main" id="{85FDB511-3CE9-CA43-B04C-CF3ACB75C099}"/>
              </a:ext>
            </a:extLst>
          </p:cNvPr>
          <p:cNvSpPr txBox="1"/>
          <p:nvPr/>
        </p:nvSpPr>
        <p:spPr>
          <a:xfrm>
            <a:off x="731520" y="11125200"/>
            <a:ext cx="0" cy="0"/>
          </a:xfrm>
          <a:prstGeom prst="rect">
            <a:avLst/>
          </a:prstGeom>
          <a:noFill/>
        </p:spPr>
        <p:txBody>
          <a:bodyPr wrap="none" lIns="0" tIns="0" rIns="0" bIns="0" rtlCol="0" anchor="t">
            <a:noAutofit/>
          </a:bodyPr>
          <a:lstStyle/>
          <a:p>
            <a:pPr algn="l">
              <a:lnSpc>
                <a:spcPct val="130000"/>
              </a:lnSpc>
              <a:buClr>
                <a:schemeClr val="accent5"/>
              </a:buClr>
              <a:buSzPct val="80000"/>
            </a:pPr>
            <a:endParaRPr lang="en-US" sz="2400" dirty="0">
              <a:solidFill>
                <a:schemeClr val="bg2"/>
              </a:solidFill>
              <a:latin typeface="Scotia" panose="020B0503020203020204" pitchFamily="34" charset="0"/>
            </a:endParaRPr>
          </a:p>
        </p:txBody>
      </p:sp>
      <p:sp>
        <p:nvSpPr>
          <p:cNvPr id="18" name="TextBox 17">
            <a:extLst>
              <a:ext uri="{FF2B5EF4-FFF2-40B4-BE49-F238E27FC236}">
                <a16:creationId xmlns:a16="http://schemas.microsoft.com/office/drawing/2014/main" id="{84284750-7639-4A4B-83C9-5A667918187D}"/>
              </a:ext>
            </a:extLst>
          </p:cNvPr>
          <p:cNvSpPr txBox="1"/>
          <p:nvPr/>
        </p:nvSpPr>
        <p:spPr>
          <a:xfrm>
            <a:off x="726940" y="8423303"/>
            <a:ext cx="6496819" cy="4511040"/>
          </a:xfrm>
          <a:prstGeom prst="rect">
            <a:avLst/>
          </a:prstGeom>
          <a:noFill/>
        </p:spPr>
        <p:txBody>
          <a:bodyPr wrap="square" lIns="0" tIns="0" rIns="0" bIns="0" rtlCol="0" anchor="t">
            <a:noAutofit/>
          </a:bodyPr>
          <a:lstStyle/>
          <a:p>
            <a:pPr algn="l">
              <a:lnSpc>
                <a:spcPct val="130000"/>
              </a:lnSpc>
              <a:buClr>
                <a:schemeClr val="accent5"/>
              </a:buClr>
              <a:buSzPct val="80000"/>
            </a:pPr>
            <a:r>
              <a:rPr lang="en-US" dirty="0">
                <a:solidFill>
                  <a:schemeClr val="bg2"/>
                </a:solidFill>
                <a:latin typeface="Scotia" panose="020B0503020203020204" pitchFamily="34" charset="0"/>
              </a:rPr>
              <a:t>Average number of days the customer was last contacted after the previous campaign was 40 days. 75% of customers were not contacted by the Bank prior to the campaign.</a:t>
            </a:r>
          </a:p>
        </p:txBody>
      </p:sp>
      <p:pic>
        <p:nvPicPr>
          <p:cNvPr id="20" name="Picture 4">
            <a:extLst>
              <a:ext uri="{FF2B5EF4-FFF2-40B4-BE49-F238E27FC236}">
                <a16:creationId xmlns:a16="http://schemas.microsoft.com/office/drawing/2014/main" id="{F1D92F25-088B-B646-B204-23EE1B8FC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9627" y="2506161"/>
            <a:ext cx="15096209" cy="8703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14387"/>
      </p:ext>
    </p:extLst>
  </p:cSld>
  <p:clrMapOvr>
    <a:masterClrMapping/>
  </p:clrMapOvr>
</p:sld>
</file>

<file path=ppt/theme/theme1.xml><?xml version="1.0" encoding="utf-8"?>
<a:theme xmlns:a="http://schemas.openxmlformats.org/drawingml/2006/main" name="Office Theme">
  <a:themeElements>
    <a:clrScheme name="SCOTIA NEW BRAND COLOURS">
      <a:dk1>
        <a:srgbClr val="333333"/>
      </a:dk1>
      <a:lt1>
        <a:srgbClr val="FFFFFF"/>
      </a:lt1>
      <a:dk2>
        <a:srgbClr val="EC111A"/>
      </a:dk2>
      <a:lt2>
        <a:srgbClr val="FFFFFF"/>
      </a:lt2>
      <a:accent1>
        <a:srgbClr val="F2609E"/>
      </a:accent1>
      <a:accent2>
        <a:srgbClr val="FB6330"/>
      </a:accent2>
      <a:accent3>
        <a:srgbClr val="7849B8"/>
      </a:accent3>
      <a:accent4>
        <a:srgbClr val="138368"/>
      </a:accent4>
      <a:accent5>
        <a:srgbClr val="009DD6"/>
      </a:accent5>
      <a:accent6>
        <a:srgbClr val="A6000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t">
        <a:noAutofit/>
      </a:bodyPr>
      <a:lstStyle>
        <a:defPPr algn="l">
          <a:lnSpc>
            <a:spcPct val="130000"/>
          </a:lnSpc>
          <a:buClr>
            <a:schemeClr val="accent5"/>
          </a:buClr>
          <a:buSzPct val="80000"/>
          <a:defRPr sz="2400" dirty="0">
            <a:solidFill>
              <a:schemeClr val="bg2"/>
            </a:solidFill>
            <a:latin typeface="Scotia" panose="020B0503020203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1672</TotalTime>
  <Words>1449</Words>
  <Application>Microsoft Office PowerPoint</Application>
  <PresentationFormat>Custom</PresentationFormat>
  <Paragraphs>165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Gill Sans</vt:lpstr>
      <vt:lpstr>Scotia</vt:lpstr>
      <vt:lpstr>Scotia Headline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Sharma</dc:creator>
  <cp:lastModifiedBy>Nikhil Sharma</cp:lastModifiedBy>
  <cp:revision>31</cp:revision>
  <dcterms:created xsi:type="dcterms:W3CDTF">2020-08-04T00:20:16Z</dcterms:created>
  <dcterms:modified xsi:type="dcterms:W3CDTF">2020-08-10T23:38:03Z</dcterms:modified>
</cp:coreProperties>
</file>