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5AE8-D416-6DA1-ECE4-9BB2EAFD9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B06C0-43D4-3ABA-EBF8-2BA0FEE02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DE1D-0F0A-1951-3B9A-23F6F94E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0482-9806-49DE-BAAD-BD4981F02C8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C5C59-BE49-0E12-6EB3-358288A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EDB1D-E14C-2D39-E370-D2089F34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F7C4-599A-4A87-9764-B54BD425B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99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3E43-435E-8064-ACE0-533375DE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FF62A-F5EC-670F-2297-956A87E70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A42E8-7001-7129-4593-9A525472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0482-9806-49DE-BAAD-BD4981F02C8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9761-D025-E6DC-78E3-46EF43F8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91DD-CD16-10A7-ACC2-A6436DED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F7C4-599A-4A87-9764-B54BD425B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91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8380B-2F75-7D9E-9DE3-E0E69F34E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EDD7B-81D3-0D6B-214E-417CC51A2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FFCA-38EA-A5D6-B339-BDE35AF4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0482-9806-49DE-BAAD-BD4981F02C8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47D6A-BE00-20BD-C11E-43DC85E0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4117E-582F-8B1C-5108-610192E5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F7C4-599A-4A87-9764-B54BD425B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06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1392-DD1E-6728-2A6F-F8B5E6C0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F4E5D-DA19-0155-8877-9882E3732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54511-EE21-E522-8F55-1FC651EB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0482-9806-49DE-BAAD-BD4981F02C8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BF18E-8621-4D4A-2697-DDF9F42F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5BFB9-C38A-CC9C-C7B1-FDF826C2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F7C4-599A-4A87-9764-B54BD425B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09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5567-3AEA-B631-5E20-6B9BF301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16521-0E3D-E8E4-BFBD-3A9143A3C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09C72-C61A-B1A3-F1D2-5A7195E6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0482-9806-49DE-BAAD-BD4981F02C8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49F5A-AD87-85CF-2DC0-B3525808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E7214-5894-E6A0-3417-15DB2B09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F7C4-599A-4A87-9764-B54BD425B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1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2FCD-D40F-D908-0ABC-A41DCAA0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09CE5-3E48-385B-9DC1-4467EE222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37C3B-B0BB-BE89-4DA1-5B86748FA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AA603-78D4-1456-599C-626D5468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0482-9806-49DE-BAAD-BD4981F02C8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915D4-E96F-7F49-4410-5198E617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17BEB-0F6B-C892-9643-67017D56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F7C4-599A-4A87-9764-B54BD425B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51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9AF4-9A72-54CB-4450-6BCF2755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A6C72-860F-E48E-4749-CE581279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24F82-721F-A400-33BB-1DDB0F41D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2DE0B-10BD-5F63-71A1-80D205AFB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1B063-2F72-5CD2-B26D-D86425E79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6D25C-CB0A-8E1D-8BE4-876CA9A5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0482-9806-49DE-BAAD-BD4981F02C8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592FF-D4D2-BECD-75A8-2684DADC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367B3-32B4-C95A-A09F-A178F5A8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F7C4-599A-4A87-9764-B54BD425B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07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4B5C-BAAE-16F7-522A-ED7BF7A3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3A8E8-7500-D763-C999-210F1AC4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0482-9806-49DE-BAAD-BD4981F02C8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02222-4D0A-E112-32ED-0DB7DA27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72E83-CD51-1D3D-3C5C-1A695E8B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F7C4-599A-4A87-9764-B54BD425B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9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F6F36-5081-F801-D886-D0EF50BB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0482-9806-49DE-BAAD-BD4981F02C8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0EE45-191E-55FC-851F-B41FBB8D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B7BEF-4F57-D76A-F7C1-768CCCBC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F7C4-599A-4A87-9764-B54BD425B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42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5AD0-12D2-84C9-3D6A-7DDC0F70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2C6DE-D04E-DA69-4DF8-218B365FE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A2515-80E3-F577-D309-FF95F8DB9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78B87-ADEF-E1FD-1495-4C2A9A8F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0482-9806-49DE-BAAD-BD4981F02C8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7469D-928F-DC53-C381-CEF1316B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54A25-7C0C-7CC6-BF0C-3DC1383F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F7C4-599A-4A87-9764-B54BD425B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74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4AA7-BBC0-1918-2888-34E2A711D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B7468-71A9-077A-F51B-E1AE0FE7B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84001-83F6-5ACA-3D26-53C78CDA6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85113-395C-4505-185A-B9521245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0482-9806-49DE-BAAD-BD4981F02C8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0036E-6288-32D0-F1BF-A32D7A83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84A7E-F0A3-362F-5B36-E86A27E1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F7C4-599A-4A87-9764-B54BD425B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88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7A13F-84CE-A0BD-585D-7334443D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6D1D8-F74D-CFC7-9E48-56FAB6FD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D2F49-CA0B-2697-F94B-66FBBBC09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0482-9806-49DE-BAAD-BD4981F02C8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C6AF-966E-FD1A-B3A5-71764F457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AA683-78F4-CE5D-DD84-63E8D367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CF7C4-599A-4A87-9764-B54BD425B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29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8F121B-1C39-793D-F67F-71F62A3D11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" y="0"/>
            <a:ext cx="1218298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7DCC36-F9A4-E75B-FC50-E04724A61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driven Marketing strategy</a:t>
            </a:r>
            <a:b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DFB6F-D76E-696E-11A5-5B5230A5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643391"/>
          </a:xfrm>
        </p:spPr>
        <p:txBody>
          <a:bodyPr/>
          <a:lstStyle/>
          <a:p>
            <a:r>
              <a:rPr lang="en-GB" dirty="0"/>
              <a:t>Customers’ journey on a website</a:t>
            </a:r>
          </a:p>
        </p:txBody>
      </p:sp>
    </p:spTree>
    <p:extLst>
      <p:ext uri="{BB962C8B-B14F-4D97-AF65-F5344CB8AC3E}">
        <p14:creationId xmlns:p14="http://schemas.microsoft.com/office/powerpoint/2010/main" val="366264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27A5-3083-B02A-C31C-10921B54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Customer Marketing Funnel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FE70D-818A-F458-8120-F4462EE45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66453" cy="4469690"/>
          </a:xfrm>
        </p:spPr>
        <p:txBody>
          <a:bodyPr/>
          <a:lstStyle/>
          <a:p>
            <a:r>
              <a:rPr lang="pt-PT" dirty="0"/>
              <a:t>Basic marketing funnel has 4 phases.</a:t>
            </a:r>
          </a:p>
          <a:p>
            <a:r>
              <a:rPr lang="pt-PT" sz="1800" b="1" dirty="0"/>
              <a:t>Awareness:</a:t>
            </a:r>
            <a:r>
              <a:rPr lang="pt-PT" sz="1800" dirty="0"/>
              <a:t> Cutomer visits the listing or product page</a:t>
            </a:r>
          </a:p>
          <a:p>
            <a:r>
              <a:rPr lang="pt-PT" sz="1800" b="1" dirty="0"/>
              <a:t>Consideration: </a:t>
            </a:r>
            <a:r>
              <a:rPr lang="pt-PT" sz="1800" dirty="0"/>
              <a:t>Product is added to cart</a:t>
            </a:r>
          </a:p>
          <a:p>
            <a:r>
              <a:rPr lang="pt-PT" sz="1800" b="1" dirty="0"/>
              <a:t>Conversion:</a:t>
            </a:r>
            <a:r>
              <a:rPr lang="pt-PT" sz="1800" dirty="0"/>
              <a:t> Decision step where product is purchased</a:t>
            </a:r>
          </a:p>
          <a:p>
            <a:r>
              <a:rPr lang="pt-PT" sz="1800" b="1" dirty="0"/>
              <a:t>Loyality:</a:t>
            </a:r>
            <a:r>
              <a:rPr lang="pt-PT" sz="1800" dirty="0"/>
              <a:t> Repeated purchases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4C92E0-69CB-0CA0-96DD-659BC62968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8615" y="1690688"/>
            <a:ext cx="4175185" cy="4469691"/>
          </a:xfrm>
        </p:spPr>
      </p:pic>
    </p:spTree>
    <p:extLst>
      <p:ext uri="{BB962C8B-B14F-4D97-AF65-F5344CB8AC3E}">
        <p14:creationId xmlns:p14="http://schemas.microsoft.com/office/powerpoint/2010/main" val="24146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27A5-3083-B02A-C31C-10921B54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Customer Purchase Funnel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FE70D-818A-F458-8120-F4462EE455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Key Matrices are:</a:t>
            </a:r>
          </a:p>
          <a:p>
            <a:pPr marL="571500" indent="-571500">
              <a:buFont typeface="+mj-lt"/>
              <a:buAutoNum type="romanUcPeriod"/>
            </a:pPr>
            <a:r>
              <a:rPr lang="pt-PT" sz="1800" dirty="0"/>
              <a:t>Website traffic (total visitors)</a:t>
            </a:r>
          </a:p>
          <a:p>
            <a:pPr marL="571500" indent="-571500">
              <a:buFont typeface="+mj-lt"/>
              <a:buAutoNum type="romanUcPeriod"/>
            </a:pPr>
            <a:r>
              <a:rPr lang="pt-PT" sz="1800" dirty="0"/>
              <a:t>Bounce rate (only viewed pages)</a:t>
            </a:r>
          </a:p>
          <a:p>
            <a:pPr marL="571500" indent="-571500">
              <a:buFont typeface="+mj-lt"/>
              <a:buAutoNum type="romanUcPeriod"/>
            </a:pPr>
            <a:r>
              <a:rPr lang="pt-PT" sz="1800" dirty="0"/>
              <a:t>ACR (add to cart rate)</a:t>
            </a:r>
          </a:p>
          <a:p>
            <a:pPr marL="571500" indent="-571500">
              <a:buFont typeface="+mj-lt"/>
              <a:buAutoNum type="romanUcPeriod"/>
            </a:pPr>
            <a:r>
              <a:rPr lang="pt-PT" sz="1800" dirty="0"/>
              <a:t>Conversion rate (purchasing rate)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sz="1800" dirty="0"/>
              <a:t>Here conversion rate from </a:t>
            </a:r>
            <a:r>
              <a:rPr lang="pt-PT" sz="1800" i="1" dirty="0"/>
              <a:t>page_view </a:t>
            </a:r>
            <a:r>
              <a:rPr lang="pt-PT" sz="1800" dirty="0"/>
              <a:t>to </a:t>
            </a:r>
            <a:r>
              <a:rPr lang="pt-PT" sz="1800" i="1" dirty="0"/>
              <a:t>add_to_cart </a:t>
            </a:r>
            <a:r>
              <a:rPr lang="pt-PT" sz="1800" dirty="0"/>
              <a:t>is only </a:t>
            </a:r>
            <a:r>
              <a:rPr lang="pt-PT" sz="1800" b="1" dirty="0"/>
              <a:t>3.5%</a:t>
            </a:r>
            <a:r>
              <a:rPr lang="pt-PT" sz="1800" dirty="0"/>
              <a:t> while from add_to_cart to order almost </a:t>
            </a:r>
            <a:r>
              <a:rPr lang="pt-PT" sz="1800" b="1" dirty="0"/>
              <a:t>73%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Content Placeholder 6" title="Microsoft Power BI">
                <a:extLst>
                  <a:ext uri="{FF2B5EF4-FFF2-40B4-BE49-F238E27FC236}">
                    <a16:creationId xmlns:a16="http://schemas.microsoft.com/office/drawing/2014/main" id="{1616BE0B-1068-655C-8FE2-60C22A6440C8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172200" y="1825625"/>
              <a:ext cx="5181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ontent Placeholder 6" title="Microsoft Power BI">
                <a:extLst>
                  <a:ext uri="{FF2B5EF4-FFF2-40B4-BE49-F238E27FC236}">
                    <a16:creationId xmlns:a16="http://schemas.microsoft.com/office/drawing/2014/main" id="{1616BE0B-1068-655C-8FE2-60C22A6440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2200" y="1825625"/>
                <a:ext cx="5181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958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4ECB-DFB7-F7F0-6049-AD7703A4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Spent On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5AC5-30D1-4C13-DBEA-9AD6F10462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Visitors with more sessions to order page ended up purchasing the product.</a:t>
            </a:r>
            <a:endParaRPr lang="en-GB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Content Placeholder 7" title="Microsoft Power BI">
                <a:extLst>
                  <a:ext uri="{FF2B5EF4-FFF2-40B4-BE49-F238E27FC236}">
                    <a16:creationId xmlns:a16="http://schemas.microsoft.com/office/drawing/2014/main" id="{8EBB196D-A3B2-C69C-89AC-A5BC153742F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172200" y="1825625"/>
              <a:ext cx="5181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Content Placeholder 7" title="Microsoft Power BI">
                <a:extLst>
                  <a:ext uri="{FF2B5EF4-FFF2-40B4-BE49-F238E27FC236}">
                    <a16:creationId xmlns:a16="http://schemas.microsoft.com/office/drawing/2014/main" id="{8EBB196D-A3B2-C69C-89AC-A5BC153742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2200" y="1825625"/>
                <a:ext cx="5181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690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4ECB-DFB7-F7F0-6049-AD7703A4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Journey By Landing Page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5AC5-30D1-4C13-DBEA-9AD6F10462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Visitors’ journey is varied by the first page they visited.</a:t>
            </a:r>
          </a:p>
          <a:p>
            <a:r>
              <a:rPr lang="pt-PT" sz="2000" dirty="0"/>
              <a:t>Data shows that visitors whose first age was </a:t>
            </a:r>
            <a:r>
              <a:rPr lang="pt-PT" sz="2000" i="1" dirty="0">
                <a:solidFill>
                  <a:schemeClr val="bg2">
                    <a:lumMod val="50000"/>
                  </a:schemeClr>
                </a:solidFill>
              </a:rPr>
              <a:t>product_page </a:t>
            </a:r>
            <a:r>
              <a:rPr lang="pt-PT" sz="2000" dirty="0"/>
              <a:t>are most likely to perform the </a:t>
            </a:r>
            <a:r>
              <a:rPr lang="pt-PT" sz="2000" i="1" dirty="0">
                <a:solidFill>
                  <a:schemeClr val="bg2">
                    <a:lumMod val="50000"/>
                  </a:schemeClr>
                </a:solidFill>
              </a:rPr>
              <a:t>add_to_cart </a:t>
            </a:r>
            <a:r>
              <a:rPr lang="pt-PT" sz="2000" dirty="0"/>
              <a:t>or </a:t>
            </a:r>
            <a:r>
              <a:rPr lang="pt-PT" sz="2000" i="1" dirty="0">
                <a:solidFill>
                  <a:schemeClr val="bg2">
                    <a:lumMod val="50000"/>
                  </a:schemeClr>
                </a:solidFill>
              </a:rPr>
              <a:t>order</a:t>
            </a:r>
            <a:r>
              <a:rPr lang="pt-PT" sz="2000" dirty="0"/>
              <a:t> action where as whose first age was </a:t>
            </a:r>
            <a:r>
              <a:rPr lang="pt-PT" sz="2000" i="1" dirty="0">
                <a:solidFill>
                  <a:schemeClr val="bg2">
                    <a:lumMod val="50000"/>
                  </a:schemeClr>
                </a:solidFill>
              </a:rPr>
              <a:t>search_listing_page </a:t>
            </a:r>
            <a:r>
              <a:rPr lang="pt-PT" sz="2000" dirty="0"/>
              <a:t>are least likely to perform these actions.</a:t>
            </a:r>
            <a:endParaRPr lang="en-GB" sz="20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Content Placeholder 6" title="Microsoft Power BI">
                <a:extLst>
                  <a:ext uri="{FF2B5EF4-FFF2-40B4-BE49-F238E27FC236}">
                    <a16:creationId xmlns:a16="http://schemas.microsoft.com/office/drawing/2014/main" id="{93C49A71-44C2-AB11-6F25-4754DC9EDBA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172200" y="1825625"/>
              <a:ext cx="5181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ontent Placeholder 6" title="Microsoft Power BI">
                <a:extLst>
                  <a:ext uri="{FF2B5EF4-FFF2-40B4-BE49-F238E27FC236}">
                    <a16:creationId xmlns:a16="http://schemas.microsoft.com/office/drawing/2014/main" id="{93C49A71-44C2-AB11-6F25-4754DC9EDB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2200" y="1825625"/>
                <a:ext cx="5181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205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B612-A3A0-0BCF-6B69-E3552731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Additional Information Needed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C1C3E-2554-1743-B6C2-52D6666AC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465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/>
              <a:t>Follwing additional information would be needed to understand the </a:t>
            </a:r>
            <a:r>
              <a:rPr lang="en-GB" sz="2000" dirty="0"/>
              <a:t>effectiveness of the current strategy:</a:t>
            </a:r>
          </a:p>
          <a:p>
            <a:r>
              <a:rPr lang="en-GB" sz="2000" dirty="0"/>
              <a:t>Product types</a:t>
            </a:r>
          </a:p>
          <a:p>
            <a:r>
              <a:rPr lang="en-GB" sz="2000" dirty="0"/>
              <a:t>Pricing range of products</a:t>
            </a:r>
          </a:p>
          <a:p>
            <a:r>
              <a:rPr lang="en-GB" sz="2000" dirty="0"/>
              <a:t>Demographics of the visitors (age, gender, location, etc.)</a:t>
            </a:r>
          </a:p>
          <a:p>
            <a:r>
              <a:rPr lang="en-GB" sz="2000" dirty="0"/>
              <a:t>Time spent by visitor on each session and page</a:t>
            </a:r>
          </a:p>
        </p:txBody>
      </p:sp>
    </p:spTree>
    <p:extLst>
      <p:ext uri="{BB962C8B-B14F-4D97-AF65-F5344CB8AC3E}">
        <p14:creationId xmlns:p14="http://schemas.microsoft.com/office/powerpoint/2010/main" val="158099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57D7D7A1-5A58-4A96-A826-5148E86508E7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0CF7157B-AFA9-4481-96BE-EA89FF1FBEC7&quot;"/>
    <we:property name="reportUrl" value="&quot;/groups/me/reports/e296d83e-1d2e-4037-b92f-c2ffa31e0edd/ReportSection?ctid=0bfa8500-b1f2-4566-baf1-6f59370893e7&amp;pbi_source=shareVisual&amp;visual=525c121a8d0480550251&amp;height=303.23&amp;width=377.10&amp;bookmarkGuid=83c290d8-0419-40cd-9761-717d1cddc107&amp;fromEntryPoint=sharevisual&quot;"/>
    <we:property name="artifactName" value="&quot;Visitors Bounce &amp; Conversion Rate&quot;"/>
    <we:property name="reportName" value="&quot;DA_assignment Full&quot;"/>
    <we:property name="reportState" value="&quot;CONNECTED&quot;"/>
    <we:property name="embedUrl" value="&quot;/reportEmbed?reportId=e296d83e-1d2e-4037-b92f-c2ffa31e0edd&amp;config=eyJjbHVzdGVyVXJsIjoiaHR0cHM6Ly9XQUJJLU5PUlRILUVVUk9QRS1yZWRpcmVjdC5hbmFseXNpcy53aW5kb3dzLm5ldCIsImVtYmVkRmVhdHVyZXMiOnsidXNhZ2VNZXRyaWNzVk5leHQiOnRydWUsImRpc2FibGVBbmd1bGFySlNCb290c3RyYXBSZGxFbWJlZCI6dHJ1ZX19&amp;disableSensitivityBanner=true&quot;"/>
    <we:property name="pageName" value="&quot;ReportSection&quot;"/>
    <we:property name="pageDisplayName" value="&quot;Page 1&quot;"/>
    <we:property name="datasetId" value="&quot;5699c10d-132d-4b9d-bc8a-3c84704a1f16&quot;"/>
    <we:property name="backgroundColor" value="&quot;#FFF&quot;"/>
    <we:property name="bookmark" value="&quot;H4sIAAAAAAAAA+1aTXPbNhD9Kx1ectFk+CmSvsWKe2mm9dieXDoezxJYUUggggVA1WrG/70LUIpt2ZbS1HEoj04Slkvse7vYXQDSl4AL00pY/g5zDI6CY6U+z0F//iUKRkFzX4YRTFNeZSmkRcnCFNm4JC3VWqEaExx9CSzoGu1HYTqQbkIS/hlkccaiOIKCh2kRZlkYZ1FwOQpAylOonc4UpMFR0KI2qgEp/sF+CnpkdYc3owCvW6k0OEPnFiw6YwtSpzEBjN4mhAOYFQs8R2Z76Rm2Stv1eBSY/psHev+Zm8wbnKjGgmhoYid7FDjJp0LalUq1PLluNbEk7svWOesdX0DDkAcetEZjVhbe1bXGGtYGT+49nCjZzR+Rn6tOMzzDqX/UWGGXZGMiERrk78HCqVaM1MneDbmJRuREr9MZ1F72a9esWMZuOFN/TzSSC3lwFN2MvuKekKhWWjCQD6A/PzpcYGOvvOlNUOEdUE87Uws7m6MVzI0+4NQOyMVnop55POeMdPnJglz6wOxAsHqItH4v3eAP0garaD0nD6NySRIjmlqukvM2ay76YE27pkG3eFT1iRLL5Qe9ojRHfbz0KfJe6HXGxaNNfxwi+qMjenO5LpI0zac71XCV+32QfnCyEyx6yqZxCXkYp2UY50UZ8qQ4lNbnQddSTz1U1p+P9RkrK5OdobRA3qOfzEDbQ50dbHx/Vp29m/luTa129m6eueJuIc0E59gEvgSPqyKJyrQqkRd5EVYhK6tXW4IP5W445W7YjXFA56CdfYEjU/NWGeHicKFxrXdoDUPNhSdbA0GSIJrjl+gNoxfY5PvUgcasL2yM56WV7O+EbumSQyS9K3uFvzrUSzLvlR4z+/aWCL0pDBGR0Do8/qqIRNTgHOzfcGleos86EKeCTr58fVn1LSzueOsJGvcnJSWtlF//a4IfQXbOmU0nJR2oZkJyTb3dUd5UIdEHQU29TxkvJRpvpDCWysuV4/NmzeVC1VRwvtr10u0biYrFrCryMs2AYxLzPM+zV7WR+JYdOmj+3WV3CIx3hxmSKI6mRThOqrKoinGSpMnehNkqC/LK9FOZDfrRa9kPtAL/39lwWEEZyH3VrsSYRhmMecKzcRjmScbzMYv3LDH8AvlPabEH+LcePfYAf/odFaCGrsa9Sv+nlt7uhpRhWHIeYZFAEpZjSHiS71neDb8hbTs0H/rREO/1onEKVRFVMYtiHqcsLqB0qlsjZfHaVup6M1DbLHljt9rBHHXtf5dXnTUtMDwlYt4jbU9FoNfz50LuVpD/rt3nI6cT/5+AnhEhFZXEHS+480qPy/3EdPMvw3FvyNkgAAA=&quot;"/>
    <we:property name="initialStateBookmark" value="&quot;H4sIAAAAAAAAA+1az1PbOhD+Vzq+9JLp+Ecc29wg5V1oCwNMLx2GWVsbR61i+UlyHmkn/3tXclJCgKTto9RhcsJar7Xf7urblRS+eYzrWsDsA0zQO/COpPwyAfXlVeD1vGohOz09eX94fnL94fD9MYllbbistHfwzTOgSjQfuW5A2BlI+Omq54EQZ1Da0QiExp5Xo9KyAsG/YqtMr4xqcN7z8KYWUoGd8sKAQTvtlNRpTLaDNxFZhMLwKV5gYVrpOdZSmeW45+n2yUG6+85O5gwOZWWAVzSxlcVhXARhACnz+6kfx34YB1Y+4sIsVPLZ8U2tyB/yclbbOByyKVQFMs+BVqj1wsJhWSosYWnw+M7LoRTN5AH5hWxUgec4cq8qw82MbAwFQoXsLRg4U7IgdbI3pzDRiILodBqNysn+aaqFl6EdjuV/Q4UUQuYdBPPeD9xDEpVS8QLEPehPjw6nWJlrZ3odlL8C6vFgKm7GEzS8sKN3ODIdCvE5L8cOz0VBuux4SiG9Z7YjWB1Ey0c7OCVtMJLWc3Q/K1ck0bwqxYKct6y5bJM1aqoK7eKR+WciluUHfSIVQ3U0cxR5y9WScWFvPR77jP7pjM6vlkWSpvm8Ug0X3G+T9IfJTrDobTEKM0j8sJ/5YZJmPovSfWl9GnQ19dR9Zf37WJ+wshai0UQLZC364RiU2dfZzub3b9XZVebbNbXYtNt5JpLZhTTmjGHluRI8yNMoyPp5hixNUj/3iyx/sSV4X+66U+663Rg7dA7a2hcYFnJSS81tHi4VLvX2raGrXHi0NRAkAbw6eo7e0HuGTb6jDlR6eWGjnV9KCve04i4FRNC3olX4t0E1I/NO6SGzb24doS+5JkcE1BaPuyoiETU4C/sEZ/o5+qwFccbp5MuWl1U/48VKtB5x4+6kpKSkdOt/6eBHEI0NZtUIQQeqMRdMUW+3Lq+rkOgdp6beUsZJyY3XgmtD5eXa+vN66culLKng/LDrpJs3EnkRFnmaZP0YGEYhS5IkflEbiZ/ZoYNiv112u+Dx9jRDFITBKPUHUZ6leTqIon60M2k20oC41u1Ues394KXsB2qO/+9s2K2kdOS+ahsxRkEMAxaxeOD7SRSzZFCEO0YMt0B+iRY7gH/j0WMH8Pd/owKU0JS4U/R/bOltb0gx+hljAaYRRH42gIhFyY7xrvsNadOhed+PunivFwz6kKdBHhZByMJ+EaaQWdWNmTJ4Y3J5s56oTZacsVttb4KqdL/Ly8boGgo8I8dcROrWFY5Oz50LmV1B7lnZvw+cTtz/BLQeEVKeC9zygT2vtLjsT0zz734c24u0IAAA&quot;"/>
    <we:property name="isFiltersActionButtonVisible" value="true"/>
    <we:property name="reportEmbeddedTime" value="&quot;2023-09-25T23:17:35.607Z&quot;"/>
    <we:property name="creatorTenantId" value="&quot;0bfa8500-b1f2-4566-baf1-6f59370893e7&quot;"/>
    <we:property name="creatorUserId" value="&quot;100320007FF07805&quot;"/>
    <we:property name="creatorSessionId" value="&quot;e2889c4c-9857-4f51-8ed7-0031f61aeb92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12B68EC-952A-421C-AD71-4B6890E6EE57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0CF7157B-AFA9-4481-96BE-EA89FF1FBEC7&quot;"/>
    <we:property name="reportUrl" value="&quot;/groups/me/reports/e296d83e-1d2e-4037-b92f-c2ffa31e0edd/ReportSection?ctid=0bfa8500-b1f2-4566-baf1-6f59370893e7&amp;pbi_source=shareVisual&amp;visual=a3121f8063b98b863343&amp;height=247.87&amp;width=356.57&amp;bookmarkGuid=689a9f68-e5cc-4ed4-a8a8-76fe567d1afa&quot;"/>
    <we:property name="artifactName" value="&quot;Average Sessions by Visitors for Action Taken&quot;"/>
    <we:property name="reportName" value="&quot;DA_assignment Full&quot;"/>
    <we:property name="reportState" value="&quot;CONNECTED&quot;"/>
    <we:property name="embedUrl" value="&quot;/reportEmbed?reportId=e296d83e-1d2e-4037-b92f-c2ffa31e0edd&amp;config=eyJjbHVzdGVyVXJsIjoiaHR0cHM6Ly9XQUJJLU5PUlRILUVVUk9QRS1yZWRpcmVjdC5hbmFseXNpcy53aW5kb3dzLm5ldCIsImVtYmVkRmVhdHVyZXMiOnsidXNhZ2VNZXRyaWNzVk5leHQiOnRydWUsImRpc2FibGVBbmd1bGFySlNCb290c3RyYXBSZGxFbWJlZCI6dHJ1ZX19&amp;disableSensitivityBanner=true&quot;"/>
    <we:property name="pageName" value="&quot;ReportSection&quot;"/>
    <we:property name="pageDisplayName" value="&quot;Page 1&quot;"/>
    <we:property name="datasetId" value="&quot;5699c10d-132d-4b9d-bc8a-3c84704a1f16&quot;"/>
    <we:property name="backgroundColor" value="&quot;#FFF&quot;"/>
    <we:property name="bookmark" value="&quot;H4sIAAAAAAAAA+1aS3PbNhD+Kx1ectFk+BRJ32LFvTTTemxPLh2PZwmsKCQQwQKgajXj/94FKMW2bEtp6jiURycJiyX22zcX0peAC9NKWP4OcwyOgmOlPs9Bf/4lCkZBc5+WFBCneRamEcsxDjOWhylxqdYK1Zjg6EtgQddoPwrTgXQHEvHPAJIojqZFOE6qsqiKcZKkSXA5CkDKU6gdzxSkwVHQojaqASn+wf4I2rK6w5tRgNetVBqcoHMLFp2wBbHTmgBGbxPCAcyKBZ4jsz31DFul7Xo9Ckz/zQO9v+cO8wInqrEgGjrY0bI4YwQdCh6mRZhlYZxFjj4V0q5YquXJdatJS9J92TpjveMLaBjywIPWaMxKwru61ljDWuDJvc2Jkt38Efq56jTDM5z6rcYKuyQZE4nQIH8PFk61YsRO8m7ITLQiI3qezqD2tF+7ZqVl7JYz9fdEI5mQB0fRzegr7gmRaqUFA/kA+vOjwwU29sqL3gQV3gH1tDG1sLM5WsHc6gNO7YBMfCbqmcdzzoiXnyzIpA/EDgSrh0jxe+kWfxA3WEXxnDz0yiVRjGhquUrO26y56J017ZoGXfCo6hMllssPekRpjvp46VPkvdDrjItHm/Y4ePRHe/Tmcl0k6ZhPd6rhKvd7J/3gZHdhtGo57qC54i52ZoJzbGibdtk0LiEP47QM47woQ54Uh7L7POha6reHqvvzsT5j1WWyM5QWyHv0kxloe6jBg/Xvz6rBdzN/dwkeV0USlWlVIi/yIqxCVlavtgQfyt1wyt2wG+OAZqSdfYEjU/NWGeH8cKFxzXdoDUPNhSdbA0GSIJrjl+gNoxcZACh1oDHryxzj9dJK9vdFt+qSQSQ9K3uGvzrUSxLvmR4T+/ZWEXpSGFJEQuvw+GskIlGDc7B/w6V5iT7rQJwKmor5+iLrW7S4Y60n1Lh/KDFppXz8rxX8CLJzxmw6KWmgmgnJNfV2p/ImC5E+CGrqfcp4KqnxRgpjqbxcOX3erHW5UDUVnK9yPXX7i0TFYlYVeZlmwDGJeZ7n2at6kfiWN3TQ/LvL7hA03u3mR69498XNVlmQV6Y/ymyoH72W94FW4P+bDYfllIHcZbndaZTBmCc8G4dhnmQ8H7N4z4LfB8F/Cv09wL91vNgD/Ol3ZHkNXY17leJPhd7uppNhWHIeYZFAEpZjSHiS71neDb/pbBuMDz1niHd30TiFqoiqmEUxj1MWF1A61q2esnhtK3W96ahtkrywW+5gjrr2v8urzpoWGJ6SYt4iba+KQM/nZz/uIsh/1+7zkQnE/yeg14iQikrijgfcTNLjcm355l8avhwy2SAAAA==&quot;"/>
    <we:property name="initialStateBookmark" value="&quot;H4sIAAAAAAAAA+1azVPbOhD/Vzq+9JLp+COObW6Q8i60hQGmlw7DrK2No1ax/CQ5j7ST/70rOSkhQNL2UeowOWGt1trffnsVvnmM61rA7ANM0DvwjqT8MgH15VXg9bxqQTs9PXl/eH5y/eHw/TGRZW24rLR38M0zoEo0H7luQNgTiPjpqueBEGdQ2tUIhMaeV6PSsgLBv2LLTFtGNTjveXhTC6nAHnlhwKA9dkrstCbZwZuIJEJh+BQvsDAt9Rxrqcxy3fN0++Qg3d2zhzmBQ1kZ4BUdbGlxGBdBGEDK/H7qx7EfxoGlj7gwC5Z8dnxTK9KHtJzV1g6HbApVgcxzoBVqvZBwWJYKS1gKPL6zOZSimTxAv5CNKvAcR26rMtzMSMZQIFTI3oKBMyULYid5czITrciIjqfRqBztn6ZaaBna5Vj+N1RIJmTeQTDv/cA9JFIpFS9A3IP+9OhwipW5dqLXQfkroB43puJmPEHDC7t6hyPTIROf83Ls8FwUxMuOp2TSe2I7gtVBtPloF6fEDUZSPEf3vXJFFM2rUiyS8zZrLltnjZqqQhs8Mv9MiWXzg16RiqE6mrkUecvVMuPC3ro99h790x6dXy2LJB3zeaUaLnK/ddIfTnYbRotuYg+aSGZjZ8wZw4q2abcYhRkkftjP/DBJM59F6b7sPg26mvrtvur+faxPWHUL0WhKC2Qt+uEYlNnX4M7692/V4NXM316CB3kaBVk/z5ClSernfpHlL7YE78tdd8pdtxtjh2akrX2BYSEntdTc+uFS4ZJv3xq6mguPtgaCJIBXR8/RG3rPMgBQ6kCll5c52umlpHBPK+qSQQS9K1qGfxtUMxLvmB4S++ZWEXqTa1JEQG3xuGskIlGDs7BPcKafo89aEGecpmK2vMj6GS1WrPWIGncPJSYlpYv/pYIfQTTWmFUjBA1UYy6Yot5uVV5nIdI7Tk29TRlHJTVeC64NlZdrq8/rpS6XsqSC80Ouo27+kMiLsMjTJOvHwDAKWZIk8Yv6kPiZL3RQ7LfLbhc03u5miIIwGKX+IMqzNE8HUdSPdsbNRhoQ17o9Sq+pH7yU74Ga4/+bDbvllI7cZdndURDDgEUsHvh+EsUsGRThjgW/C4JfCv0dwL9xvNgB/P3fyPISmhJ3KsUfC73tTSdGP2MswDSCyM8GELEo2bG8637T2TQY73tOF+/ugkEf8jTIwyIIWdgvwhQyy7rRUwZvTC5v1h21SZITdsvtTVCV7nd52RhdQ4FnpJizSN2qwtHxudmP2Qhyz8r+fWACcf8T0GpESHkucMsLdiZpcdm2PP8OffOsXbQgAAA=&quot;"/>
    <we:property name="isFiltersActionButtonVisible" value="true"/>
    <we:property name="reportEmbeddedTime" value="&quot;2023-09-25T23:56:32.680Z&quot;"/>
    <we:property name="creatorTenantId" value="&quot;0bfa8500-b1f2-4566-baf1-6f59370893e7&quot;"/>
    <we:property name="creatorUserId" value="&quot;100320007FF07805&quot;"/>
    <we:property name="creatorSessionId" value="&quot;e5ddfe6f-af8b-4613-8a8e-dd5e2407082a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3224FF71-F0F6-4B6D-A120-3F64DFF1C679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0CF7157B-AFA9-4481-96BE-EA89FF1FBEC7&quot;"/>
    <we:property name="reportUrl" value="&quot;/groups/me/reports/e296d83e-1d2e-4037-b92f-c2ffa31e0edd/ReportSection2b91f34e32b80c092239?ctid=0bfa8500-b1f2-4566-baf1-6f59370893e7&amp;pbi_source=shareVisual&amp;visual=b65ad53d65a3e8dda528&amp;height=322.27&amp;width=550.87&amp;bookmarkGuid=4319400a-6036-4b98-8eeb-e2fefcc8ffba&quot;"/>
    <we:property name="artifactName" value="&quot;Visitors' Journey By The first Page Visited&quot;"/>
    <we:property name="reportName" value="&quot;DA_assignment Full&quot;"/>
    <we:property name="reportState" value="&quot;CONNECTED&quot;"/>
    <we:property name="embedUrl" value="&quot;/reportEmbed?reportId=e296d83e-1d2e-4037-b92f-c2ffa31e0edd&amp;config=eyJjbHVzdGVyVXJsIjoiaHR0cHM6Ly9XQUJJLU5PUlRILUVVUk9QRS1yZWRpcmVjdC5hbmFseXNpcy53aW5kb3dzLm5ldCIsImVtYmVkRmVhdHVyZXMiOnsidXNhZ2VNZXRyaWNzVk5leHQiOnRydWUsImRpc2FibGVBbmd1bGFySlNCb290c3RyYXBSZGxFbWJlZCI6dHJ1ZX19&amp;disableSensitivityBanner=true&quot;"/>
    <we:property name="pageName" value="&quot;ReportSection2b91f34e32b80c092239&quot;"/>
    <we:property name="pageDisplayName" value="&quot;Page 2&quot;"/>
    <we:property name="datasetId" value="&quot;5699c10d-132d-4b9d-bc8a-3c84704a1f16&quot;"/>
    <we:property name="backgroundColor" value="&quot;#FFF&quot;"/>
    <we:property name="bookmark" value="&quot;H4sIAAAAAAAAA+1WwW7bMAz9lUGXXowitpcu6a1Nu8uKLWiKXoagoC3GUatIniRnzYr8+yg63tI0Q3dYix6WS0zqmXyPEik/CKl8rWH1GRYojsWptXcLcHfvUpEI89hXDtN+CQUUaXo0KACOhr0PhLJ1UNZ4cfwgArgKw7XyDegYkJxfp4kArcdQRWsG2mMianTeGtDqB7ZgWgquwXUi8L7W1kEMOQkQMIZdEpxsopIe5pQRyqCWOMEytN5LrK0LGzsrhuksf495Vgx6ZW+YZfmQ3vHtKtN8Hh+TMrGRNQGUIQLRVxz1QfZzSX85DqSEfjaI/pnSoYOszu9rR7qpGqs6lu9ELsGUKAWLc+hbLQ/ipKocVhA25vmjxZHVzWKPf2IbV+IlznjJBBVWlGOkEQzKMwgwdrYkOOVbUznJomIzpvHo2PexMZvKZdGc2+8jh1RqKY7TdfIXvJ0K8wUGVUbrAmfhDam5VNWc+UxKwsrzJeinad8IV6YYWyQaXwgNwdLRyXd3pbe1KyNyVdapknTtbsy/Z45LNOGGU78dUjPlfLjxbaibmibLHnJT8nhlKr2ZML9b+qrlLLG0i9p6FTfkymGHo4FW3NJoiN1MMayT6E5X3NBnynUzJ0t2j9T/pnjpplhPu9FPYW635jlR0jSkN7v0Wgfuxftt2l6HYHx3GXoW6Kzmpy3dVBlN7+oW8K1Bt6L0DNqX9nCPIgqhPCnSUEdifB+TSyLz/4Qr/5rVZTZjZUxHJdb7eV1b9fuDnsdBCeSs5dbolF6DbmJ5TaN1Isq50tKhYe27EHJdKLr4225iL+k50MoHmjws5aDTcmUrmkW/8sbdjb/taSMWSJ9P8cE2wddQ4pgUcpq6LZdCxvGhkDEYPzueOE+J8MeW4CQ0+VSh8ZkXIjXBtJjcT+BztUUcCgAA&quot;"/>
    <we:property name="initialStateBookmark" value="&quot;H4sIAAAAAAAAA+1WTW8aMRD9K5UvuaAo7JYqyY0QeiEfCKJcKoSG9bA4MfbW9tJsI/57x7NsQwhVemiiHCohsTMez7z37JndRyGVLzRUV7BEcSrOrL1fgrv/1BYtYTa+6+vBZXc0mF51L/vktkVQ1nhx+igCuBzDrfIl6JiBnN8mLQFaDyGP1hy0x5Yo0HlrQKufWAfTUnAlrlsCHwptHcSU4wABY9oVhZNNtduHKVWELKgVjjELtXeEhXVhYyezk/Y8/YxpMjs+yo5OkiQ9oT2+XmWYr8fHogysZ00AZQhA9M2+dEB2Ukl/KR5LCZ3kOPrnSocmpOo/FI54kxpVEfXqyhWYDKVgcg59zeVRdPPcYQ5hY/afLfasLpd7/GNbugxHOOclE1SoqEZPIxiU5xBg6GxG4VRvTXKSRWJzTOnRse9raTbKJdFc2B89hyS1FKftdesvcDsVFksMKovWBc7DB2IzUvmC8YwzipX9FeiXZT8IVoYYWyQa1xQNwdLVSXdP5WjrVHrkyq1TGfHaPZh/jxxXaMKUS38cUHPlfJj6OtW0oMmyB9yEPF6ZXG8mzFNL39SYJWZ2WViv4oHcOGziaKDN7mg0xG6mHNZJdGcVN/S5cs3MSVq7V+p/U7x1U6wnzeinNHdb85wgaRrSm1N6rwv35v02qV+HYHzzMvRM0FnNT1u8SRlNe3Ud8L1EV1F5DtpX9nAPI0qhPDHSUERg/D4ml0TGP8DKv6e6jGaojGmgRL1f57Wl3x/4PE9KQc5abo2G6S3oMsprSq1j/I3NaYj8TpAtlJYODYuxu4dcF4q+BOr2Yi8RPOAZwswOGmrPstJJx986CvM0fMQS6WsqPtgy+AIyHBJhLlLU6inkOL4jMibjZ8cD6CUM/vYSXIQGoZppfGVDhCYYFoP7BRiaT/QcCgAA&quot;"/>
    <we:property name="isFiltersActionButtonVisible" value="true"/>
    <we:property name="reportEmbeddedTime" value="&quot;2023-09-25T23:41:39.970Z&quot;"/>
    <we:property name="creatorTenantId" value="&quot;0bfa8500-b1f2-4566-baf1-6f59370893e7&quot;"/>
    <we:property name="creatorUserId" value="&quot;100320007FF07805&quot;"/>
    <we:property name="creatorSessionId" value="&quot;da691705-5a5e-41a1-88fd-472d37c2154a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235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driven Marketing strategy </vt:lpstr>
      <vt:lpstr>Customer Marketing Funnel</vt:lpstr>
      <vt:lpstr>Customer Purchase Funnel</vt:lpstr>
      <vt:lpstr>Time Spent On Website</vt:lpstr>
      <vt:lpstr>Journey By Landing Page Type</vt:lpstr>
      <vt:lpstr>Additional Information Needed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8</cp:revision>
  <dcterms:created xsi:type="dcterms:W3CDTF">2023-09-25T23:14:39Z</dcterms:created>
  <dcterms:modified xsi:type="dcterms:W3CDTF">2023-09-26T16:26:19Z</dcterms:modified>
</cp:coreProperties>
</file>