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D1BBEE-249B-4C5C-A68A-6C966286639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E9B84F-CEF5-40D6-B091-B7654D0C12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6184900" cy="16340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Friends Recommendation </a:t>
            </a:r>
            <a:br>
              <a:rPr lang="en-US" sz="4000" dirty="0" smtClean="0"/>
            </a:br>
            <a:r>
              <a:rPr lang="en-US" sz="4000" dirty="0" smtClean="0"/>
              <a:t>on Twitter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267200"/>
            <a:ext cx="4038600" cy="1371600"/>
          </a:xfrm>
        </p:spPr>
        <p:txBody>
          <a:bodyPr>
            <a:noAutofit/>
          </a:bodyPr>
          <a:lstStyle/>
          <a:p>
            <a:r>
              <a:rPr lang="en-US" sz="2300" dirty="0" smtClean="0"/>
              <a:t>Guangmo Tong</a:t>
            </a:r>
          </a:p>
          <a:p>
            <a:r>
              <a:rPr lang="en-US" sz="2300" dirty="0" err="1" smtClean="0"/>
              <a:t>Ruili</a:t>
            </a:r>
            <a:r>
              <a:rPr lang="en-US" sz="2300" dirty="0" smtClean="0"/>
              <a:t> Yao</a:t>
            </a:r>
          </a:p>
          <a:p>
            <a:r>
              <a:rPr lang="en-US" sz="2300" dirty="0" err="1" smtClean="0"/>
              <a:t>Xinwen</a:t>
            </a:r>
            <a:r>
              <a:rPr lang="en-US" sz="2300" dirty="0" smtClean="0"/>
              <a:t> Zhu</a:t>
            </a:r>
            <a:endParaRPr lang="en-US" sz="23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238774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ts val="2000"/>
              </a:lnSpc>
            </a:pPr>
            <a:r>
              <a:rPr lang="en-US" sz="1300" b="1" dirty="0" smtClean="0"/>
              <a:t>CS 6350.001</a:t>
            </a:r>
          </a:p>
          <a:p>
            <a:pPr algn="l">
              <a:lnSpc>
                <a:spcPts val="2000"/>
              </a:lnSpc>
            </a:pPr>
            <a:r>
              <a:rPr lang="en-US" sz="1300" b="1" dirty="0" smtClean="0"/>
              <a:t>Big Data</a:t>
            </a:r>
            <a:endParaRPr lang="en-US" sz="1300" b="1" dirty="0"/>
          </a:p>
          <a:p>
            <a:pPr algn="l">
              <a:lnSpc>
                <a:spcPts val="2000"/>
              </a:lnSpc>
            </a:pPr>
            <a:r>
              <a:rPr lang="en-US" sz="1300" b="1" dirty="0" smtClean="0"/>
              <a:t>Professor Dr. </a:t>
            </a:r>
            <a:r>
              <a:rPr lang="en-US" sz="1300" b="1" dirty="0" err="1" smtClean="0"/>
              <a:t>Latifur</a:t>
            </a:r>
            <a:r>
              <a:rPr lang="en-US" sz="1300" b="1" dirty="0" smtClean="0"/>
              <a:t> Khan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69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78" y="990600"/>
            <a:ext cx="6965245" cy="1202485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10299" cy="3200400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Jaccard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similarity measure, the similarity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S(i,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j)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users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and j can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defined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natural approach is to recommend to j the k users that have the largest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S(i, 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00400"/>
            <a:ext cx="5334000" cy="10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572" y="5562600"/>
            <a:ext cx="2895600" cy="465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esult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basic_jaccard.scala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53944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82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10400" cy="1202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 of </a:t>
            </a:r>
            <a:br>
              <a:rPr lang="en-US" sz="3600" dirty="0" smtClean="0"/>
            </a:br>
            <a:r>
              <a:rPr lang="en-US" sz="3600" dirty="0" smtClean="0"/>
              <a:t>Basic Recommendation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00200" y="2743200"/>
            <a:ext cx="5943600" cy="2362200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On twitter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a node can be referred to several topics, i.e.,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sports, news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and music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basic recommendation approach may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magnify a certain topic too much.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78" y="990600"/>
            <a:ext cx="7010400" cy="1202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 of </a:t>
            </a:r>
            <a:br>
              <a:rPr lang="en-US" sz="3600" dirty="0" smtClean="0"/>
            </a:br>
            <a:r>
              <a:rPr lang="en-US" sz="3600" dirty="0" smtClean="0"/>
              <a:t>Basic Recommendation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343400"/>
            <a:ext cx="6096000" cy="128239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438400"/>
            <a:ext cx="6934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uppose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ten users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,…,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following who-follow-who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one user from u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u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recommend to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2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10400" cy="1202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 of </a:t>
            </a:r>
            <a:br>
              <a:rPr lang="en-US" sz="3600" dirty="0" smtClean="0"/>
            </a:br>
            <a:r>
              <a:rPr lang="en-US" sz="3600" dirty="0" smtClean="0"/>
              <a:t>Basic Recommendation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800600"/>
            <a:ext cx="6096000" cy="128239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057400"/>
            <a:ext cx="6934200" cy="2514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JC:  S(u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5/7 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S(u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4/7    =&gt;   Recommend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If: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u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all music pages,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u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related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different other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common interest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=&gt;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Recommend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!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477000" cy="3352800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Clustering-enhanced Recommendation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steps: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Topic clustering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K-means algorithm (Euclidean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measure)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Friend Recommendation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Cosine/Pearson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 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09" y="609600"/>
            <a:ext cx="6606823" cy="990600"/>
          </a:xfrm>
        </p:spPr>
        <p:txBody>
          <a:bodyPr/>
          <a:lstStyle/>
          <a:p>
            <a:r>
              <a:rPr lang="en-US" dirty="0"/>
              <a:t>Topic clustering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086600" cy="106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lustering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users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 clusters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the k-means algorithm, where the distance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users is calculated by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cluster.scala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70" y="2514600"/>
            <a:ext cx="623966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chemeClr val="accent1"/>
              </a:buClr>
              <a:buSzPct val="100000"/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Friend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Recommendation</a:t>
            </a:r>
          </a:p>
          <a:p>
            <a:pPr marL="0" indent="0" algn="ctr">
              <a:buClr>
                <a:schemeClr val="accent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Cosine similarity measure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05000"/>
            <a:ext cx="6196405" cy="3818069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clusters are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each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of users.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servers as a group of similar users. 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redefine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vector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number(1/0)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users in cluster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new attribute vector,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of two users by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oefficient or cosine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65" y="3365062"/>
            <a:ext cx="2270760" cy="4495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962400"/>
            <a:ext cx="30480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Pearson </a:t>
            </a:r>
            <a:r>
              <a:rPr lang="en-US" altLang="zh-CN" dirty="0"/>
              <a:t>c</a:t>
            </a:r>
            <a:r>
              <a:rPr lang="en-US" dirty="0" smtClean="0"/>
              <a:t>orrelation </a:t>
            </a:r>
            <a:r>
              <a:rPr lang="en-US" altLang="zh-CN" dirty="0" smtClean="0"/>
              <a:t>c</a:t>
            </a:r>
            <a:r>
              <a:rPr lang="en-US" dirty="0" smtClean="0"/>
              <a:t>oefficient</a:t>
            </a:r>
            <a:r>
              <a:rPr lang="en-US" b="1" dirty="0">
                <a:solidFill>
                  <a:srgbClr val="D60093"/>
                </a:solidFill>
              </a:rPr>
              <a:t/>
            </a:r>
            <a:br>
              <a:rPr lang="en-US" b="1" dirty="0">
                <a:solidFill>
                  <a:srgbClr val="D60093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9442" y="4191000"/>
                <a:ext cx="6196405" cy="2071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cs typeface="Arial" pitchFamily="34" charset="0"/>
                              </a:rPr>
                              <m:t>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averages of attribute vector lists of user x and y 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9442" y="4191000"/>
                <a:ext cx="6196405" cy="2071743"/>
              </a:xfrm>
              <a:blipFill rotWithShape="0">
                <a:blip r:embed="rId2"/>
                <a:stretch>
                  <a:fillRect l="-1575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479442" y="1905000"/>
                <a:ext cx="6196405" cy="20717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116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Brush Script MT" pitchFamily="6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𝒚𝒔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  <m:t>𝑨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  <m:t>𝑨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42" y="1905000"/>
                <a:ext cx="6196405" cy="20717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965245" cy="1202485"/>
          </a:xfrm>
        </p:spPr>
        <p:txBody>
          <a:bodyPr/>
          <a:lstStyle/>
          <a:p>
            <a:r>
              <a:rPr lang="en-US" dirty="0" smtClean="0"/>
              <a:t>Selected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667000"/>
            <a:ext cx="5867400" cy="2590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 this project, we apply big data techniques and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on Twitter dataset using Spark.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</a:t>
            </a:r>
            <a:r>
              <a:rPr lang="en-US" altLang="zh-CN" dirty="0" smtClean="0"/>
              <a:t>s</a:t>
            </a:r>
            <a:r>
              <a:rPr lang="en-US" dirty="0" smtClean="0"/>
              <a:t>imilarity </a:t>
            </a:r>
            <a:r>
              <a:rPr lang="en-US" altLang="zh-CN" dirty="0"/>
              <a:t>m</a:t>
            </a:r>
            <a:r>
              <a:rPr lang="en-US" dirty="0" smtClean="0"/>
              <a:t>easure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4411137" cy="13367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79442" y="4267200"/>
                <a:ext cx="6196405" cy="20717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116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Brush Script MT" pitchFamily="66" charset="0"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vector lists of user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42" y="4267200"/>
                <a:ext cx="6196405" cy="2071743"/>
              </a:xfrm>
              <a:prstGeom prst="rect">
                <a:avLst/>
              </a:prstGeom>
              <a:blipFill rotWithShape="0">
                <a:blip r:embed="rId3"/>
                <a:stretch>
                  <a:fillRect l="-1575" t="-2059" r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42" y="1828800"/>
            <a:ext cx="6196405" cy="4343400"/>
          </a:xfrm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oefficient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0">
              <a:buClr>
                <a:schemeClr val="bg2">
                  <a:lumMod val="50000"/>
                </a:schemeClr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0">
              <a:buClr>
                <a:schemeClr val="bg2">
                  <a:lumMod val="50000"/>
                </a:schemeClr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Results after input user id 10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8" y="2419997"/>
            <a:ext cx="5222811" cy="32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28800"/>
            <a:ext cx="6196405" cy="4419600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easure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input user id 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14" y="2455102"/>
            <a:ext cx="5224462" cy="32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743200"/>
            <a:ext cx="6196405" cy="3603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6965245" cy="1202485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6629400" cy="3352800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always looking for new friends in an online social network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chemeClr val="accent1"/>
              </a:buClr>
              <a:buSzPct val="1000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k-friend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recommend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users sharing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interest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certain user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Twitter.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6965245" cy="1202485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6324600" cy="4038600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two approaches of friends recommendation on Twitter data: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Recommendation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 measure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Clustering-enhanced Recommendation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K-means algorithm (Euclidean distance measure)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Cosine/Pearson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6965245" cy="1202485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172200" cy="2819400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twitter_5000_10000.dat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10000 who-follow-who relationship of the selected 5000 nodes in matrix format, representing as 1 or 0.</a:t>
            </a: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twitter_5000_10000new.dat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i-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line contains the nodes followed by node i, representing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node_id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cluster.dat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line i contains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cluster 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2000" dirty="0"/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38200"/>
            <a:ext cx="6965245" cy="1202485"/>
          </a:xfrm>
        </p:spPr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00200" y="1752600"/>
            <a:ext cx="5715000" cy="4038600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basic_jaccard.scala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recommendation via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jaccard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similarity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cluster.scala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cluster the nodes into 100 clusters by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euclidean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advanced_pearson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recalculate the attribute vector according to the clustering and do the recommendation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pearson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similarity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advanced_cos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 recalculate the attribute vector according to the clustering and do the recommendation by cosine similarity.</a:t>
            </a:r>
          </a:p>
          <a:p>
            <a:pPr algn="just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09800" y="2362200"/>
            <a:ext cx="4800600" cy="1600200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Basic Recommendation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 measure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6965245" cy="1202485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00200" y="2590800"/>
            <a:ext cx="5943600" cy="2362200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iven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user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i,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users recommended to i are supposed to be similar to 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project, we develop the measure of similarly based on the who follow who relationship from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6965245" cy="1202485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76400" y="2476500"/>
            <a:ext cx="5791200" cy="2819400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we define its attribute 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where                                    implies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follows (resp. does not follow) j.</a:t>
            </a:r>
          </a:p>
          <a:p>
            <a:pPr marL="0" indent="0" algn="just">
              <a:buClr>
                <a:schemeClr val="accent1"/>
              </a:buClr>
              <a:buSzPct val="100000"/>
              <a:buNone/>
            </a:pPr>
            <a:endParaRPr lang="en-US" sz="2000" dirty="0" smtClean="0"/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define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A(i,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i) to be 1.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14" y="3252808"/>
            <a:ext cx="2600000" cy="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14" y="3243284"/>
            <a:ext cx="990476" cy="3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70" y="3886200"/>
            <a:ext cx="2148688" cy="2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362</TotalTime>
  <Words>758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Friends Recommendation  on Twitter</vt:lpstr>
      <vt:lpstr>Selected Topic</vt:lpstr>
      <vt:lpstr>Background</vt:lpstr>
      <vt:lpstr>Project Description</vt:lpstr>
      <vt:lpstr>Datasets</vt:lpstr>
      <vt:lpstr>Script Files</vt:lpstr>
      <vt:lpstr>PowerPoint Presentation</vt:lpstr>
      <vt:lpstr>Definition</vt:lpstr>
      <vt:lpstr>Definition</vt:lpstr>
      <vt:lpstr>Evaluation</vt:lpstr>
      <vt:lpstr>PowerPoint Presentation</vt:lpstr>
      <vt:lpstr>Drawback of  Basic Recommendation</vt:lpstr>
      <vt:lpstr>Drawback of  Basic Recommendation</vt:lpstr>
      <vt:lpstr>Drawback of  Basic Recommendation</vt:lpstr>
      <vt:lpstr>PowerPoint Presentation</vt:lpstr>
      <vt:lpstr>Topic clustering</vt:lpstr>
      <vt:lpstr>PowerPoint Presentation</vt:lpstr>
      <vt:lpstr>Idea</vt:lpstr>
      <vt:lpstr>Pearson correlation coefficient </vt:lpstr>
      <vt:lpstr>Cosine similarity measure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</dc:title>
  <dc:creator>Xinwen</dc:creator>
  <cp:lastModifiedBy>Xinwen</cp:lastModifiedBy>
  <cp:revision>94</cp:revision>
  <dcterms:created xsi:type="dcterms:W3CDTF">2015-12-07T23:15:58Z</dcterms:created>
  <dcterms:modified xsi:type="dcterms:W3CDTF">2015-12-11T23:31:50Z</dcterms:modified>
</cp:coreProperties>
</file>