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9" r:id="rId3"/>
    <p:sldId id="264" r:id="rId4"/>
    <p:sldId id="265" r:id="rId5"/>
    <p:sldId id="272" r:id="rId6"/>
    <p:sldId id="279" r:id="rId7"/>
    <p:sldId id="277" r:id="rId8"/>
    <p:sldId id="278" r:id="rId9"/>
    <p:sldId id="274" r:id="rId10"/>
    <p:sldId id="268" r:id="rId11"/>
    <p:sldId id="275"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emlis Weld" initials="SW" lastIdx="1" clrIdx="0">
    <p:extLst>
      <p:ext uri="{19B8F6BF-5375-455C-9EA6-DF929625EA0E}">
        <p15:presenceInfo xmlns:p15="http://schemas.microsoft.com/office/powerpoint/2012/main" userId="1cd23521a12e13a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02" autoAdjust="0"/>
    <p:restoredTop sz="94660"/>
  </p:normalViewPr>
  <p:slideViewPr>
    <p:cSldViewPr snapToGrid="0">
      <p:cViewPr varScale="1">
        <p:scale>
          <a:sx n="85" d="100"/>
          <a:sy n="85" d="100"/>
        </p:scale>
        <p:origin x="184" y="328"/>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3-22T00:06:52.323" idx="1">
    <p:pos x="10" y="10"/>
    <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5FBA08-5586-4663-BE2D-B8BF1491B7CC}" type="datetimeFigureOut">
              <a:rPr lang="en-US" smtClean="0"/>
              <a:t>3/29/18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5FE613-27C6-4237-9FA2-07EAC003B336}" type="slidenum">
              <a:rPr lang="en-US" smtClean="0"/>
              <a:t>‹#›</a:t>
            </a:fld>
            <a:endParaRPr lang="en-US" dirty="0"/>
          </a:p>
        </p:txBody>
      </p:sp>
    </p:spTree>
    <p:extLst>
      <p:ext uri="{BB962C8B-B14F-4D97-AF65-F5344CB8AC3E}">
        <p14:creationId xmlns:p14="http://schemas.microsoft.com/office/powerpoint/2010/main" val="2474617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4F6AA-244F-4360-B908-38E5DDE30E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FB61EA-EF71-4B3F-B40A-94DEB69F64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950B9D7-236D-426A-B1F3-885BCE0B48C3}"/>
              </a:ext>
            </a:extLst>
          </p:cNvPr>
          <p:cNvSpPr>
            <a:spLocks noGrp="1"/>
          </p:cNvSpPr>
          <p:nvPr>
            <p:ph type="dt" sz="half" idx="10"/>
          </p:nvPr>
        </p:nvSpPr>
        <p:spPr/>
        <p:txBody>
          <a:bodyPr/>
          <a:lstStyle/>
          <a:p>
            <a:fld id="{D3F86B46-728E-4D1B-A722-756DC581B5A2}" type="datetimeFigureOut">
              <a:rPr lang="en-US" smtClean="0"/>
              <a:t>3/29/18</a:t>
            </a:fld>
            <a:endParaRPr lang="en-US" dirty="0"/>
          </a:p>
        </p:txBody>
      </p:sp>
      <p:sp>
        <p:nvSpPr>
          <p:cNvPr id="5" name="Footer Placeholder 4">
            <a:extLst>
              <a:ext uri="{FF2B5EF4-FFF2-40B4-BE49-F238E27FC236}">
                <a16:creationId xmlns:a16="http://schemas.microsoft.com/office/drawing/2014/main" id="{7884FC0B-5B1C-4E4E-9046-B7FAF428676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1C90B48-6084-4655-84C7-B7C887460458}"/>
              </a:ext>
            </a:extLst>
          </p:cNvPr>
          <p:cNvSpPr>
            <a:spLocks noGrp="1"/>
          </p:cNvSpPr>
          <p:nvPr>
            <p:ph type="sldNum" sz="quarter" idx="12"/>
          </p:nvPr>
        </p:nvSpPr>
        <p:spPr/>
        <p:txBody>
          <a:bodyPr/>
          <a:lstStyle/>
          <a:p>
            <a:fld id="{9615CF91-2CE9-4B72-B694-52AD853FBB39}" type="slidenum">
              <a:rPr lang="en-US" smtClean="0"/>
              <a:t>‹#›</a:t>
            </a:fld>
            <a:endParaRPr lang="en-US" dirty="0"/>
          </a:p>
        </p:txBody>
      </p:sp>
    </p:spTree>
    <p:extLst>
      <p:ext uri="{BB962C8B-B14F-4D97-AF65-F5344CB8AC3E}">
        <p14:creationId xmlns:p14="http://schemas.microsoft.com/office/powerpoint/2010/main" val="1473065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634CE-581F-46A0-8666-50D1E29216D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21F63F-5B09-4431-8DE5-CD415A1202B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D70DAB-7551-4466-A721-537A8533E9B0}"/>
              </a:ext>
            </a:extLst>
          </p:cNvPr>
          <p:cNvSpPr>
            <a:spLocks noGrp="1"/>
          </p:cNvSpPr>
          <p:nvPr>
            <p:ph type="dt" sz="half" idx="10"/>
          </p:nvPr>
        </p:nvSpPr>
        <p:spPr/>
        <p:txBody>
          <a:bodyPr/>
          <a:lstStyle/>
          <a:p>
            <a:fld id="{D3F86B46-728E-4D1B-A722-756DC581B5A2}" type="datetimeFigureOut">
              <a:rPr lang="en-US" smtClean="0"/>
              <a:t>3/29/18</a:t>
            </a:fld>
            <a:endParaRPr lang="en-US" dirty="0"/>
          </a:p>
        </p:txBody>
      </p:sp>
      <p:sp>
        <p:nvSpPr>
          <p:cNvPr id="5" name="Footer Placeholder 4">
            <a:extLst>
              <a:ext uri="{FF2B5EF4-FFF2-40B4-BE49-F238E27FC236}">
                <a16:creationId xmlns:a16="http://schemas.microsoft.com/office/drawing/2014/main" id="{B87B40A3-27D8-49AC-A31F-2E04F40DD67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27C4D7-E9EB-48A3-84CB-C0841CE3E3D8}"/>
              </a:ext>
            </a:extLst>
          </p:cNvPr>
          <p:cNvSpPr>
            <a:spLocks noGrp="1"/>
          </p:cNvSpPr>
          <p:nvPr>
            <p:ph type="sldNum" sz="quarter" idx="12"/>
          </p:nvPr>
        </p:nvSpPr>
        <p:spPr/>
        <p:txBody>
          <a:bodyPr/>
          <a:lstStyle/>
          <a:p>
            <a:fld id="{9615CF91-2CE9-4B72-B694-52AD853FBB39}" type="slidenum">
              <a:rPr lang="en-US" smtClean="0"/>
              <a:t>‹#›</a:t>
            </a:fld>
            <a:endParaRPr lang="en-US" dirty="0"/>
          </a:p>
        </p:txBody>
      </p:sp>
    </p:spTree>
    <p:extLst>
      <p:ext uri="{BB962C8B-B14F-4D97-AF65-F5344CB8AC3E}">
        <p14:creationId xmlns:p14="http://schemas.microsoft.com/office/powerpoint/2010/main" val="4107236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C11578-E484-4A78-8C13-16C8E4E520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C10B96-EFE6-43C2-93D0-C45BB8E4EF3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A06178-02CD-45CD-AA04-FB36C7EB1211}"/>
              </a:ext>
            </a:extLst>
          </p:cNvPr>
          <p:cNvSpPr>
            <a:spLocks noGrp="1"/>
          </p:cNvSpPr>
          <p:nvPr>
            <p:ph type="dt" sz="half" idx="10"/>
          </p:nvPr>
        </p:nvSpPr>
        <p:spPr/>
        <p:txBody>
          <a:bodyPr/>
          <a:lstStyle/>
          <a:p>
            <a:fld id="{D3F86B46-728E-4D1B-A722-756DC581B5A2}" type="datetimeFigureOut">
              <a:rPr lang="en-US" smtClean="0"/>
              <a:t>3/29/18</a:t>
            </a:fld>
            <a:endParaRPr lang="en-US" dirty="0"/>
          </a:p>
        </p:txBody>
      </p:sp>
      <p:sp>
        <p:nvSpPr>
          <p:cNvPr id="5" name="Footer Placeholder 4">
            <a:extLst>
              <a:ext uri="{FF2B5EF4-FFF2-40B4-BE49-F238E27FC236}">
                <a16:creationId xmlns:a16="http://schemas.microsoft.com/office/drawing/2014/main" id="{5BCF21B0-30B5-4DA9-B20C-D32F729EE45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ACB4368-BBB2-4265-8787-AF764250AE7B}"/>
              </a:ext>
            </a:extLst>
          </p:cNvPr>
          <p:cNvSpPr>
            <a:spLocks noGrp="1"/>
          </p:cNvSpPr>
          <p:nvPr>
            <p:ph type="sldNum" sz="quarter" idx="12"/>
          </p:nvPr>
        </p:nvSpPr>
        <p:spPr/>
        <p:txBody>
          <a:bodyPr/>
          <a:lstStyle/>
          <a:p>
            <a:fld id="{9615CF91-2CE9-4B72-B694-52AD853FBB39}" type="slidenum">
              <a:rPr lang="en-US" smtClean="0"/>
              <a:t>‹#›</a:t>
            </a:fld>
            <a:endParaRPr lang="en-US" dirty="0"/>
          </a:p>
        </p:txBody>
      </p:sp>
    </p:spTree>
    <p:extLst>
      <p:ext uri="{BB962C8B-B14F-4D97-AF65-F5344CB8AC3E}">
        <p14:creationId xmlns:p14="http://schemas.microsoft.com/office/powerpoint/2010/main" val="1350798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A87E7-FCFE-415D-B332-6DE4F5A3B3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03CCCE-B131-4B66-B35C-BC696EAC371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91D6D6-CDE6-477E-AFD3-05D3E479F13B}"/>
              </a:ext>
            </a:extLst>
          </p:cNvPr>
          <p:cNvSpPr>
            <a:spLocks noGrp="1"/>
          </p:cNvSpPr>
          <p:nvPr>
            <p:ph type="dt" sz="half" idx="10"/>
          </p:nvPr>
        </p:nvSpPr>
        <p:spPr/>
        <p:txBody>
          <a:bodyPr/>
          <a:lstStyle/>
          <a:p>
            <a:fld id="{D3F86B46-728E-4D1B-A722-756DC581B5A2}" type="datetimeFigureOut">
              <a:rPr lang="en-US" smtClean="0"/>
              <a:t>3/29/18</a:t>
            </a:fld>
            <a:endParaRPr lang="en-US" dirty="0"/>
          </a:p>
        </p:txBody>
      </p:sp>
      <p:sp>
        <p:nvSpPr>
          <p:cNvPr id="5" name="Footer Placeholder 4">
            <a:extLst>
              <a:ext uri="{FF2B5EF4-FFF2-40B4-BE49-F238E27FC236}">
                <a16:creationId xmlns:a16="http://schemas.microsoft.com/office/drawing/2014/main" id="{C874C1CA-3869-4C56-830B-62B4D2CDC21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4C1108-9D4C-4DC3-BD03-5652422A2C71}"/>
              </a:ext>
            </a:extLst>
          </p:cNvPr>
          <p:cNvSpPr>
            <a:spLocks noGrp="1"/>
          </p:cNvSpPr>
          <p:nvPr>
            <p:ph type="sldNum" sz="quarter" idx="12"/>
          </p:nvPr>
        </p:nvSpPr>
        <p:spPr/>
        <p:txBody>
          <a:bodyPr/>
          <a:lstStyle/>
          <a:p>
            <a:fld id="{9615CF91-2CE9-4B72-B694-52AD853FBB39}" type="slidenum">
              <a:rPr lang="en-US" smtClean="0"/>
              <a:t>‹#›</a:t>
            </a:fld>
            <a:endParaRPr lang="en-US" dirty="0"/>
          </a:p>
        </p:txBody>
      </p:sp>
    </p:spTree>
    <p:extLst>
      <p:ext uri="{BB962C8B-B14F-4D97-AF65-F5344CB8AC3E}">
        <p14:creationId xmlns:p14="http://schemas.microsoft.com/office/powerpoint/2010/main" val="2856655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9CD00-6EA9-4F3E-B532-ED6931EAD8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1E5370B-99A0-495F-BE56-D16B7780D4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4B03265-4A29-4E3D-A0B0-CCE772EE2529}"/>
              </a:ext>
            </a:extLst>
          </p:cNvPr>
          <p:cNvSpPr>
            <a:spLocks noGrp="1"/>
          </p:cNvSpPr>
          <p:nvPr>
            <p:ph type="dt" sz="half" idx="10"/>
          </p:nvPr>
        </p:nvSpPr>
        <p:spPr/>
        <p:txBody>
          <a:bodyPr/>
          <a:lstStyle/>
          <a:p>
            <a:fld id="{D3F86B46-728E-4D1B-A722-756DC581B5A2}" type="datetimeFigureOut">
              <a:rPr lang="en-US" smtClean="0"/>
              <a:t>3/29/18</a:t>
            </a:fld>
            <a:endParaRPr lang="en-US" dirty="0"/>
          </a:p>
        </p:txBody>
      </p:sp>
      <p:sp>
        <p:nvSpPr>
          <p:cNvPr id="5" name="Footer Placeholder 4">
            <a:extLst>
              <a:ext uri="{FF2B5EF4-FFF2-40B4-BE49-F238E27FC236}">
                <a16:creationId xmlns:a16="http://schemas.microsoft.com/office/drawing/2014/main" id="{E4FFDF22-830A-4B32-8B54-E1E68B167FF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1473834-D540-4436-8EEC-0383FE093EDD}"/>
              </a:ext>
            </a:extLst>
          </p:cNvPr>
          <p:cNvSpPr>
            <a:spLocks noGrp="1"/>
          </p:cNvSpPr>
          <p:nvPr>
            <p:ph type="sldNum" sz="quarter" idx="12"/>
          </p:nvPr>
        </p:nvSpPr>
        <p:spPr/>
        <p:txBody>
          <a:bodyPr/>
          <a:lstStyle/>
          <a:p>
            <a:fld id="{9615CF91-2CE9-4B72-B694-52AD853FBB39}" type="slidenum">
              <a:rPr lang="en-US" smtClean="0"/>
              <a:t>‹#›</a:t>
            </a:fld>
            <a:endParaRPr lang="en-US" dirty="0"/>
          </a:p>
        </p:txBody>
      </p:sp>
    </p:spTree>
    <p:extLst>
      <p:ext uri="{BB962C8B-B14F-4D97-AF65-F5344CB8AC3E}">
        <p14:creationId xmlns:p14="http://schemas.microsoft.com/office/powerpoint/2010/main" val="3928111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02FE1-75F0-44D0-BFE4-167D3B1EAE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77777C-8484-4EC9-9565-D1374998664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ED5818-82DB-40F3-A764-C2B0EB46F03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6D93C1-A49A-45FC-A9D8-C788118211CE}"/>
              </a:ext>
            </a:extLst>
          </p:cNvPr>
          <p:cNvSpPr>
            <a:spLocks noGrp="1"/>
          </p:cNvSpPr>
          <p:nvPr>
            <p:ph type="dt" sz="half" idx="10"/>
          </p:nvPr>
        </p:nvSpPr>
        <p:spPr/>
        <p:txBody>
          <a:bodyPr/>
          <a:lstStyle/>
          <a:p>
            <a:fld id="{D3F86B46-728E-4D1B-A722-756DC581B5A2}" type="datetimeFigureOut">
              <a:rPr lang="en-US" smtClean="0"/>
              <a:t>3/29/18</a:t>
            </a:fld>
            <a:endParaRPr lang="en-US" dirty="0"/>
          </a:p>
        </p:txBody>
      </p:sp>
      <p:sp>
        <p:nvSpPr>
          <p:cNvPr id="6" name="Footer Placeholder 5">
            <a:extLst>
              <a:ext uri="{FF2B5EF4-FFF2-40B4-BE49-F238E27FC236}">
                <a16:creationId xmlns:a16="http://schemas.microsoft.com/office/drawing/2014/main" id="{BB4DC3F0-549B-4F31-B8C1-0088AAE6EBF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415B1E4-70BD-4171-ADAF-B8E319BF9617}"/>
              </a:ext>
            </a:extLst>
          </p:cNvPr>
          <p:cNvSpPr>
            <a:spLocks noGrp="1"/>
          </p:cNvSpPr>
          <p:nvPr>
            <p:ph type="sldNum" sz="quarter" idx="12"/>
          </p:nvPr>
        </p:nvSpPr>
        <p:spPr/>
        <p:txBody>
          <a:bodyPr/>
          <a:lstStyle/>
          <a:p>
            <a:fld id="{9615CF91-2CE9-4B72-B694-52AD853FBB39}" type="slidenum">
              <a:rPr lang="en-US" smtClean="0"/>
              <a:t>‹#›</a:t>
            </a:fld>
            <a:endParaRPr lang="en-US" dirty="0"/>
          </a:p>
        </p:txBody>
      </p:sp>
    </p:spTree>
    <p:extLst>
      <p:ext uri="{BB962C8B-B14F-4D97-AF65-F5344CB8AC3E}">
        <p14:creationId xmlns:p14="http://schemas.microsoft.com/office/powerpoint/2010/main" val="2902125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5BFD0-6806-471E-8DDE-2858F9D7C8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ED13A0-3DD2-472F-B5F8-F4AB14DCD5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38C331C-2C0E-4E2F-891C-97AD45A659B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01CB4E5-41BE-4545-B772-77713337EF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FBAD637-7DCB-4091-9458-7A58F737087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4AC277D-7A9C-4602-A16E-4AA3124FB967}"/>
              </a:ext>
            </a:extLst>
          </p:cNvPr>
          <p:cNvSpPr>
            <a:spLocks noGrp="1"/>
          </p:cNvSpPr>
          <p:nvPr>
            <p:ph type="dt" sz="half" idx="10"/>
          </p:nvPr>
        </p:nvSpPr>
        <p:spPr/>
        <p:txBody>
          <a:bodyPr/>
          <a:lstStyle/>
          <a:p>
            <a:fld id="{D3F86B46-728E-4D1B-A722-756DC581B5A2}" type="datetimeFigureOut">
              <a:rPr lang="en-US" smtClean="0"/>
              <a:t>3/29/18</a:t>
            </a:fld>
            <a:endParaRPr lang="en-US" dirty="0"/>
          </a:p>
        </p:txBody>
      </p:sp>
      <p:sp>
        <p:nvSpPr>
          <p:cNvPr id="8" name="Footer Placeholder 7">
            <a:extLst>
              <a:ext uri="{FF2B5EF4-FFF2-40B4-BE49-F238E27FC236}">
                <a16:creationId xmlns:a16="http://schemas.microsoft.com/office/drawing/2014/main" id="{E188E5AC-CF7F-4A5E-8370-17B28FE3C710}"/>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B58914-BD58-4181-9FD6-19F0D8175DC4}"/>
              </a:ext>
            </a:extLst>
          </p:cNvPr>
          <p:cNvSpPr>
            <a:spLocks noGrp="1"/>
          </p:cNvSpPr>
          <p:nvPr>
            <p:ph type="sldNum" sz="quarter" idx="12"/>
          </p:nvPr>
        </p:nvSpPr>
        <p:spPr/>
        <p:txBody>
          <a:bodyPr/>
          <a:lstStyle/>
          <a:p>
            <a:fld id="{9615CF91-2CE9-4B72-B694-52AD853FBB39}" type="slidenum">
              <a:rPr lang="en-US" smtClean="0"/>
              <a:t>‹#›</a:t>
            </a:fld>
            <a:endParaRPr lang="en-US" dirty="0"/>
          </a:p>
        </p:txBody>
      </p:sp>
    </p:spTree>
    <p:extLst>
      <p:ext uri="{BB962C8B-B14F-4D97-AF65-F5344CB8AC3E}">
        <p14:creationId xmlns:p14="http://schemas.microsoft.com/office/powerpoint/2010/main" val="1558002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71ACC-F06E-4099-8D7E-D85FCC31E6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DED8D4-A4F0-4E4E-926D-4B7048554B01}"/>
              </a:ext>
            </a:extLst>
          </p:cNvPr>
          <p:cNvSpPr>
            <a:spLocks noGrp="1"/>
          </p:cNvSpPr>
          <p:nvPr>
            <p:ph type="dt" sz="half" idx="10"/>
          </p:nvPr>
        </p:nvSpPr>
        <p:spPr/>
        <p:txBody>
          <a:bodyPr/>
          <a:lstStyle/>
          <a:p>
            <a:fld id="{D3F86B46-728E-4D1B-A722-756DC581B5A2}" type="datetimeFigureOut">
              <a:rPr lang="en-US" smtClean="0"/>
              <a:t>3/29/18</a:t>
            </a:fld>
            <a:endParaRPr lang="en-US" dirty="0"/>
          </a:p>
        </p:txBody>
      </p:sp>
      <p:sp>
        <p:nvSpPr>
          <p:cNvPr id="4" name="Footer Placeholder 3">
            <a:extLst>
              <a:ext uri="{FF2B5EF4-FFF2-40B4-BE49-F238E27FC236}">
                <a16:creationId xmlns:a16="http://schemas.microsoft.com/office/drawing/2014/main" id="{AC784F7C-6E10-4C15-A614-CABE87E7636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57B6AD0-9442-42D4-B657-4ADE5A6EEAEF}"/>
              </a:ext>
            </a:extLst>
          </p:cNvPr>
          <p:cNvSpPr>
            <a:spLocks noGrp="1"/>
          </p:cNvSpPr>
          <p:nvPr>
            <p:ph type="sldNum" sz="quarter" idx="12"/>
          </p:nvPr>
        </p:nvSpPr>
        <p:spPr/>
        <p:txBody>
          <a:bodyPr/>
          <a:lstStyle/>
          <a:p>
            <a:fld id="{9615CF91-2CE9-4B72-B694-52AD853FBB39}" type="slidenum">
              <a:rPr lang="en-US" smtClean="0"/>
              <a:t>‹#›</a:t>
            </a:fld>
            <a:endParaRPr lang="en-US" dirty="0"/>
          </a:p>
        </p:txBody>
      </p:sp>
    </p:spTree>
    <p:extLst>
      <p:ext uri="{BB962C8B-B14F-4D97-AF65-F5344CB8AC3E}">
        <p14:creationId xmlns:p14="http://schemas.microsoft.com/office/powerpoint/2010/main" val="2956168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716C88-E358-4420-A4E1-027F6F3DA587}"/>
              </a:ext>
            </a:extLst>
          </p:cNvPr>
          <p:cNvSpPr>
            <a:spLocks noGrp="1"/>
          </p:cNvSpPr>
          <p:nvPr>
            <p:ph type="dt" sz="half" idx="10"/>
          </p:nvPr>
        </p:nvSpPr>
        <p:spPr/>
        <p:txBody>
          <a:bodyPr/>
          <a:lstStyle/>
          <a:p>
            <a:fld id="{D3F86B46-728E-4D1B-A722-756DC581B5A2}" type="datetimeFigureOut">
              <a:rPr lang="en-US" smtClean="0"/>
              <a:t>3/29/18</a:t>
            </a:fld>
            <a:endParaRPr lang="en-US" dirty="0"/>
          </a:p>
        </p:txBody>
      </p:sp>
      <p:sp>
        <p:nvSpPr>
          <p:cNvPr id="3" name="Footer Placeholder 2">
            <a:extLst>
              <a:ext uri="{FF2B5EF4-FFF2-40B4-BE49-F238E27FC236}">
                <a16:creationId xmlns:a16="http://schemas.microsoft.com/office/drawing/2014/main" id="{1DE5B76A-BCA0-4BD4-BD59-737810CAE57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F6CF34E-8346-43D0-9423-7AFB9944B560}"/>
              </a:ext>
            </a:extLst>
          </p:cNvPr>
          <p:cNvSpPr>
            <a:spLocks noGrp="1"/>
          </p:cNvSpPr>
          <p:nvPr>
            <p:ph type="sldNum" sz="quarter" idx="12"/>
          </p:nvPr>
        </p:nvSpPr>
        <p:spPr/>
        <p:txBody>
          <a:bodyPr/>
          <a:lstStyle/>
          <a:p>
            <a:fld id="{9615CF91-2CE9-4B72-B694-52AD853FBB39}" type="slidenum">
              <a:rPr lang="en-US" smtClean="0"/>
              <a:t>‹#›</a:t>
            </a:fld>
            <a:endParaRPr lang="en-US" dirty="0"/>
          </a:p>
        </p:txBody>
      </p:sp>
    </p:spTree>
    <p:extLst>
      <p:ext uri="{BB962C8B-B14F-4D97-AF65-F5344CB8AC3E}">
        <p14:creationId xmlns:p14="http://schemas.microsoft.com/office/powerpoint/2010/main" val="1281273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BAA8D-1B91-457A-9D14-CAB3F6CB84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A88D47-A0D5-47D1-B60A-C1532B3E92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DB66DF-DE49-4A56-8D60-B38AA12280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03634FB-3A35-4F85-A173-1AD2E1FC99A3}"/>
              </a:ext>
            </a:extLst>
          </p:cNvPr>
          <p:cNvSpPr>
            <a:spLocks noGrp="1"/>
          </p:cNvSpPr>
          <p:nvPr>
            <p:ph type="dt" sz="half" idx="10"/>
          </p:nvPr>
        </p:nvSpPr>
        <p:spPr/>
        <p:txBody>
          <a:bodyPr/>
          <a:lstStyle/>
          <a:p>
            <a:fld id="{D3F86B46-728E-4D1B-A722-756DC581B5A2}" type="datetimeFigureOut">
              <a:rPr lang="en-US" smtClean="0"/>
              <a:t>3/29/18</a:t>
            </a:fld>
            <a:endParaRPr lang="en-US" dirty="0"/>
          </a:p>
        </p:txBody>
      </p:sp>
      <p:sp>
        <p:nvSpPr>
          <p:cNvPr id="6" name="Footer Placeholder 5">
            <a:extLst>
              <a:ext uri="{FF2B5EF4-FFF2-40B4-BE49-F238E27FC236}">
                <a16:creationId xmlns:a16="http://schemas.microsoft.com/office/drawing/2014/main" id="{F50E951C-42F1-4033-825B-3473EA1DA42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241B63C-48C7-4C4D-B1CF-3AB5FD6A151F}"/>
              </a:ext>
            </a:extLst>
          </p:cNvPr>
          <p:cNvSpPr>
            <a:spLocks noGrp="1"/>
          </p:cNvSpPr>
          <p:nvPr>
            <p:ph type="sldNum" sz="quarter" idx="12"/>
          </p:nvPr>
        </p:nvSpPr>
        <p:spPr/>
        <p:txBody>
          <a:bodyPr/>
          <a:lstStyle/>
          <a:p>
            <a:fld id="{9615CF91-2CE9-4B72-B694-52AD853FBB39}" type="slidenum">
              <a:rPr lang="en-US" smtClean="0"/>
              <a:t>‹#›</a:t>
            </a:fld>
            <a:endParaRPr lang="en-US" dirty="0"/>
          </a:p>
        </p:txBody>
      </p:sp>
    </p:spTree>
    <p:extLst>
      <p:ext uri="{BB962C8B-B14F-4D97-AF65-F5344CB8AC3E}">
        <p14:creationId xmlns:p14="http://schemas.microsoft.com/office/powerpoint/2010/main" val="2146947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A3DDF-891F-4F88-98EE-42A2DC1C0F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EE08AA1-336A-4E62-A5F6-2C8EF96454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252E1C5-7338-4EDE-841A-D1402461D1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A7F9902-D375-4B51-9F5E-D89E9912F1AC}"/>
              </a:ext>
            </a:extLst>
          </p:cNvPr>
          <p:cNvSpPr>
            <a:spLocks noGrp="1"/>
          </p:cNvSpPr>
          <p:nvPr>
            <p:ph type="dt" sz="half" idx="10"/>
          </p:nvPr>
        </p:nvSpPr>
        <p:spPr/>
        <p:txBody>
          <a:bodyPr/>
          <a:lstStyle/>
          <a:p>
            <a:fld id="{D3F86B46-728E-4D1B-A722-756DC581B5A2}" type="datetimeFigureOut">
              <a:rPr lang="en-US" smtClean="0"/>
              <a:t>3/29/18</a:t>
            </a:fld>
            <a:endParaRPr lang="en-US" dirty="0"/>
          </a:p>
        </p:txBody>
      </p:sp>
      <p:sp>
        <p:nvSpPr>
          <p:cNvPr id="6" name="Footer Placeholder 5">
            <a:extLst>
              <a:ext uri="{FF2B5EF4-FFF2-40B4-BE49-F238E27FC236}">
                <a16:creationId xmlns:a16="http://schemas.microsoft.com/office/drawing/2014/main" id="{2478B06D-8919-4D25-8C11-2004AB63EB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E400F06-E165-44C0-8695-F6BDD356FEF1}"/>
              </a:ext>
            </a:extLst>
          </p:cNvPr>
          <p:cNvSpPr>
            <a:spLocks noGrp="1"/>
          </p:cNvSpPr>
          <p:nvPr>
            <p:ph type="sldNum" sz="quarter" idx="12"/>
          </p:nvPr>
        </p:nvSpPr>
        <p:spPr/>
        <p:txBody>
          <a:bodyPr/>
          <a:lstStyle/>
          <a:p>
            <a:fld id="{9615CF91-2CE9-4B72-B694-52AD853FBB39}" type="slidenum">
              <a:rPr lang="en-US" smtClean="0"/>
              <a:t>‹#›</a:t>
            </a:fld>
            <a:endParaRPr lang="en-US" dirty="0"/>
          </a:p>
        </p:txBody>
      </p:sp>
    </p:spTree>
    <p:extLst>
      <p:ext uri="{BB962C8B-B14F-4D97-AF65-F5344CB8AC3E}">
        <p14:creationId xmlns:p14="http://schemas.microsoft.com/office/powerpoint/2010/main" val="420193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8BDBED-AF51-41A8-A875-113B668A7B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A1B146-2CD1-484B-8E4A-012D5E9F87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A3732A-3B59-4CE4-8A78-EC0D4EA256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F86B46-728E-4D1B-A722-756DC581B5A2}" type="datetimeFigureOut">
              <a:rPr lang="en-US" smtClean="0"/>
              <a:t>3/29/18</a:t>
            </a:fld>
            <a:endParaRPr lang="en-US" dirty="0"/>
          </a:p>
        </p:txBody>
      </p:sp>
      <p:sp>
        <p:nvSpPr>
          <p:cNvPr id="5" name="Footer Placeholder 4">
            <a:extLst>
              <a:ext uri="{FF2B5EF4-FFF2-40B4-BE49-F238E27FC236}">
                <a16:creationId xmlns:a16="http://schemas.microsoft.com/office/drawing/2014/main" id="{AFFB9CC6-0643-4EEA-912E-53A1821724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27F4F5F-A5FF-4CBA-BD3A-2A3F0B8067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15CF91-2CE9-4B72-B694-52AD853FBB39}" type="slidenum">
              <a:rPr lang="en-US" smtClean="0"/>
              <a:t>‹#›</a:t>
            </a:fld>
            <a:endParaRPr lang="en-US" dirty="0"/>
          </a:p>
        </p:txBody>
      </p:sp>
    </p:spTree>
    <p:extLst>
      <p:ext uri="{BB962C8B-B14F-4D97-AF65-F5344CB8AC3E}">
        <p14:creationId xmlns:p14="http://schemas.microsoft.com/office/powerpoint/2010/main" val="11010810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shoujungu.herokuapp.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medicare.gov/homehealthcompare/search.html" TargetMode="External"/><Relationship Id="rId2" Type="http://schemas.openxmlformats.org/officeDocument/2006/relationships/hyperlink" Target="https://www.ehealthmedicare.com/about-medicare/home-health-agenci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CA77D21-D727-40B2-A1EA-799D224C06A8}"/>
              </a:ext>
            </a:extLst>
          </p:cNvPr>
          <p:cNvSpPr/>
          <p:nvPr/>
        </p:nvSpPr>
        <p:spPr>
          <a:xfrm>
            <a:off x="0" y="1541720"/>
            <a:ext cx="12192000" cy="531627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D5AB34-8E97-4666-AD0D-8F965C3E573D}"/>
              </a:ext>
            </a:extLst>
          </p:cNvPr>
          <p:cNvSpPr>
            <a:spLocks noGrp="1"/>
          </p:cNvSpPr>
          <p:nvPr>
            <p:ph type="ctrTitle"/>
          </p:nvPr>
        </p:nvSpPr>
        <p:spPr>
          <a:xfrm>
            <a:off x="1524000" y="366252"/>
            <a:ext cx="9144000" cy="1120724"/>
          </a:xfrm>
        </p:spPr>
        <p:txBody>
          <a:bodyPr/>
          <a:lstStyle/>
          <a:p>
            <a:r>
              <a:rPr lang="en-US" dirty="0">
                <a:latin typeface="Bernard MT Condensed" panose="02050806060905020404" pitchFamily="18" charset="0"/>
              </a:rPr>
              <a:t>Home Health Care Services</a:t>
            </a:r>
          </a:p>
        </p:txBody>
      </p:sp>
      <p:sp>
        <p:nvSpPr>
          <p:cNvPr id="3" name="Subtitle 2">
            <a:extLst>
              <a:ext uri="{FF2B5EF4-FFF2-40B4-BE49-F238E27FC236}">
                <a16:creationId xmlns:a16="http://schemas.microsoft.com/office/drawing/2014/main" id="{FE3A81DF-50E4-47B3-872C-2DE692F85317}"/>
              </a:ext>
            </a:extLst>
          </p:cNvPr>
          <p:cNvSpPr>
            <a:spLocks noGrp="1"/>
          </p:cNvSpPr>
          <p:nvPr>
            <p:ph type="subTitle" idx="1"/>
          </p:nvPr>
        </p:nvSpPr>
        <p:spPr>
          <a:xfrm>
            <a:off x="7066876" y="4671221"/>
            <a:ext cx="3097848" cy="1510736"/>
          </a:xfrm>
        </p:spPr>
        <p:txBody>
          <a:bodyPr>
            <a:normAutofit fontScale="92500" lnSpcReduction="20000"/>
          </a:bodyPr>
          <a:lstStyle/>
          <a:p>
            <a:r>
              <a:rPr lang="en-US" sz="2600" b="1" u="sng" dirty="0"/>
              <a:t>Team: The Last Few</a:t>
            </a:r>
          </a:p>
          <a:p>
            <a:r>
              <a:rPr lang="en-US" dirty="0"/>
              <a:t>Shoujun Gu</a:t>
            </a:r>
          </a:p>
          <a:p>
            <a:r>
              <a:rPr lang="en-US" dirty="0"/>
              <a:t>Van Hoang</a:t>
            </a:r>
          </a:p>
          <a:p>
            <a:r>
              <a:rPr lang="en-US" dirty="0"/>
              <a:t>Shemelis Weldes</a:t>
            </a:r>
          </a:p>
          <a:p>
            <a:endParaRPr lang="en-US" dirty="0"/>
          </a:p>
        </p:txBody>
      </p:sp>
      <p:pic>
        <p:nvPicPr>
          <p:cNvPr id="5" name="Picture 4">
            <a:extLst>
              <a:ext uri="{FF2B5EF4-FFF2-40B4-BE49-F238E27FC236}">
                <a16:creationId xmlns:a16="http://schemas.microsoft.com/office/drawing/2014/main" id="{4DDC1773-712C-4AA8-9433-0374534657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721" y="2180382"/>
            <a:ext cx="4001575" cy="4001575"/>
          </a:xfrm>
          <a:prstGeom prst="rect">
            <a:avLst/>
          </a:prstGeom>
        </p:spPr>
      </p:pic>
      <p:sp>
        <p:nvSpPr>
          <p:cNvPr id="11" name="Arrow: Left 10">
            <a:extLst>
              <a:ext uri="{FF2B5EF4-FFF2-40B4-BE49-F238E27FC236}">
                <a16:creationId xmlns:a16="http://schemas.microsoft.com/office/drawing/2014/main" id="{0728BAEF-FEA0-4007-B8BD-4B3874FA0BEF}"/>
              </a:ext>
            </a:extLst>
          </p:cNvPr>
          <p:cNvSpPr/>
          <p:nvPr/>
        </p:nvSpPr>
        <p:spPr>
          <a:xfrm>
            <a:off x="5019367" y="3359888"/>
            <a:ext cx="7059561" cy="1175243"/>
          </a:xfrm>
          <a:prstGeom prst="leftArrow">
            <a:avLst>
              <a:gd name="adj1" fmla="val 50000"/>
              <a:gd name="adj2" fmla="val 212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Project 2</a:t>
            </a:r>
          </a:p>
        </p:txBody>
      </p:sp>
    </p:spTree>
    <p:extLst>
      <p:ext uri="{BB962C8B-B14F-4D97-AF65-F5344CB8AC3E}">
        <p14:creationId xmlns:p14="http://schemas.microsoft.com/office/powerpoint/2010/main" val="1098061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E9A546E-C2EB-4795-B4F0-6D0544EE0171}"/>
              </a:ext>
            </a:extLst>
          </p:cNvPr>
          <p:cNvSpPr/>
          <p:nvPr/>
        </p:nvSpPr>
        <p:spPr>
          <a:xfrm>
            <a:off x="0" y="1116418"/>
            <a:ext cx="12192000" cy="574158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6A29AFC-6088-4B82-A454-FD274E3B2B5C}"/>
              </a:ext>
            </a:extLst>
          </p:cNvPr>
          <p:cNvSpPr>
            <a:spLocks noGrp="1"/>
          </p:cNvSpPr>
          <p:nvPr>
            <p:ph type="title"/>
          </p:nvPr>
        </p:nvSpPr>
        <p:spPr>
          <a:xfrm>
            <a:off x="297712" y="191385"/>
            <a:ext cx="10217888" cy="677094"/>
          </a:xfrm>
        </p:spPr>
        <p:txBody>
          <a:bodyPr>
            <a:normAutofit fontScale="90000"/>
          </a:bodyPr>
          <a:lstStyle/>
          <a:p>
            <a:r>
              <a:rPr lang="en-US" b="1" dirty="0"/>
              <a:t>Link to Charts</a:t>
            </a:r>
          </a:p>
        </p:txBody>
      </p:sp>
      <p:cxnSp>
        <p:nvCxnSpPr>
          <p:cNvPr id="5" name="Straight Connector 4">
            <a:extLst>
              <a:ext uri="{FF2B5EF4-FFF2-40B4-BE49-F238E27FC236}">
                <a16:creationId xmlns:a16="http://schemas.microsoft.com/office/drawing/2014/main" id="{8F7A1311-FAC0-405C-8C89-0A0808F53FEB}"/>
              </a:ext>
            </a:extLst>
          </p:cNvPr>
          <p:cNvCxnSpPr/>
          <p:nvPr/>
        </p:nvCxnSpPr>
        <p:spPr>
          <a:xfrm>
            <a:off x="372143" y="868479"/>
            <a:ext cx="11132288" cy="0"/>
          </a:xfrm>
          <a:prstGeom prst="line">
            <a:avLst/>
          </a:prstGeom>
        </p:spPr>
        <p:style>
          <a:lnRef idx="3">
            <a:schemeClr val="accent3"/>
          </a:lnRef>
          <a:fillRef idx="0">
            <a:schemeClr val="accent3"/>
          </a:fillRef>
          <a:effectRef idx="2">
            <a:schemeClr val="accent3"/>
          </a:effectRef>
          <a:fontRef idx="minor">
            <a:schemeClr val="tx1"/>
          </a:fontRef>
        </p:style>
      </p:cxnSp>
      <p:sp>
        <p:nvSpPr>
          <p:cNvPr id="7" name="TextBox 6">
            <a:extLst>
              <a:ext uri="{FF2B5EF4-FFF2-40B4-BE49-F238E27FC236}">
                <a16:creationId xmlns:a16="http://schemas.microsoft.com/office/drawing/2014/main" id="{9EB169D0-B35D-431F-A19D-9F4FDBE1846A}"/>
              </a:ext>
            </a:extLst>
          </p:cNvPr>
          <p:cNvSpPr txBox="1"/>
          <p:nvPr/>
        </p:nvSpPr>
        <p:spPr>
          <a:xfrm>
            <a:off x="1442483" y="1021856"/>
            <a:ext cx="8770404" cy="369332"/>
          </a:xfrm>
          <a:prstGeom prst="rect">
            <a:avLst/>
          </a:prstGeom>
          <a:noFill/>
        </p:spPr>
        <p:txBody>
          <a:bodyPr wrap="square" rtlCol="0">
            <a:spAutoFit/>
          </a:bodyPr>
          <a:lstStyle/>
          <a:p>
            <a:endParaRPr lang="en-US" dirty="0">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E88887E2-E72E-48B7-9160-1D196C534889}"/>
              </a:ext>
            </a:extLst>
          </p:cNvPr>
          <p:cNvSpPr txBox="1"/>
          <p:nvPr/>
        </p:nvSpPr>
        <p:spPr>
          <a:xfrm>
            <a:off x="372142" y="1223449"/>
            <a:ext cx="11132289" cy="3170099"/>
          </a:xfrm>
          <a:prstGeom prst="rect">
            <a:avLst/>
          </a:prstGeom>
          <a:noFill/>
        </p:spPr>
        <p:txBody>
          <a:bodyPr wrap="square" rtlCol="0">
            <a:spAutoFit/>
          </a:bodyPr>
          <a:lstStyle/>
          <a:p>
            <a:r>
              <a:rPr lang="en-US" sz="4000" dirty="0">
                <a:solidFill>
                  <a:schemeClr val="bg1"/>
                </a:solidFill>
                <a:latin typeface="Calibri" panose="020F0502020204030204" pitchFamily="34" charset="0"/>
                <a:cs typeface="Calibri" panose="020F0502020204030204" pitchFamily="34" charset="0"/>
              </a:rPr>
              <a:t>Map: </a:t>
            </a:r>
            <a:r>
              <a:rPr lang="en-US" sz="4000" dirty="0">
                <a:solidFill>
                  <a:schemeClr val="accent1"/>
                </a:solidFill>
                <a:latin typeface="Calibri" panose="020F0502020204030204" pitchFamily="34" charset="0"/>
                <a:cs typeface="Calibri" panose="020F0502020204030204" pitchFamily="34" charset="0"/>
              </a:rPr>
              <a:t>localhost</a:t>
            </a:r>
          </a:p>
          <a:p>
            <a:endParaRPr lang="en-US" sz="4000" dirty="0">
              <a:solidFill>
                <a:schemeClr val="bg1"/>
              </a:solidFill>
              <a:latin typeface="Calibri" panose="020F0502020204030204" pitchFamily="34" charset="0"/>
              <a:cs typeface="Calibri" panose="020F0502020204030204" pitchFamily="34" charset="0"/>
            </a:endParaRPr>
          </a:p>
          <a:p>
            <a:r>
              <a:rPr lang="en-US" sz="4000" dirty="0">
                <a:solidFill>
                  <a:schemeClr val="bg1"/>
                </a:solidFill>
                <a:latin typeface="Calibri" panose="020F0502020204030204" pitchFamily="34" charset="0"/>
                <a:cs typeface="Calibri" panose="020F0502020204030204" pitchFamily="34" charset="0"/>
              </a:rPr>
              <a:t>Bar/pie charts: </a:t>
            </a:r>
            <a:r>
              <a:rPr lang="en-US" sz="4000" dirty="0">
                <a:solidFill>
                  <a:schemeClr val="bg1"/>
                </a:solidFill>
                <a:latin typeface="Calibri" panose="020F0502020204030204" pitchFamily="34" charset="0"/>
                <a:cs typeface="Calibri" panose="020F0502020204030204" pitchFamily="34" charset="0"/>
                <a:hlinkClick r:id="rId2"/>
              </a:rPr>
              <a:t>https://shoujungu.herokuapp.com/</a:t>
            </a:r>
            <a:endParaRPr lang="en-US" sz="4000" dirty="0">
              <a:solidFill>
                <a:schemeClr val="bg1"/>
              </a:solidFill>
              <a:latin typeface="Calibri" panose="020F0502020204030204" pitchFamily="34" charset="0"/>
              <a:cs typeface="Calibri" panose="020F0502020204030204" pitchFamily="34" charset="0"/>
            </a:endParaRPr>
          </a:p>
          <a:p>
            <a:endParaRPr lang="en-US" sz="4000" dirty="0">
              <a:solidFill>
                <a:schemeClr val="bg1"/>
              </a:solidFill>
              <a:latin typeface="Calibri" panose="020F0502020204030204" pitchFamily="34" charset="0"/>
              <a:cs typeface="Calibri" panose="020F0502020204030204" pitchFamily="34" charset="0"/>
            </a:endParaRPr>
          </a:p>
          <a:p>
            <a:r>
              <a:rPr lang="en-US" sz="4000" dirty="0">
                <a:solidFill>
                  <a:schemeClr val="bg1"/>
                </a:solidFill>
                <a:latin typeface="Calibri" panose="020F0502020204030204" pitchFamily="34" charset="0"/>
                <a:cs typeface="Calibri" panose="020F0502020204030204" pitchFamily="34" charset="0"/>
              </a:rPr>
              <a:t>Scatterplot: </a:t>
            </a:r>
            <a:r>
              <a:rPr lang="en-US" sz="4000" dirty="0">
                <a:solidFill>
                  <a:schemeClr val="accent1"/>
                </a:solidFill>
                <a:latin typeface="Calibri" panose="020F0502020204030204" pitchFamily="34" charset="0"/>
                <a:cs typeface="Calibri" panose="020F0502020204030204" pitchFamily="34" charset="0"/>
              </a:rPr>
              <a:t>localhost</a:t>
            </a:r>
            <a:endParaRPr lang="en-US" sz="4000" dirty="0">
              <a:solidFill>
                <a:schemeClr val="accent1"/>
              </a:solidFill>
            </a:endParaRPr>
          </a:p>
        </p:txBody>
      </p:sp>
    </p:spTree>
    <p:extLst>
      <p:ext uri="{BB962C8B-B14F-4D97-AF65-F5344CB8AC3E}">
        <p14:creationId xmlns:p14="http://schemas.microsoft.com/office/powerpoint/2010/main" val="1692615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1B7DC-0C31-784E-A29B-241CF791218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602885DB-E306-AE45-A86A-E86ED41E31AA}"/>
              </a:ext>
            </a:extLst>
          </p:cNvPr>
          <p:cNvSpPr>
            <a:spLocks noGrp="1"/>
          </p:cNvSpPr>
          <p:nvPr>
            <p:ph idx="1"/>
          </p:nvPr>
        </p:nvSpPr>
        <p:spPr/>
        <p:txBody>
          <a:bodyPr>
            <a:normAutofit/>
          </a:bodyPr>
          <a:lstStyle/>
          <a:p>
            <a:pPr marL="0" indent="0" algn="ctr">
              <a:buNone/>
            </a:pPr>
            <a:endParaRPr lang="en-US" sz="4800" dirty="0"/>
          </a:p>
          <a:p>
            <a:pPr marL="0" indent="0" algn="ctr">
              <a:buNone/>
            </a:pPr>
            <a:endParaRPr lang="en-US" sz="4800" dirty="0"/>
          </a:p>
          <a:p>
            <a:pPr marL="0" indent="0" algn="ctr">
              <a:buNone/>
            </a:pPr>
            <a:r>
              <a:rPr lang="en-US" sz="4800" dirty="0"/>
              <a:t>Question?</a:t>
            </a:r>
          </a:p>
        </p:txBody>
      </p:sp>
    </p:spTree>
    <p:extLst>
      <p:ext uri="{BB962C8B-B14F-4D97-AF65-F5344CB8AC3E}">
        <p14:creationId xmlns:p14="http://schemas.microsoft.com/office/powerpoint/2010/main" val="1033404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E9A546E-C2EB-4795-B4F0-6D0544EE0171}"/>
              </a:ext>
            </a:extLst>
          </p:cNvPr>
          <p:cNvSpPr/>
          <p:nvPr/>
        </p:nvSpPr>
        <p:spPr>
          <a:xfrm>
            <a:off x="0" y="1116418"/>
            <a:ext cx="12192000" cy="574158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hlinkClick r:id="rId2"/>
              </a:rPr>
              <a:t>https://www.ehealthmedicare.com/about-medicare/home-health-agencies/</a:t>
            </a:r>
            <a:endParaRPr lang="en-US" dirty="0"/>
          </a:p>
          <a:p>
            <a:pPr algn="ctr"/>
            <a:endParaRPr lang="en-US" dirty="0"/>
          </a:p>
          <a:p>
            <a:pPr algn="ctr"/>
            <a:r>
              <a:rPr lang="en-US" dirty="0">
                <a:hlinkClick r:id="rId3"/>
              </a:rPr>
              <a:t>https://www.medicare.gov/homehealthcompare/search.html</a:t>
            </a:r>
            <a:endParaRPr lang="en-US" dirty="0"/>
          </a:p>
          <a:p>
            <a:pPr algn="ctr"/>
            <a:endParaRPr lang="en-US" dirty="0"/>
          </a:p>
          <a:p>
            <a:pPr algn="ctr"/>
            <a:endParaRPr lang="en-US" dirty="0"/>
          </a:p>
          <a:p>
            <a:pPr algn="ctr"/>
            <a:endParaRPr lang="en-US" dirty="0"/>
          </a:p>
        </p:txBody>
      </p:sp>
      <p:sp>
        <p:nvSpPr>
          <p:cNvPr id="2" name="Title 1">
            <a:extLst>
              <a:ext uri="{FF2B5EF4-FFF2-40B4-BE49-F238E27FC236}">
                <a16:creationId xmlns:a16="http://schemas.microsoft.com/office/drawing/2014/main" id="{F6A29AFC-6088-4B82-A454-FD274E3B2B5C}"/>
              </a:ext>
            </a:extLst>
          </p:cNvPr>
          <p:cNvSpPr>
            <a:spLocks noGrp="1"/>
          </p:cNvSpPr>
          <p:nvPr>
            <p:ph type="title"/>
          </p:nvPr>
        </p:nvSpPr>
        <p:spPr>
          <a:xfrm>
            <a:off x="297712" y="191385"/>
            <a:ext cx="10217888" cy="677094"/>
          </a:xfrm>
        </p:spPr>
        <p:txBody>
          <a:bodyPr>
            <a:normAutofit fontScale="90000"/>
          </a:bodyPr>
          <a:lstStyle/>
          <a:p>
            <a:r>
              <a:rPr lang="en-US" b="1" dirty="0"/>
              <a:t>Resources</a:t>
            </a:r>
          </a:p>
        </p:txBody>
      </p:sp>
      <p:cxnSp>
        <p:nvCxnSpPr>
          <p:cNvPr id="5" name="Straight Connector 4">
            <a:extLst>
              <a:ext uri="{FF2B5EF4-FFF2-40B4-BE49-F238E27FC236}">
                <a16:creationId xmlns:a16="http://schemas.microsoft.com/office/drawing/2014/main" id="{8F7A1311-FAC0-405C-8C89-0A0808F53FEB}"/>
              </a:ext>
            </a:extLst>
          </p:cNvPr>
          <p:cNvCxnSpPr/>
          <p:nvPr/>
        </p:nvCxnSpPr>
        <p:spPr>
          <a:xfrm>
            <a:off x="372143" y="868479"/>
            <a:ext cx="11132288" cy="0"/>
          </a:xfrm>
          <a:prstGeom prst="line">
            <a:avLst/>
          </a:prstGeom>
        </p:spPr>
        <p:style>
          <a:lnRef idx="3">
            <a:schemeClr val="accent3"/>
          </a:lnRef>
          <a:fillRef idx="0">
            <a:schemeClr val="accent3"/>
          </a:fillRef>
          <a:effectRef idx="2">
            <a:schemeClr val="accent3"/>
          </a:effectRef>
          <a:fontRef idx="minor">
            <a:schemeClr val="tx1"/>
          </a:fontRef>
        </p:style>
      </p:cxnSp>
      <p:sp>
        <p:nvSpPr>
          <p:cNvPr id="7" name="TextBox 6">
            <a:extLst>
              <a:ext uri="{FF2B5EF4-FFF2-40B4-BE49-F238E27FC236}">
                <a16:creationId xmlns:a16="http://schemas.microsoft.com/office/drawing/2014/main" id="{9EB169D0-B35D-431F-A19D-9F4FDBE1846A}"/>
              </a:ext>
            </a:extLst>
          </p:cNvPr>
          <p:cNvSpPr txBox="1"/>
          <p:nvPr/>
        </p:nvSpPr>
        <p:spPr>
          <a:xfrm>
            <a:off x="1442483" y="1021856"/>
            <a:ext cx="8770404" cy="369332"/>
          </a:xfrm>
          <a:prstGeom prst="rect">
            <a:avLst/>
          </a:prstGeom>
          <a:noFill/>
        </p:spPr>
        <p:txBody>
          <a:bodyPr wrap="square" rtlCol="0">
            <a:spAutoFit/>
          </a:bodyPr>
          <a:lstStyle/>
          <a:p>
            <a:endParaRPr lang="en-US" dirty="0">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E88887E2-E72E-48B7-9160-1D196C534889}"/>
              </a:ext>
            </a:extLst>
          </p:cNvPr>
          <p:cNvSpPr txBox="1"/>
          <p:nvPr/>
        </p:nvSpPr>
        <p:spPr>
          <a:xfrm>
            <a:off x="372142" y="1223449"/>
            <a:ext cx="11132289" cy="707886"/>
          </a:xfrm>
          <a:prstGeom prst="rect">
            <a:avLst/>
          </a:prstGeom>
          <a:noFill/>
        </p:spPr>
        <p:txBody>
          <a:bodyPr wrap="square" rtlCol="0">
            <a:spAutoFit/>
          </a:bodyPr>
          <a:lstStyle/>
          <a:p>
            <a:endParaRPr lang="en-US" sz="4000" dirty="0">
              <a:solidFill>
                <a:schemeClr val="accent1"/>
              </a:solidFill>
            </a:endParaRPr>
          </a:p>
        </p:txBody>
      </p:sp>
    </p:spTree>
    <p:extLst>
      <p:ext uri="{BB962C8B-B14F-4D97-AF65-F5344CB8AC3E}">
        <p14:creationId xmlns:p14="http://schemas.microsoft.com/office/powerpoint/2010/main" val="1239278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E810CB86-F078-48A9-A1FE-03076915AFFD}"/>
              </a:ext>
            </a:extLst>
          </p:cNvPr>
          <p:cNvSpPr/>
          <p:nvPr/>
        </p:nvSpPr>
        <p:spPr>
          <a:xfrm>
            <a:off x="0" y="1116419"/>
            <a:ext cx="12192000" cy="574158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6A29AFC-6088-4B82-A454-FD274E3B2B5C}"/>
              </a:ext>
            </a:extLst>
          </p:cNvPr>
          <p:cNvSpPr>
            <a:spLocks noGrp="1"/>
          </p:cNvSpPr>
          <p:nvPr>
            <p:ph type="title"/>
          </p:nvPr>
        </p:nvSpPr>
        <p:spPr>
          <a:xfrm>
            <a:off x="233916" y="191385"/>
            <a:ext cx="10281684" cy="677094"/>
          </a:xfrm>
        </p:spPr>
        <p:txBody>
          <a:bodyPr>
            <a:normAutofit fontScale="90000"/>
          </a:bodyPr>
          <a:lstStyle/>
          <a:p>
            <a:r>
              <a:rPr lang="en-US" b="1" dirty="0"/>
              <a:t>Project Overview</a:t>
            </a:r>
          </a:p>
        </p:txBody>
      </p:sp>
      <p:sp>
        <p:nvSpPr>
          <p:cNvPr id="6" name="Rectangle 5">
            <a:extLst>
              <a:ext uri="{FF2B5EF4-FFF2-40B4-BE49-F238E27FC236}">
                <a16:creationId xmlns:a16="http://schemas.microsoft.com/office/drawing/2014/main" id="{239FA697-ED90-4116-9369-9B554555BDE6}"/>
              </a:ext>
            </a:extLst>
          </p:cNvPr>
          <p:cNvSpPr/>
          <p:nvPr/>
        </p:nvSpPr>
        <p:spPr>
          <a:xfrm>
            <a:off x="978199" y="1076978"/>
            <a:ext cx="10271051" cy="4707135"/>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sz="2800" b="1" dirty="0">
                <a:solidFill>
                  <a:schemeClr val="tx1"/>
                </a:solidFill>
              </a:rPr>
              <a:t>PURPOSE</a:t>
            </a:r>
            <a:r>
              <a:rPr lang="en-US" dirty="0"/>
              <a:t>: </a:t>
            </a:r>
            <a:r>
              <a:rPr lang="en-US" sz="2400" b="1" dirty="0">
                <a:solidFill>
                  <a:schemeClr val="bg1"/>
                </a:solidFill>
              </a:rPr>
              <a:t>To design and develop a website with search ability to provide users information on the types of health care services, quality ratings, and location of each service providers, so that the users can make informed decisions. </a:t>
            </a:r>
          </a:p>
          <a:p>
            <a:endParaRPr lang="en-US" sz="2400" dirty="0"/>
          </a:p>
          <a:p>
            <a:endParaRPr lang="en-US" sz="2400" dirty="0"/>
          </a:p>
          <a:p>
            <a:r>
              <a:rPr lang="en-US" sz="2800" b="1" dirty="0">
                <a:solidFill>
                  <a:schemeClr val="tx1"/>
                </a:solidFill>
              </a:rPr>
              <a:t>GOAL</a:t>
            </a:r>
            <a:r>
              <a:rPr lang="en-US" sz="2400" dirty="0">
                <a:solidFill>
                  <a:schemeClr val="bg1"/>
                </a:solidFill>
              </a:rPr>
              <a:t>: </a:t>
            </a:r>
            <a:r>
              <a:rPr lang="en-US" sz="2400" b="1" dirty="0">
                <a:solidFill>
                  <a:schemeClr val="bg1"/>
                </a:solidFill>
              </a:rPr>
              <a:t>Tell a story through data visualizations</a:t>
            </a:r>
          </a:p>
          <a:p>
            <a:endParaRPr lang="en-US" sz="2400" dirty="0"/>
          </a:p>
        </p:txBody>
      </p:sp>
      <p:cxnSp>
        <p:nvCxnSpPr>
          <p:cNvPr id="5" name="Straight Connector 4">
            <a:extLst>
              <a:ext uri="{FF2B5EF4-FFF2-40B4-BE49-F238E27FC236}">
                <a16:creationId xmlns:a16="http://schemas.microsoft.com/office/drawing/2014/main" id="{8F7A1311-FAC0-405C-8C89-0A0808F53FEB}"/>
              </a:ext>
            </a:extLst>
          </p:cNvPr>
          <p:cNvCxnSpPr/>
          <p:nvPr/>
        </p:nvCxnSpPr>
        <p:spPr>
          <a:xfrm>
            <a:off x="372143" y="868479"/>
            <a:ext cx="11132288"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79261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E9A546E-C2EB-4795-B4F0-6D0544EE0171}"/>
              </a:ext>
            </a:extLst>
          </p:cNvPr>
          <p:cNvSpPr/>
          <p:nvPr/>
        </p:nvSpPr>
        <p:spPr>
          <a:xfrm>
            <a:off x="0" y="1116418"/>
            <a:ext cx="12192000" cy="574158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6A29AFC-6088-4B82-A454-FD274E3B2B5C}"/>
              </a:ext>
            </a:extLst>
          </p:cNvPr>
          <p:cNvSpPr>
            <a:spLocks noGrp="1"/>
          </p:cNvSpPr>
          <p:nvPr>
            <p:ph type="title"/>
          </p:nvPr>
        </p:nvSpPr>
        <p:spPr>
          <a:xfrm>
            <a:off x="297712" y="191385"/>
            <a:ext cx="10217888" cy="677094"/>
          </a:xfrm>
        </p:spPr>
        <p:txBody>
          <a:bodyPr>
            <a:normAutofit fontScale="90000"/>
          </a:bodyPr>
          <a:lstStyle/>
          <a:p>
            <a:r>
              <a:rPr lang="en-US" b="1" dirty="0"/>
              <a:t>Approach</a:t>
            </a:r>
          </a:p>
        </p:txBody>
      </p:sp>
      <p:cxnSp>
        <p:nvCxnSpPr>
          <p:cNvPr id="5" name="Straight Connector 4">
            <a:extLst>
              <a:ext uri="{FF2B5EF4-FFF2-40B4-BE49-F238E27FC236}">
                <a16:creationId xmlns:a16="http://schemas.microsoft.com/office/drawing/2014/main" id="{8F7A1311-FAC0-405C-8C89-0A0808F53FEB}"/>
              </a:ext>
            </a:extLst>
          </p:cNvPr>
          <p:cNvCxnSpPr/>
          <p:nvPr/>
        </p:nvCxnSpPr>
        <p:spPr>
          <a:xfrm>
            <a:off x="372143" y="868479"/>
            <a:ext cx="11132288" cy="0"/>
          </a:xfrm>
          <a:prstGeom prst="line">
            <a:avLst/>
          </a:prstGeom>
        </p:spPr>
        <p:style>
          <a:lnRef idx="3">
            <a:schemeClr val="accent3"/>
          </a:lnRef>
          <a:fillRef idx="0">
            <a:schemeClr val="accent3"/>
          </a:fillRef>
          <a:effectRef idx="2">
            <a:schemeClr val="accent3"/>
          </a:effectRef>
          <a:fontRef idx="minor">
            <a:schemeClr val="tx1"/>
          </a:fontRef>
        </p:style>
      </p:cxnSp>
      <p:sp>
        <p:nvSpPr>
          <p:cNvPr id="7" name="TextBox 6">
            <a:extLst>
              <a:ext uri="{FF2B5EF4-FFF2-40B4-BE49-F238E27FC236}">
                <a16:creationId xmlns:a16="http://schemas.microsoft.com/office/drawing/2014/main" id="{9EB169D0-B35D-431F-A19D-9F4FDBE1846A}"/>
              </a:ext>
            </a:extLst>
          </p:cNvPr>
          <p:cNvSpPr txBox="1"/>
          <p:nvPr/>
        </p:nvSpPr>
        <p:spPr>
          <a:xfrm>
            <a:off x="1442483" y="1021856"/>
            <a:ext cx="8770404" cy="369332"/>
          </a:xfrm>
          <a:prstGeom prst="rect">
            <a:avLst/>
          </a:prstGeom>
          <a:noFill/>
        </p:spPr>
        <p:txBody>
          <a:bodyPr wrap="square" rtlCol="0">
            <a:spAutoFit/>
          </a:bodyPr>
          <a:lstStyle/>
          <a:p>
            <a:endParaRPr lang="en-US" dirty="0">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E88887E2-E72E-48B7-9160-1D196C534889}"/>
              </a:ext>
            </a:extLst>
          </p:cNvPr>
          <p:cNvSpPr txBox="1"/>
          <p:nvPr/>
        </p:nvSpPr>
        <p:spPr>
          <a:xfrm>
            <a:off x="372142" y="1223449"/>
            <a:ext cx="11132289" cy="400110"/>
          </a:xfrm>
          <a:prstGeom prst="rect">
            <a:avLst/>
          </a:prstGeom>
          <a:noFill/>
        </p:spPr>
        <p:txBody>
          <a:bodyPr wrap="square" rtlCol="0">
            <a:spAutoFit/>
          </a:bodyPr>
          <a:lstStyle/>
          <a:p>
            <a:r>
              <a:rPr lang="en-US" sz="2000" dirty="0">
                <a:solidFill>
                  <a:schemeClr val="bg1"/>
                </a:solidFill>
                <a:latin typeface="Calibri" panose="020F0502020204030204" pitchFamily="34" charset="0"/>
                <a:cs typeface="Calibri" panose="020F0502020204030204" pitchFamily="34" charset="0"/>
              </a:rPr>
              <a:t>The project process is as follows: </a:t>
            </a:r>
            <a:endParaRPr lang="en-US" sz="2000" dirty="0">
              <a:solidFill>
                <a:schemeClr val="bg1"/>
              </a:solidFill>
            </a:endParaRPr>
          </a:p>
        </p:txBody>
      </p:sp>
      <p:sp>
        <p:nvSpPr>
          <p:cNvPr id="9" name="AutoShape 3">
            <a:extLst>
              <a:ext uri="{FF2B5EF4-FFF2-40B4-BE49-F238E27FC236}">
                <a16:creationId xmlns:a16="http://schemas.microsoft.com/office/drawing/2014/main" id="{B3B5B25C-97C7-49EB-89A8-45D2FFF74FB1}"/>
              </a:ext>
            </a:extLst>
          </p:cNvPr>
          <p:cNvSpPr>
            <a:spLocks noChangeArrowheads="1"/>
          </p:cNvSpPr>
          <p:nvPr/>
        </p:nvSpPr>
        <p:spPr bwMode="gray">
          <a:xfrm>
            <a:off x="374005" y="1809811"/>
            <a:ext cx="2705264" cy="987743"/>
          </a:xfrm>
          <a:prstGeom prst="chevron">
            <a:avLst>
              <a:gd name="adj" fmla="val 34952"/>
            </a:avLst>
          </a:prstGeom>
          <a:solidFill>
            <a:schemeClr val="bg1">
              <a:lumMod val="95000"/>
            </a:schemeClr>
          </a:solidFill>
          <a:ln w="12700" cap="rnd" algn="ctr">
            <a:noFill/>
            <a:miter lim="800000"/>
            <a:headEnd/>
            <a:tailEnd/>
          </a:ln>
        </p:spPr>
        <p:txBody>
          <a:bodyPr lIns="88900" tIns="88900" rIns="88900" bIns="88900" anchor="ctr" anchorCtr="0"/>
          <a:lstStyle/>
          <a:p>
            <a:pPr>
              <a:lnSpc>
                <a:spcPct val="106000"/>
              </a:lnSpc>
              <a:defRPr/>
            </a:pPr>
            <a:r>
              <a:rPr lang="en-US" sz="1600" b="1" dirty="0">
                <a:latin typeface="Calibri" panose="020F0502020204030204" pitchFamily="34" charset="0"/>
                <a:cs typeface="Calibri" panose="020F0502020204030204" pitchFamily="34" charset="0"/>
              </a:rPr>
              <a:t>Step 1: Identify and put data together into a Database</a:t>
            </a:r>
          </a:p>
        </p:txBody>
      </p:sp>
      <p:sp>
        <p:nvSpPr>
          <p:cNvPr id="10" name="AutoShape 5">
            <a:extLst>
              <a:ext uri="{FF2B5EF4-FFF2-40B4-BE49-F238E27FC236}">
                <a16:creationId xmlns:a16="http://schemas.microsoft.com/office/drawing/2014/main" id="{A06AAE03-A3B8-4595-86A6-74F0104383E0}"/>
              </a:ext>
            </a:extLst>
          </p:cNvPr>
          <p:cNvSpPr>
            <a:spLocks noChangeArrowheads="1"/>
          </p:cNvSpPr>
          <p:nvPr/>
        </p:nvSpPr>
        <p:spPr bwMode="gray">
          <a:xfrm>
            <a:off x="3182450" y="1809810"/>
            <a:ext cx="2884054" cy="1009071"/>
          </a:xfrm>
          <a:prstGeom prst="chevron">
            <a:avLst>
              <a:gd name="adj" fmla="val 34975"/>
            </a:avLst>
          </a:prstGeom>
          <a:solidFill>
            <a:schemeClr val="bg1">
              <a:lumMod val="85000"/>
            </a:schemeClr>
          </a:solidFill>
          <a:ln w="12700" cap="rnd" algn="ctr">
            <a:noFill/>
            <a:miter lim="800000"/>
            <a:headEnd/>
            <a:tailEnd/>
          </a:ln>
        </p:spPr>
        <p:txBody>
          <a:bodyPr lIns="88900" tIns="88900" rIns="88900" bIns="88900" anchor="t" anchorCtr="0"/>
          <a:lstStyle/>
          <a:p>
            <a:pPr>
              <a:lnSpc>
                <a:spcPct val="106000"/>
              </a:lnSpc>
              <a:defRPr/>
            </a:pPr>
            <a:r>
              <a:rPr lang="en-US" sz="1600" b="1" dirty="0">
                <a:latin typeface="Calibri" panose="020F0502020204030204" pitchFamily="34" charset="0"/>
                <a:cs typeface="Calibri" panose="020F0502020204030204" pitchFamily="34" charset="0"/>
              </a:rPr>
              <a:t>Step 2: Identify chart and map types to tell data story</a:t>
            </a:r>
          </a:p>
          <a:p>
            <a:pPr>
              <a:lnSpc>
                <a:spcPct val="106000"/>
              </a:lnSpc>
              <a:defRPr/>
            </a:pPr>
            <a:endParaRPr lang="en-US" sz="1200" dirty="0">
              <a:latin typeface="Calibri" panose="020F0502020204030204" pitchFamily="34" charset="0"/>
              <a:cs typeface="Calibri" panose="020F0502020204030204" pitchFamily="34" charset="0"/>
            </a:endParaRPr>
          </a:p>
        </p:txBody>
      </p:sp>
      <p:sp>
        <p:nvSpPr>
          <p:cNvPr id="11" name="AutoShape 6">
            <a:extLst>
              <a:ext uri="{FF2B5EF4-FFF2-40B4-BE49-F238E27FC236}">
                <a16:creationId xmlns:a16="http://schemas.microsoft.com/office/drawing/2014/main" id="{D9405DD7-CC54-4302-8252-FA608045C040}"/>
              </a:ext>
            </a:extLst>
          </p:cNvPr>
          <p:cNvSpPr>
            <a:spLocks noChangeArrowheads="1"/>
          </p:cNvSpPr>
          <p:nvPr/>
        </p:nvSpPr>
        <p:spPr bwMode="gray">
          <a:xfrm>
            <a:off x="6189129" y="1809811"/>
            <a:ext cx="2905710" cy="1009070"/>
          </a:xfrm>
          <a:prstGeom prst="chevron">
            <a:avLst>
              <a:gd name="adj" fmla="val 34975"/>
            </a:avLst>
          </a:prstGeom>
          <a:solidFill>
            <a:schemeClr val="bg1">
              <a:lumMod val="75000"/>
            </a:schemeClr>
          </a:solidFill>
          <a:ln w="12700" cap="rnd" algn="ctr">
            <a:noFill/>
            <a:miter lim="800000"/>
            <a:headEnd/>
            <a:tailEnd/>
          </a:ln>
        </p:spPr>
        <p:txBody>
          <a:bodyPr lIns="88900" tIns="88900" rIns="88900" bIns="88900" anchor="ctr" anchorCtr="0"/>
          <a:lstStyle/>
          <a:p>
            <a:pPr>
              <a:lnSpc>
                <a:spcPct val="106000"/>
              </a:lnSpc>
              <a:defRPr/>
            </a:pPr>
            <a:r>
              <a:rPr lang="en-US" sz="1600" b="1" dirty="0">
                <a:latin typeface="Calibri" panose="020F0502020204030204" pitchFamily="34" charset="0"/>
                <a:cs typeface="Calibri" panose="020F0502020204030204" pitchFamily="34" charset="0"/>
              </a:rPr>
              <a:t>Step 3:  Identify required tools and write codes</a:t>
            </a:r>
            <a:endParaRPr lang="en-US" sz="1200" dirty="0">
              <a:latin typeface="Calibri" panose="020F0502020204030204" pitchFamily="34" charset="0"/>
              <a:cs typeface="Calibri" panose="020F0502020204030204" pitchFamily="34" charset="0"/>
            </a:endParaRPr>
          </a:p>
        </p:txBody>
      </p:sp>
      <p:sp>
        <p:nvSpPr>
          <p:cNvPr id="20" name="AutoShape 6">
            <a:extLst>
              <a:ext uri="{FF2B5EF4-FFF2-40B4-BE49-F238E27FC236}">
                <a16:creationId xmlns:a16="http://schemas.microsoft.com/office/drawing/2014/main" id="{3DDA3342-EAB9-4E63-A369-F9D5CD1EB4FA}"/>
              </a:ext>
            </a:extLst>
          </p:cNvPr>
          <p:cNvSpPr>
            <a:spLocks noChangeArrowheads="1"/>
          </p:cNvSpPr>
          <p:nvPr/>
        </p:nvSpPr>
        <p:spPr bwMode="gray">
          <a:xfrm>
            <a:off x="9195951" y="1776658"/>
            <a:ext cx="2749450" cy="1009070"/>
          </a:xfrm>
          <a:prstGeom prst="chevron">
            <a:avLst>
              <a:gd name="adj" fmla="val 34975"/>
            </a:avLst>
          </a:prstGeom>
          <a:solidFill>
            <a:schemeClr val="bg1">
              <a:lumMod val="65000"/>
            </a:schemeClr>
          </a:solidFill>
          <a:ln w="12700" cap="rnd" algn="ctr">
            <a:noFill/>
            <a:miter lim="800000"/>
            <a:headEnd/>
            <a:tailEnd/>
          </a:ln>
        </p:spPr>
        <p:txBody>
          <a:bodyPr lIns="88900" tIns="88900" rIns="88900" bIns="88900" anchor="ctr" anchorCtr="0"/>
          <a:lstStyle/>
          <a:p>
            <a:pPr>
              <a:lnSpc>
                <a:spcPct val="106000"/>
              </a:lnSpc>
              <a:defRPr/>
            </a:pPr>
            <a:r>
              <a:rPr lang="en-US" sz="1600" b="1" dirty="0">
                <a:solidFill>
                  <a:schemeClr val="bg1"/>
                </a:solidFill>
                <a:latin typeface="Calibri" panose="020F0502020204030204" pitchFamily="34" charset="0"/>
                <a:cs typeface="Calibri" panose="020F0502020204030204" pitchFamily="34" charset="0"/>
              </a:rPr>
              <a:t>Step 4:  Final Review</a:t>
            </a:r>
            <a:endParaRPr lang="en-US" sz="1200" dirty="0">
              <a:latin typeface="Calibri" panose="020F0502020204030204" pitchFamily="34" charset="0"/>
              <a:cs typeface="Calibri" panose="020F0502020204030204" pitchFamily="34" charset="0"/>
            </a:endParaRPr>
          </a:p>
        </p:txBody>
      </p:sp>
      <p:sp>
        <p:nvSpPr>
          <p:cNvPr id="21" name="Rectangle 20">
            <a:extLst>
              <a:ext uri="{FF2B5EF4-FFF2-40B4-BE49-F238E27FC236}">
                <a16:creationId xmlns:a16="http://schemas.microsoft.com/office/drawing/2014/main" id="{01E31CC6-95E5-4688-AC3E-A3CE309E8EB2}"/>
              </a:ext>
            </a:extLst>
          </p:cNvPr>
          <p:cNvSpPr/>
          <p:nvPr/>
        </p:nvSpPr>
        <p:spPr>
          <a:xfrm>
            <a:off x="258962" y="3151961"/>
            <a:ext cx="2621890" cy="3465149"/>
          </a:xfrm>
          <a:prstGeom prst="rect">
            <a:avLst/>
          </a:prstGeom>
          <a:noFill/>
          <a:ln/>
        </p:spPr>
        <p:style>
          <a:lnRef idx="2">
            <a:schemeClr val="accent1"/>
          </a:lnRef>
          <a:fillRef idx="1">
            <a:schemeClr val="lt1"/>
          </a:fillRef>
          <a:effectRef idx="0">
            <a:schemeClr val="accent1"/>
          </a:effectRef>
          <a:fontRef idx="minor">
            <a:schemeClr val="dk1"/>
          </a:fontRef>
        </p:style>
        <p:txBody>
          <a:bodyPr rtlCol="0" anchor="t"/>
          <a:lstStyle/>
          <a:p>
            <a:r>
              <a:rPr lang="en-US" sz="2000" dirty="0">
                <a:solidFill>
                  <a:srgbClr val="002060"/>
                </a:solidFill>
              </a:rPr>
              <a:t>a) Identify set of data to use</a:t>
            </a:r>
          </a:p>
          <a:p>
            <a:r>
              <a:rPr lang="en-US" sz="2000" dirty="0">
                <a:solidFill>
                  <a:srgbClr val="002060"/>
                </a:solidFill>
              </a:rPr>
              <a:t>b) Put the individual data files for each state into SQL Database</a:t>
            </a:r>
          </a:p>
          <a:p>
            <a:r>
              <a:rPr lang="en-US" sz="2000" dirty="0">
                <a:solidFill>
                  <a:srgbClr val="002060"/>
                </a:solidFill>
              </a:rPr>
              <a:t>c) Combine all files into one csv file</a:t>
            </a:r>
          </a:p>
          <a:p>
            <a:r>
              <a:rPr lang="en-US" sz="2000" dirty="0">
                <a:solidFill>
                  <a:srgbClr val="002060"/>
                </a:solidFill>
              </a:rPr>
              <a:t>d) Use Google API to obtain latitude and longitude information </a:t>
            </a:r>
          </a:p>
        </p:txBody>
      </p:sp>
      <p:sp>
        <p:nvSpPr>
          <p:cNvPr id="23" name="Rectangle 22">
            <a:extLst>
              <a:ext uri="{FF2B5EF4-FFF2-40B4-BE49-F238E27FC236}">
                <a16:creationId xmlns:a16="http://schemas.microsoft.com/office/drawing/2014/main" id="{5D64CF87-820C-4A13-A0B6-1498EADD0A73}"/>
              </a:ext>
            </a:extLst>
          </p:cNvPr>
          <p:cNvSpPr/>
          <p:nvPr/>
        </p:nvSpPr>
        <p:spPr>
          <a:xfrm>
            <a:off x="3264960" y="3155471"/>
            <a:ext cx="2621890" cy="3465149"/>
          </a:xfrm>
          <a:prstGeom prst="rect">
            <a:avLst/>
          </a:prstGeom>
          <a:noFill/>
          <a:ln/>
        </p:spPr>
        <p:style>
          <a:lnRef idx="2">
            <a:schemeClr val="accent1"/>
          </a:lnRef>
          <a:fillRef idx="1">
            <a:schemeClr val="lt1"/>
          </a:fillRef>
          <a:effectRef idx="0">
            <a:schemeClr val="accent1"/>
          </a:effectRef>
          <a:fontRef idx="minor">
            <a:schemeClr val="dk1"/>
          </a:fontRef>
        </p:style>
        <p:txBody>
          <a:bodyPr rtlCol="0" anchor="t"/>
          <a:lstStyle/>
          <a:p>
            <a:r>
              <a:rPr lang="en-US" sz="2000" dirty="0">
                <a:solidFill>
                  <a:srgbClr val="002060"/>
                </a:solidFill>
              </a:rPr>
              <a:t>a) Reviewed data and decided to use the following charts and maps to explain data:</a:t>
            </a:r>
          </a:p>
          <a:p>
            <a:pPr marL="342900" indent="-176213">
              <a:buFontTx/>
              <a:buChar char="-"/>
            </a:pPr>
            <a:r>
              <a:rPr lang="en-US" sz="2000" dirty="0">
                <a:solidFill>
                  <a:srgbClr val="002060"/>
                </a:solidFill>
              </a:rPr>
              <a:t>Bar chart</a:t>
            </a:r>
          </a:p>
          <a:p>
            <a:pPr marL="342900" indent="-176213">
              <a:buFontTx/>
              <a:buChar char="-"/>
            </a:pPr>
            <a:r>
              <a:rPr lang="en-US" sz="2000" dirty="0">
                <a:solidFill>
                  <a:srgbClr val="002060"/>
                </a:solidFill>
              </a:rPr>
              <a:t>Pie chart</a:t>
            </a:r>
          </a:p>
          <a:p>
            <a:pPr marL="342900" indent="-176213">
              <a:buFontTx/>
              <a:buChar char="-"/>
            </a:pPr>
            <a:r>
              <a:rPr lang="en-US" sz="2000" dirty="0">
                <a:solidFill>
                  <a:srgbClr val="002060"/>
                </a:solidFill>
              </a:rPr>
              <a:t>Scatterplot</a:t>
            </a:r>
          </a:p>
          <a:p>
            <a:pPr marL="342900" indent="-176213">
              <a:buFontTx/>
              <a:buChar char="-"/>
            </a:pPr>
            <a:r>
              <a:rPr lang="en-US" sz="2000" dirty="0">
                <a:solidFill>
                  <a:srgbClr val="002060"/>
                </a:solidFill>
              </a:rPr>
              <a:t>Clustered markers map</a:t>
            </a:r>
          </a:p>
          <a:p>
            <a:pPr marL="342900" indent="-176213">
              <a:buFontTx/>
              <a:buChar char="-"/>
            </a:pPr>
            <a:r>
              <a:rPr lang="en-US" sz="2000" dirty="0">
                <a:solidFill>
                  <a:srgbClr val="002060"/>
                </a:solidFill>
              </a:rPr>
              <a:t>Category map</a:t>
            </a:r>
          </a:p>
          <a:p>
            <a:pPr marL="342900" indent="-176213">
              <a:buFontTx/>
              <a:buChar char="-"/>
            </a:pPr>
            <a:r>
              <a:rPr lang="en-US" sz="2000" dirty="0">
                <a:solidFill>
                  <a:srgbClr val="002060"/>
                </a:solidFill>
              </a:rPr>
              <a:t>Heat Map</a:t>
            </a:r>
          </a:p>
          <a:p>
            <a:pPr marL="342900" indent="-342900">
              <a:buFontTx/>
              <a:buChar char="-"/>
            </a:pPr>
            <a:endParaRPr lang="en-US" sz="2000" dirty="0">
              <a:solidFill>
                <a:srgbClr val="002060"/>
              </a:solidFill>
            </a:endParaRPr>
          </a:p>
        </p:txBody>
      </p:sp>
      <p:sp>
        <p:nvSpPr>
          <p:cNvPr id="24" name="Rectangle 23">
            <a:extLst>
              <a:ext uri="{FF2B5EF4-FFF2-40B4-BE49-F238E27FC236}">
                <a16:creationId xmlns:a16="http://schemas.microsoft.com/office/drawing/2014/main" id="{75C5318E-9A4E-4110-908F-B5409ECBC3DD}"/>
              </a:ext>
            </a:extLst>
          </p:cNvPr>
          <p:cNvSpPr/>
          <p:nvPr/>
        </p:nvSpPr>
        <p:spPr>
          <a:xfrm>
            <a:off x="6277616" y="3151960"/>
            <a:ext cx="2621890" cy="3465149"/>
          </a:xfrm>
          <a:prstGeom prst="rect">
            <a:avLst/>
          </a:prstGeom>
          <a:noFill/>
          <a:ln/>
        </p:spPr>
        <p:style>
          <a:lnRef idx="2">
            <a:schemeClr val="accent1"/>
          </a:lnRef>
          <a:fillRef idx="1">
            <a:schemeClr val="lt1"/>
          </a:fillRef>
          <a:effectRef idx="0">
            <a:schemeClr val="accent1"/>
          </a:effectRef>
          <a:fontRef idx="minor">
            <a:schemeClr val="dk1"/>
          </a:fontRef>
        </p:style>
        <p:txBody>
          <a:bodyPr rtlCol="0" anchor="t"/>
          <a:lstStyle/>
          <a:p>
            <a:r>
              <a:rPr lang="en-US" sz="2000" dirty="0">
                <a:solidFill>
                  <a:srgbClr val="002060"/>
                </a:solidFill>
              </a:rPr>
              <a:t>a) Used HTML/CSS, JavaScript, SQLite, Heroku, Python Flask, Census API, Google API, D3, Plotly, Leaflet, JQuery</a:t>
            </a:r>
          </a:p>
          <a:p>
            <a:endParaRPr lang="en-US" sz="2000" dirty="0">
              <a:solidFill>
                <a:srgbClr val="002060"/>
              </a:solidFill>
            </a:endParaRPr>
          </a:p>
          <a:p>
            <a:r>
              <a:rPr lang="en-US" sz="2000" dirty="0">
                <a:solidFill>
                  <a:srgbClr val="002060"/>
                </a:solidFill>
              </a:rPr>
              <a:t>b) EXCITING CODING TIME!!!</a:t>
            </a:r>
          </a:p>
          <a:p>
            <a:endParaRPr lang="en-US" sz="2000" dirty="0">
              <a:solidFill>
                <a:srgbClr val="002060"/>
              </a:solidFill>
            </a:endParaRPr>
          </a:p>
        </p:txBody>
      </p:sp>
      <p:sp>
        <p:nvSpPr>
          <p:cNvPr id="25" name="Rectangle 24">
            <a:extLst>
              <a:ext uri="{FF2B5EF4-FFF2-40B4-BE49-F238E27FC236}">
                <a16:creationId xmlns:a16="http://schemas.microsoft.com/office/drawing/2014/main" id="{78197420-9E33-4CDF-9286-4E061E827D05}"/>
              </a:ext>
            </a:extLst>
          </p:cNvPr>
          <p:cNvSpPr/>
          <p:nvPr/>
        </p:nvSpPr>
        <p:spPr>
          <a:xfrm>
            <a:off x="9288423" y="3140193"/>
            <a:ext cx="2621890" cy="3465149"/>
          </a:xfrm>
          <a:prstGeom prst="rect">
            <a:avLst/>
          </a:prstGeom>
          <a:noFill/>
          <a:ln/>
        </p:spPr>
        <p:style>
          <a:lnRef idx="2">
            <a:schemeClr val="accent1"/>
          </a:lnRef>
          <a:fillRef idx="1">
            <a:schemeClr val="lt1"/>
          </a:fillRef>
          <a:effectRef idx="0">
            <a:schemeClr val="accent1"/>
          </a:effectRef>
          <a:fontRef idx="minor">
            <a:schemeClr val="dk1"/>
          </a:fontRef>
        </p:style>
        <p:txBody>
          <a:bodyPr rtlCol="0" anchor="t"/>
          <a:lstStyle/>
          <a:p>
            <a:r>
              <a:rPr lang="en-US" sz="2000" dirty="0">
                <a:solidFill>
                  <a:srgbClr val="002060"/>
                </a:solidFill>
              </a:rPr>
              <a:t>a) Perform final review to make sure requirements met: </a:t>
            </a:r>
          </a:p>
          <a:p>
            <a:pPr marL="342900" indent="-176213">
              <a:buFontTx/>
              <a:buChar char="-"/>
            </a:pPr>
            <a:r>
              <a:rPr lang="en-US" sz="2000" dirty="0">
                <a:solidFill>
                  <a:srgbClr val="002060"/>
                </a:solidFill>
              </a:rPr>
              <a:t>Framework</a:t>
            </a:r>
          </a:p>
          <a:p>
            <a:pPr marL="342900" indent="-176213">
              <a:buFontTx/>
              <a:buChar char="-"/>
            </a:pPr>
            <a:r>
              <a:rPr lang="en-US" sz="2000" dirty="0">
                <a:solidFill>
                  <a:srgbClr val="002060"/>
                </a:solidFill>
              </a:rPr>
              <a:t>Database</a:t>
            </a:r>
          </a:p>
          <a:p>
            <a:pPr marL="342900" indent="-176213">
              <a:buFontTx/>
              <a:buChar char="-"/>
            </a:pPr>
            <a:r>
              <a:rPr lang="en-US" sz="2000" dirty="0">
                <a:solidFill>
                  <a:srgbClr val="002060"/>
                </a:solidFill>
              </a:rPr>
              <a:t>Program language</a:t>
            </a:r>
          </a:p>
          <a:p>
            <a:pPr marL="342900" indent="-176213">
              <a:buFontTx/>
              <a:buChar char="-"/>
            </a:pPr>
            <a:r>
              <a:rPr lang="en-US" sz="2000" dirty="0">
                <a:solidFill>
                  <a:srgbClr val="002060"/>
                </a:solidFill>
              </a:rPr>
              <a:t>User-driven interaction</a:t>
            </a:r>
          </a:p>
          <a:p>
            <a:pPr marL="342900" indent="-176213">
              <a:buFontTx/>
              <a:buChar char="-"/>
            </a:pPr>
            <a:r>
              <a:rPr lang="en-US" sz="2000" dirty="0">
                <a:solidFill>
                  <a:srgbClr val="002060"/>
                </a:solidFill>
              </a:rPr>
              <a:t>Dashboard</a:t>
            </a:r>
          </a:p>
          <a:p>
            <a:pPr marL="342900" indent="-176213">
              <a:buFontTx/>
              <a:buChar char="-"/>
            </a:pPr>
            <a:r>
              <a:rPr lang="en-US" sz="2000" dirty="0">
                <a:solidFill>
                  <a:srgbClr val="002060"/>
                </a:solidFill>
              </a:rPr>
              <a:t>New JS library</a:t>
            </a:r>
          </a:p>
        </p:txBody>
      </p:sp>
    </p:spTree>
    <p:extLst>
      <p:ext uri="{BB962C8B-B14F-4D97-AF65-F5344CB8AC3E}">
        <p14:creationId xmlns:p14="http://schemas.microsoft.com/office/powerpoint/2010/main" val="2369254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7BF1358-F337-4F97-B1AB-BB2CCFF7CE3B}"/>
              </a:ext>
            </a:extLst>
          </p:cNvPr>
          <p:cNvSpPr/>
          <p:nvPr/>
        </p:nvSpPr>
        <p:spPr>
          <a:xfrm>
            <a:off x="23037" y="1116419"/>
            <a:ext cx="12192000" cy="574158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6A29AFC-6088-4B82-A454-FD274E3B2B5C}"/>
              </a:ext>
            </a:extLst>
          </p:cNvPr>
          <p:cNvSpPr>
            <a:spLocks noGrp="1"/>
          </p:cNvSpPr>
          <p:nvPr>
            <p:ph type="title"/>
          </p:nvPr>
        </p:nvSpPr>
        <p:spPr>
          <a:xfrm>
            <a:off x="244548" y="191385"/>
            <a:ext cx="10271051" cy="677094"/>
          </a:xfrm>
        </p:spPr>
        <p:txBody>
          <a:bodyPr>
            <a:normAutofit fontScale="90000"/>
          </a:bodyPr>
          <a:lstStyle/>
          <a:p>
            <a:r>
              <a:rPr lang="en-US" b="1" dirty="0"/>
              <a:t>Data</a:t>
            </a:r>
          </a:p>
        </p:txBody>
      </p:sp>
      <p:cxnSp>
        <p:nvCxnSpPr>
          <p:cNvPr id="5" name="Straight Connector 4">
            <a:extLst>
              <a:ext uri="{FF2B5EF4-FFF2-40B4-BE49-F238E27FC236}">
                <a16:creationId xmlns:a16="http://schemas.microsoft.com/office/drawing/2014/main" id="{8F7A1311-FAC0-405C-8C89-0A0808F53FEB}"/>
              </a:ext>
            </a:extLst>
          </p:cNvPr>
          <p:cNvCxnSpPr/>
          <p:nvPr/>
        </p:nvCxnSpPr>
        <p:spPr>
          <a:xfrm>
            <a:off x="372143" y="868479"/>
            <a:ext cx="11132288" cy="0"/>
          </a:xfrm>
          <a:prstGeom prst="line">
            <a:avLst/>
          </a:prstGeom>
        </p:spPr>
        <p:style>
          <a:lnRef idx="3">
            <a:schemeClr val="accent3"/>
          </a:lnRef>
          <a:fillRef idx="0">
            <a:schemeClr val="accent3"/>
          </a:fillRef>
          <a:effectRef idx="2">
            <a:schemeClr val="accent3"/>
          </a:effectRef>
          <a:fontRef idx="minor">
            <a:schemeClr val="tx1"/>
          </a:fontRef>
        </p:style>
      </p:cxnSp>
      <p:graphicFrame>
        <p:nvGraphicFramePr>
          <p:cNvPr id="7" name="Table 6">
            <a:extLst>
              <a:ext uri="{FF2B5EF4-FFF2-40B4-BE49-F238E27FC236}">
                <a16:creationId xmlns:a16="http://schemas.microsoft.com/office/drawing/2014/main" id="{F0FA7594-5959-499E-BF3E-24BF08B51723}"/>
              </a:ext>
            </a:extLst>
          </p:cNvPr>
          <p:cNvGraphicFramePr>
            <a:graphicFrameLocks noGrp="1"/>
          </p:cNvGraphicFramePr>
          <p:nvPr>
            <p:extLst>
              <p:ext uri="{D42A27DB-BD31-4B8C-83A1-F6EECF244321}">
                <p14:modId xmlns:p14="http://schemas.microsoft.com/office/powerpoint/2010/main" val="1515767773"/>
              </p:ext>
            </p:extLst>
          </p:nvPr>
        </p:nvGraphicFramePr>
        <p:xfrm>
          <a:off x="563529" y="1545573"/>
          <a:ext cx="10749515" cy="4497927"/>
        </p:xfrm>
        <a:graphic>
          <a:graphicData uri="http://schemas.openxmlformats.org/drawingml/2006/table">
            <a:tbl>
              <a:tblPr firstRow="1" bandRow="1">
                <a:tableStyleId>{912C8C85-51F0-491E-9774-3900AFEF0FD7}</a:tableStyleId>
              </a:tblPr>
              <a:tblGrid>
                <a:gridCol w="1983026">
                  <a:extLst>
                    <a:ext uri="{9D8B030D-6E8A-4147-A177-3AD203B41FA5}">
                      <a16:colId xmlns:a16="http://schemas.microsoft.com/office/drawing/2014/main" val="4268027060"/>
                    </a:ext>
                  </a:extLst>
                </a:gridCol>
                <a:gridCol w="2271251">
                  <a:extLst>
                    <a:ext uri="{9D8B030D-6E8A-4147-A177-3AD203B41FA5}">
                      <a16:colId xmlns:a16="http://schemas.microsoft.com/office/drawing/2014/main" val="457788895"/>
                    </a:ext>
                  </a:extLst>
                </a:gridCol>
                <a:gridCol w="6495238">
                  <a:extLst>
                    <a:ext uri="{9D8B030D-6E8A-4147-A177-3AD203B41FA5}">
                      <a16:colId xmlns:a16="http://schemas.microsoft.com/office/drawing/2014/main" val="912893982"/>
                    </a:ext>
                  </a:extLst>
                </a:gridCol>
              </a:tblGrid>
              <a:tr h="462989">
                <a:tc>
                  <a:txBody>
                    <a:bodyPr/>
                    <a:lstStyle/>
                    <a:p>
                      <a:r>
                        <a:rPr lang="en-US" sz="2400" dirty="0">
                          <a:solidFill>
                            <a:schemeClr val="bg1"/>
                          </a:solidFill>
                        </a:rPr>
                        <a:t>DATA</a:t>
                      </a:r>
                      <a:endParaRPr lang="en-US" sz="2400" b="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2400" b="1" dirty="0">
                          <a:solidFill>
                            <a:schemeClr val="bg1"/>
                          </a:solidFill>
                        </a:rPr>
                        <a:t>Data 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2400" dirty="0">
                          <a:solidFill>
                            <a:schemeClr val="bg1"/>
                          </a:solidFill>
                        </a:rPr>
                        <a:t>Description</a:t>
                      </a:r>
                      <a:endParaRPr lang="en-US" sz="24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993749627"/>
                  </a:ext>
                </a:extLst>
              </a:tr>
              <a:tr h="462989">
                <a:tc>
                  <a:txBody>
                    <a:bodyPr/>
                    <a:lstStyle/>
                    <a:p>
                      <a:r>
                        <a:rPr lang="en-US" sz="2000" b="1" dirty="0"/>
                        <a:t>Service Providers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solidFill>
                            <a:schemeClr val="tx1"/>
                          </a:solidFill>
                        </a:rPr>
                        <a:t>Data.Medicare.gov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Agencies that are certified and registered in a specific State to provide health care service</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9558347"/>
                  </a:ext>
                </a:extLst>
              </a:tr>
              <a:tr h="462989">
                <a:tc>
                  <a:txBody>
                    <a:bodyPr/>
                    <a:lstStyle/>
                    <a:p>
                      <a:r>
                        <a:rPr lang="en-US" sz="2000" b="1" dirty="0"/>
                        <a:t>Service 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rPr>
                        <a:t>Data.Medicare.gov</a:t>
                      </a:r>
                    </a:p>
                    <a:p>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Nursing Care, Physical Therapy, Speech Pathology, and Home Health Aid</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5949029"/>
                  </a:ext>
                </a:extLst>
              </a:tr>
              <a:tr h="462989">
                <a:tc>
                  <a:txBody>
                    <a:bodyPr/>
                    <a:lstStyle/>
                    <a:p>
                      <a:r>
                        <a:rPr lang="en-US" sz="2000" b="1" dirty="0"/>
                        <a:t>Ownership 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rPr>
                        <a:t>Data.Medicare.gov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Government, Non-profit, or Proprietary</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5991987"/>
                  </a:ext>
                </a:extLst>
              </a:tr>
              <a:tr h="462989">
                <a:tc>
                  <a:txBody>
                    <a:bodyPr/>
                    <a:lstStyle/>
                    <a:p>
                      <a:r>
                        <a:rPr lang="en-US" sz="2000" b="1" dirty="0"/>
                        <a:t>Location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rPr>
                        <a:t>Data.Medicare.gov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Locations of the providers in U.S.</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4321583"/>
                  </a:ext>
                </a:extLst>
              </a:tr>
              <a:tr h="462989">
                <a:tc>
                  <a:txBody>
                    <a:bodyPr/>
                    <a:lstStyle/>
                    <a:p>
                      <a:r>
                        <a:rPr lang="en-US" sz="2000" b="1" dirty="0"/>
                        <a:t>Service Quality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rPr>
                        <a:t>Data.Medicare.gov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A standard that is used to measure service quality provided by a specific home care provider.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779849"/>
                  </a:ext>
                </a:extLst>
              </a:tr>
              <a:tr h="462989">
                <a:tc>
                  <a:txBody>
                    <a:bodyPr/>
                    <a:lstStyle/>
                    <a:p>
                      <a:r>
                        <a:rPr lang="en-US" sz="2000" b="1" dirty="0"/>
                        <a:t>Other data for correlation purpose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Census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Population, Household Income, and Poverty Count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84566"/>
                  </a:ext>
                </a:extLst>
              </a:tr>
            </a:tbl>
          </a:graphicData>
        </a:graphic>
      </p:graphicFrame>
    </p:spTree>
    <p:extLst>
      <p:ext uri="{BB962C8B-B14F-4D97-AF65-F5344CB8AC3E}">
        <p14:creationId xmlns:p14="http://schemas.microsoft.com/office/powerpoint/2010/main" val="2203516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E9A546E-C2EB-4795-B4F0-6D0544EE0171}"/>
              </a:ext>
            </a:extLst>
          </p:cNvPr>
          <p:cNvSpPr/>
          <p:nvPr/>
        </p:nvSpPr>
        <p:spPr>
          <a:xfrm>
            <a:off x="0" y="1068292"/>
            <a:ext cx="12192000" cy="574158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6A29AFC-6088-4B82-A454-FD274E3B2B5C}"/>
              </a:ext>
            </a:extLst>
          </p:cNvPr>
          <p:cNvSpPr>
            <a:spLocks noGrp="1"/>
          </p:cNvSpPr>
          <p:nvPr>
            <p:ph type="title"/>
          </p:nvPr>
        </p:nvSpPr>
        <p:spPr>
          <a:xfrm>
            <a:off x="297712" y="191385"/>
            <a:ext cx="10217888" cy="677094"/>
          </a:xfrm>
        </p:spPr>
        <p:txBody>
          <a:bodyPr>
            <a:normAutofit fontScale="90000"/>
          </a:bodyPr>
          <a:lstStyle/>
          <a:p>
            <a:r>
              <a:rPr lang="en-US" b="1" dirty="0"/>
              <a:t>Methods</a:t>
            </a:r>
          </a:p>
        </p:txBody>
      </p:sp>
      <p:cxnSp>
        <p:nvCxnSpPr>
          <p:cNvPr id="5" name="Straight Connector 4">
            <a:extLst>
              <a:ext uri="{FF2B5EF4-FFF2-40B4-BE49-F238E27FC236}">
                <a16:creationId xmlns:a16="http://schemas.microsoft.com/office/drawing/2014/main" id="{8F7A1311-FAC0-405C-8C89-0A0808F53FEB}"/>
              </a:ext>
            </a:extLst>
          </p:cNvPr>
          <p:cNvCxnSpPr/>
          <p:nvPr/>
        </p:nvCxnSpPr>
        <p:spPr>
          <a:xfrm>
            <a:off x="372143" y="868479"/>
            <a:ext cx="11132288" cy="0"/>
          </a:xfrm>
          <a:prstGeom prst="line">
            <a:avLst/>
          </a:prstGeom>
        </p:spPr>
        <p:style>
          <a:lnRef idx="3">
            <a:schemeClr val="accent3"/>
          </a:lnRef>
          <a:fillRef idx="0">
            <a:schemeClr val="accent3"/>
          </a:fillRef>
          <a:effectRef idx="2">
            <a:schemeClr val="accent3"/>
          </a:effectRef>
          <a:fontRef idx="minor">
            <a:schemeClr val="tx1"/>
          </a:fontRef>
        </p:style>
      </p:cxnSp>
      <p:sp>
        <p:nvSpPr>
          <p:cNvPr id="7" name="TextBox 6">
            <a:extLst>
              <a:ext uri="{FF2B5EF4-FFF2-40B4-BE49-F238E27FC236}">
                <a16:creationId xmlns:a16="http://schemas.microsoft.com/office/drawing/2014/main" id="{9EB169D0-B35D-431F-A19D-9F4FDBE1846A}"/>
              </a:ext>
            </a:extLst>
          </p:cNvPr>
          <p:cNvSpPr txBox="1"/>
          <p:nvPr/>
        </p:nvSpPr>
        <p:spPr>
          <a:xfrm>
            <a:off x="1442483" y="1021856"/>
            <a:ext cx="8770404" cy="369332"/>
          </a:xfrm>
          <a:prstGeom prst="rect">
            <a:avLst/>
          </a:prstGeom>
          <a:noFill/>
        </p:spPr>
        <p:txBody>
          <a:bodyPr wrap="square" rtlCol="0">
            <a:spAutoFit/>
          </a:bodyPr>
          <a:lstStyle/>
          <a:p>
            <a:endParaRPr lang="en-US" dirty="0">
              <a:latin typeface="Calibri" panose="020F0502020204030204" pitchFamily="34" charset="0"/>
              <a:cs typeface="Calibri" panose="020F0502020204030204" pitchFamily="34" charset="0"/>
            </a:endParaRPr>
          </a:p>
        </p:txBody>
      </p:sp>
      <p:sp>
        <p:nvSpPr>
          <p:cNvPr id="21" name="Rectangle 20">
            <a:extLst>
              <a:ext uri="{FF2B5EF4-FFF2-40B4-BE49-F238E27FC236}">
                <a16:creationId xmlns:a16="http://schemas.microsoft.com/office/drawing/2014/main" id="{01E31CC6-95E5-4688-AC3E-A3CE309E8EB2}"/>
              </a:ext>
            </a:extLst>
          </p:cNvPr>
          <p:cNvSpPr/>
          <p:nvPr/>
        </p:nvSpPr>
        <p:spPr>
          <a:xfrm>
            <a:off x="258962" y="3151961"/>
            <a:ext cx="2621890" cy="3465149"/>
          </a:xfrm>
          <a:prstGeom prst="rect">
            <a:avLst/>
          </a:prstGeom>
          <a:noFill/>
          <a:ln/>
        </p:spPr>
        <p:style>
          <a:lnRef idx="2">
            <a:schemeClr val="accent1"/>
          </a:lnRef>
          <a:fillRef idx="1">
            <a:schemeClr val="lt1"/>
          </a:fillRef>
          <a:effectRef idx="0">
            <a:schemeClr val="accent1"/>
          </a:effectRef>
          <a:fontRef idx="minor">
            <a:schemeClr val="dk1"/>
          </a:fontRef>
        </p:style>
        <p:txBody>
          <a:bodyPr rtlCol="0" anchor="t"/>
          <a:lstStyle/>
          <a:p>
            <a:r>
              <a:rPr lang="en-US" sz="2000" dirty="0">
                <a:solidFill>
                  <a:srgbClr val="002060"/>
                </a:solidFill>
              </a:rPr>
              <a:t>1</a:t>
            </a:r>
            <a:r>
              <a:rPr lang="en-US" sz="2000" baseline="30000" dirty="0">
                <a:solidFill>
                  <a:srgbClr val="002060"/>
                </a:solidFill>
              </a:rPr>
              <a:t>st</a:t>
            </a:r>
            <a:r>
              <a:rPr lang="en-US" sz="2000" dirty="0">
                <a:solidFill>
                  <a:srgbClr val="002060"/>
                </a:solidFill>
              </a:rPr>
              <a:t> Import original </a:t>
            </a:r>
            <a:r>
              <a:rPr lang="en-US" sz="2000" b="1" dirty="0">
                <a:solidFill>
                  <a:srgbClr val="002060"/>
                </a:solidFill>
              </a:rPr>
              <a:t>Home Health care CSV</a:t>
            </a:r>
            <a:r>
              <a:rPr lang="en-US" sz="2000" dirty="0">
                <a:solidFill>
                  <a:srgbClr val="002060"/>
                </a:solidFill>
              </a:rPr>
              <a:t> (20 columns) &amp;  convert to  </a:t>
            </a:r>
            <a:r>
              <a:rPr lang="en-US" sz="2000" dirty="0" err="1">
                <a:solidFill>
                  <a:srgbClr val="002060"/>
                </a:solidFill>
              </a:rPr>
              <a:t>GeoJSON</a:t>
            </a:r>
            <a:endParaRPr lang="en-US" sz="2000" dirty="0">
              <a:solidFill>
                <a:srgbClr val="002060"/>
              </a:solidFill>
            </a:endParaRPr>
          </a:p>
          <a:p>
            <a:r>
              <a:rPr lang="en-US" sz="2000" dirty="0">
                <a:solidFill>
                  <a:srgbClr val="002060"/>
                </a:solidFill>
              </a:rPr>
              <a:t>2</a:t>
            </a:r>
            <a:r>
              <a:rPr lang="en-US" sz="2000" baseline="30000" dirty="0">
                <a:solidFill>
                  <a:srgbClr val="002060"/>
                </a:solidFill>
              </a:rPr>
              <a:t>nd</a:t>
            </a:r>
            <a:r>
              <a:rPr lang="en-US" sz="2000" dirty="0">
                <a:solidFill>
                  <a:srgbClr val="002060"/>
                </a:solidFill>
              </a:rPr>
              <a:t> </a:t>
            </a:r>
            <a:r>
              <a:rPr lang="en-US" sz="2000" b="1" dirty="0" err="1">
                <a:solidFill>
                  <a:srgbClr val="002060"/>
                </a:solidFill>
              </a:rPr>
              <a:t>latlong</a:t>
            </a:r>
            <a:r>
              <a:rPr lang="en-US" sz="2000" dirty="0">
                <a:solidFill>
                  <a:srgbClr val="002060"/>
                </a:solidFill>
              </a:rPr>
              <a:t>  from </a:t>
            </a:r>
            <a:r>
              <a:rPr lang="en-US" sz="2000" b="1" dirty="0">
                <a:solidFill>
                  <a:srgbClr val="002060"/>
                </a:solidFill>
              </a:rPr>
              <a:t>Google map API</a:t>
            </a:r>
            <a:r>
              <a:rPr lang="en-US" sz="2000" dirty="0">
                <a:solidFill>
                  <a:srgbClr val="002060"/>
                </a:solidFill>
              </a:rPr>
              <a:t> endpoint by  Address</a:t>
            </a:r>
          </a:p>
          <a:p>
            <a:r>
              <a:rPr lang="en-US" sz="2000" dirty="0">
                <a:solidFill>
                  <a:srgbClr val="002060"/>
                </a:solidFill>
              </a:rPr>
              <a:t>3</a:t>
            </a:r>
            <a:r>
              <a:rPr lang="en-US" sz="2000" baseline="30000" dirty="0">
                <a:solidFill>
                  <a:srgbClr val="002060"/>
                </a:solidFill>
              </a:rPr>
              <a:t>rd</a:t>
            </a:r>
            <a:r>
              <a:rPr lang="en-US" sz="2000" dirty="0">
                <a:solidFill>
                  <a:srgbClr val="002060"/>
                </a:solidFill>
              </a:rPr>
              <a:t> </a:t>
            </a:r>
            <a:r>
              <a:rPr lang="en-US" sz="2000" b="1" dirty="0">
                <a:solidFill>
                  <a:srgbClr val="002060"/>
                </a:solidFill>
              </a:rPr>
              <a:t>Demographic</a:t>
            </a:r>
            <a:r>
              <a:rPr lang="en-US" sz="2000" dirty="0">
                <a:solidFill>
                  <a:srgbClr val="002060"/>
                </a:solidFill>
              </a:rPr>
              <a:t> </a:t>
            </a:r>
            <a:r>
              <a:rPr lang="en-US" sz="2000" b="1" dirty="0">
                <a:solidFill>
                  <a:srgbClr val="002060"/>
                </a:solidFill>
              </a:rPr>
              <a:t>data </a:t>
            </a:r>
            <a:r>
              <a:rPr lang="en-US" sz="2000" dirty="0">
                <a:solidFill>
                  <a:srgbClr val="002060"/>
                </a:solidFill>
              </a:rPr>
              <a:t>from</a:t>
            </a:r>
            <a:r>
              <a:rPr lang="en-US" sz="2000" b="1" dirty="0">
                <a:solidFill>
                  <a:srgbClr val="002060"/>
                </a:solidFill>
              </a:rPr>
              <a:t> Census API </a:t>
            </a:r>
            <a:r>
              <a:rPr lang="en-US" sz="2000" dirty="0">
                <a:solidFill>
                  <a:srgbClr val="002060"/>
                </a:solidFill>
              </a:rPr>
              <a:t>endpoint (15 columns)</a:t>
            </a:r>
          </a:p>
          <a:p>
            <a:r>
              <a:rPr lang="en-US" sz="2000" dirty="0">
                <a:solidFill>
                  <a:srgbClr val="002060"/>
                </a:solidFill>
              </a:rPr>
              <a:t>4</a:t>
            </a:r>
            <a:r>
              <a:rPr lang="en-US" sz="2000" baseline="30000" dirty="0">
                <a:solidFill>
                  <a:srgbClr val="002060"/>
                </a:solidFill>
              </a:rPr>
              <a:t>th</a:t>
            </a:r>
            <a:r>
              <a:rPr lang="en-US" sz="2000" dirty="0">
                <a:solidFill>
                  <a:srgbClr val="002060"/>
                </a:solidFill>
              </a:rPr>
              <a:t> </a:t>
            </a:r>
            <a:r>
              <a:rPr lang="en-US" sz="2000" b="1" dirty="0">
                <a:solidFill>
                  <a:srgbClr val="002060"/>
                </a:solidFill>
              </a:rPr>
              <a:t>Merge</a:t>
            </a:r>
            <a:r>
              <a:rPr lang="en-US" sz="2000" dirty="0">
                <a:solidFill>
                  <a:srgbClr val="002060"/>
                </a:solidFill>
              </a:rPr>
              <a:t> all the data </a:t>
            </a:r>
          </a:p>
          <a:p>
            <a:endParaRPr lang="en-US" sz="2000" dirty="0">
              <a:solidFill>
                <a:srgbClr val="002060"/>
              </a:solidFill>
            </a:endParaRPr>
          </a:p>
        </p:txBody>
      </p:sp>
      <p:sp>
        <p:nvSpPr>
          <p:cNvPr id="23" name="Rectangle 22">
            <a:extLst>
              <a:ext uri="{FF2B5EF4-FFF2-40B4-BE49-F238E27FC236}">
                <a16:creationId xmlns:a16="http://schemas.microsoft.com/office/drawing/2014/main" id="{5D64CF87-820C-4A13-A0B6-1498EADD0A73}"/>
              </a:ext>
            </a:extLst>
          </p:cNvPr>
          <p:cNvSpPr/>
          <p:nvPr/>
        </p:nvSpPr>
        <p:spPr>
          <a:xfrm>
            <a:off x="3264960" y="3155471"/>
            <a:ext cx="2621890" cy="3465149"/>
          </a:xfrm>
          <a:prstGeom prst="rect">
            <a:avLst/>
          </a:prstGeom>
          <a:noFill/>
          <a:ln/>
        </p:spPr>
        <p:style>
          <a:lnRef idx="2">
            <a:schemeClr val="accent1"/>
          </a:lnRef>
          <a:fillRef idx="1">
            <a:schemeClr val="lt1"/>
          </a:fillRef>
          <a:effectRef idx="0">
            <a:schemeClr val="accent1"/>
          </a:effectRef>
          <a:fontRef idx="minor">
            <a:schemeClr val="dk1"/>
          </a:fontRef>
        </p:style>
        <p:txBody>
          <a:bodyPr rtlCol="0" anchor="t"/>
          <a:lstStyle/>
          <a:p>
            <a:r>
              <a:rPr lang="en-US" sz="2000" dirty="0">
                <a:solidFill>
                  <a:srgbClr val="002060"/>
                </a:solidFill>
              </a:rPr>
              <a:t>1</a:t>
            </a:r>
            <a:r>
              <a:rPr lang="en-US" sz="2000" baseline="30000" dirty="0">
                <a:solidFill>
                  <a:srgbClr val="002060"/>
                </a:solidFill>
              </a:rPr>
              <a:t>st</a:t>
            </a:r>
            <a:r>
              <a:rPr lang="en-US" sz="2000" dirty="0">
                <a:solidFill>
                  <a:srgbClr val="002060"/>
                </a:solidFill>
              </a:rPr>
              <a:t> </a:t>
            </a:r>
          </a:p>
          <a:p>
            <a:r>
              <a:rPr lang="en-US" sz="2000" dirty="0">
                <a:solidFill>
                  <a:srgbClr val="002060"/>
                </a:solidFill>
              </a:rPr>
              <a:t>Create ORM Class using </a:t>
            </a:r>
            <a:r>
              <a:rPr lang="en-US" sz="2000" b="1" dirty="0">
                <a:solidFill>
                  <a:srgbClr val="002060"/>
                </a:solidFill>
              </a:rPr>
              <a:t>SQL ALCHEMY</a:t>
            </a:r>
          </a:p>
          <a:p>
            <a:endParaRPr lang="en-US" sz="2000" dirty="0">
              <a:solidFill>
                <a:srgbClr val="002060"/>
              </a:solidFill>
            </a:endParaRPr>
          </a:p>
          <a:p>
            <a:r>
              <a:rPr lang="en-US" sz="2000" dirty="0">
                <a:solidFill>
                  <a:srgbClr val="002060"/>
                </a:solidFill>
              </a:rPr>
              <a:t>2</a:t>
            </a:r>
            <a:r>
              <a:rPr lang="en-US" sz="2000" baseline="30000" dirty="0">
                <a:solidFill>
                  <a:srgbClr val="002060"/>
                </a:solidFill>
              </a:rPr>
              <a:t>nd</a:t>
            </a:r>
            <a:r>
              <a:rPr lang="en-US" sz="2000" dirty="0">
                <a:solidFill>
                  <a:srgbClr val="002060"/>
                </a:solidFill>
              </a:rPr>
              <a:t> </a:t>
            </a:r>
          </a:p>
          <a:p>
            <a:r>
              <a:rPr lang="en-US" sz="2000" dirty="0">
                <a:solidFill>
                  <a:srgbClr val="002060"/>
                </a:solidFill>
              </a:rPr>
              <a:t>Append the </a:t>
            </a:r>
            <a:r>
              <a:rPr lang="en-US" sz="2000" b="1" dirty="0">
                <a:solidFill>
                  <a:srgbClr val="002060"/>
                </a:solidFill>
              </a:rPr>
              <a:t>main merged CSV </a:t>
            </a:r>
            <a:r>
              <a:rPr lang="en-US" sz="2000" dirty="0">
                <a:solidFill>
                  <a:srgbClr val="002060"/>
                </a:solidFill>
              </a:rPr>
              <a:t>to the</a:t>
            </a:r>
            <a:r>
              <a:rPr lang="en-US" sz="2000" b="1" dirty="0">
                <a:solidFill>
                  <a:srgbClr val="002060"/>
                </a:solidFill>
              </a:rPr>
              <a:t> ORM table (table class)</a:t>
            </a:r>
          </a:p>
          <a:p>
            <a:r>
              <a:rPr lang="en-US" sz="2000" dirty="0">
                <a:solidFill>
                  <a:srgbClr val="002060"/>
                </a:solidFill>
              </a:rPr>
              <a:t>3</a:t>
            </a:r>
            <a:r>
              <a:rPr lang="en-US" sz="2000" baseline="30000" dirty="0">
                <a:solidFill>
                  <a:srgbClr val="002060"/>
                </a:solidFill>
              </a:rPr>
              <a:t>rd</a:t>
            </a:r>
            <a:r>
              <a:rPr lang="en-US" sz="2000" dirty="0">
                <a:solidFill>
                  <a:srgbClr val="002060"/>
                </a:solidFill>
              </a:rPr>
              <a:t> </a:t>
            </a:r>
          </a:p>
          <a:p>
            <a:r>
              <a:rPr lang="en-US" sz="2000" dirty="0">
                <a:solidFill>
                  <a:srgbClr val="002060"/>
                </a:solidFill>
              </a:rPr>
              <a:t>Create</a:t>
            </a:r>
            <a:r>
              <a:rPr lang="en-US" sz="2000" b="1" dirty="0">
                <a:solidFill>
                  <a:srgbClr val="002060"/>
                </a:solidFill>
              </a:rPr>
              <a:t>  </a:t>
            </a:r>
            <a:r>
              <a:rPr lang="en-US" sz="2000" b="1" dirty="0" err="1">
                <a:solidFill>
                  <a:srgbClr val="002060"/>
                </a:solidFill>
              </a:rPr>
              <a:t>Homecare.sqlite.db</a:t>
            </a:r>
            <a:endParaRPr lang="en-US" sz="2000" b="1" dirty="0">
              <a:solidFill>
                <a:srgbClr val="002060"/>
              </a:solidFill>
            </a:endParaRPr>
          </a:p>
          <a:p>
            <a:endParaRPr lang="en-US" sz="2000" dirty="0">
              <a:solidFill>
                <a:srgbClr val="002060"/>
              </a:solidFill>
            </a:endParaRPr>
          </a:p>
        </p:txBody>
      </p:sp>
      <p:sp>
        <p:nvSpPr>
          <p:cNvPr id="24" name="Rectangle 23">
            <a:extLst>
              <a:ext uri="{FF2B5EF4-FFF2-40B4-BE49-F238E27FC236}">
                <a16:creationId xmlns:a16="http://schemas.microsoft.com/office/drawing/2014/main" id="{75C5318E-9A4E-4110-908F-B5409ECBC3DD}"/>
              </a:ext>
            </a:extLst>
          </p:cNvPr>
          <p:cNvSpPr/>
          <p:nvPr/>
        </p:nvSpPr>
        <p:spPr>
          <a:xfrm>
            <a:off x="6277616" y="3151960"/>
            <a:ext cx="2621890" cy="3465149"/>
          </a:xfrm>
          <a:prstGeom prst="rect">
            <a:avLst/>
          </a:prstGeom>
          <a:noFill/>
          <a:ln/>
        </p:spPr>
        <p:style>
          <a:lnRef idx="2">
            <a:schemeClr val="accent1"/>
          </a:lnRef>
          <a:fillRef idx="1">
            <a:schemeClr val="lt1"/>
          </a:fillRef>
          <a:effectRef idx="0">
            <a:schemeClr val="accent1"/>
          </a:effectRef>
          <a:fontRef idx="minor">
            <a:schemeClr val="dk1"/>
          </a:fontRef>
        </p:style>
        <p:txBody>
          <a:bodyPr rtlCol="0" anchor="t"/>
          <a:lstStyle/>
          <a:p>
            <a:r>
              <a:rPr lang="en-US" sz="2000" b="1" dirty="0">
                <a:solidFill>
                  <a:srgbClr val="002060"/>
                </a:solidFill>
              </a:rPr>
              <a:t>Reflected</a:t>
            </a:r>
            <a:r>
              <a:rPr lang="en-US" sz="2000" dirty="0">
                <a:solidFill>
                  <a:srgbClr val="002060"/>
                </a:solidFill>
              </a:rPr>
              <a:t> the </a:t>
            </a:r>
            <a:r>
              <a:rPr lang="en-US" sz="2000" dirty="0" err="1">
                <a:solidFill>
                  <a:srgbClr val="002060"/>
                </a:solidFill>
              </a:rPr>
              <a:t>Homecare.db</a:t>
            </a:r>
            <a:endParaRPr lang="en-US" sz="2000" dirty="0">
              <a:solidFill>
                <a:srgbClr val="002060"/>
              </a:solidFill>
            </a:endParaRPr>
          </a:p>
          <a:p>
            <a:endParaRPr lang="en-US" sz="2000" dirty="0">
              <a:solidFill>
                <a:srgbClr val="002060"/>
              </a:solidFill>
            </a:endParaRPr>
          </a:p>
          <a:p>
            <a:r>
              <a:rPr lang="en-US" sz="2000" dirty="0">
                <a:solidFill>
                  <a:srgbClr val="002060"/>
                </a:solidFill>
              </a:rPr>
              <a:t>Data Manipulation in Pandas</a:t>
            </a:r>
          </a:p>
          <a:p>
            <a:endParaRPr lang="en-US" sz="2000" dirty="0">
              <a:solidFill>
                <a:srgbClr val="002060"/>
              </a:solidFill>
            </a:endParaRPr>
          </a:p>
          <a:p>
            <a:r>
              <a:rPr lang="en-US" sz="2000" dirty="0">
                <a:solidFill>
                  <a:srgbClr val="002060"/>
                </a:solidFill>
              </a:rPr>
              <a:t>Build Function for the python Flask API endpoints</a:t>
            </a:r>
          </a:p>
          <a:p>
            <a:endParaRPr lang="en-US" sz="2000" dirty="0">
              <a:solidFill>
                <a:srgbClr val="002060"/>
              </a:solidFill>
            </a:endParaRPr>
          </a:p>
          <a:p>
            <a:endParaRPr lang="en-US" sz="2000" dirty="0">
              <a:solidFill>
                <a:srgbClr val="002060"/>
              </a:solidFill>
            </a:endParaRPr>
          </a:p>
          <a:p>
            <a:endParaRPr lang="en-US" sz="2000" dirty="0">
              <a:solidFill>
                <a:srgbClr val="002060"/>
              </a:solidFill>
            </a:endParaRPr>
          </a:p>
        </p:txBody>
      </p:sp>
      <p:sp>
        <p:nvSpPr>
          <p:cNvPr id="25" name="Rectangle 24">
            <a:extLst>
              <a:ext uri="{FF2B5EF4-FFF2-40B4-BE49-F238E27FC236}">
                <a16:creationId xmlns:a16="http://schemas.microsoft.com/office/drawing/2014/main" id="{78197420-9E33-4CDF-9286-4E061E827D05}"/>
              </a:ext>
            </a:extLst>
          </p:cNvPr>
          <p:cNvSpPr/>
          <p:nvPr/>
        </p:nvSpPr>
        <p:spPr>
          <a:xfrm>
            <a:off x="9288423" y="3140193"/>
            <a:ext cx="2756432" cy="3465149"/>
          </a:xfrm>
          <a:prstGeom prst="rect">
            <a:avLst/>
          </a:prstGeom>
          <a:noFill/>
          <a:ln/>
        </p:spPr>
        <p:style>
          <a:lnRef idx="2">
            <a:schemeClr val="accent1"/>
          </a:lnRef>
          <a:fillRef idx="1">
            <a:schemeClr val="lt1"/>
          </a:fillRef>
          <a:effectRef idx="0">
            <a:schemeClr val="accent1"/>
          </a:effectRef>
          <a:fontRef idx="minor">
            <a:schemeClr val="dk1"/>
          </a:fontRef>
        </p:style>
        <p:txBody>
          <a:bodyPr rtlCol="0" anchor="t"/>
          <a:lstStyle/>
          <a:p>
            <a:r>
              <a:rPr lang="en-US" sz="2000" dirty="0">
                <a:solidFill>
                  <a:srgbClr val="002060"/>
                </a:solidFill>
              </a:rPr>
              <a:t>Render Templates HTML</a:t>
            </a:r>
          </a:p>
          <a:p>
            <a:r>
              <a:rPr lang="en-US" sz="2000" dirty="0">
                <a:solidFill>
                  <a:srgbClr val="002060"/>
                </a:solidFill>
              </a:rPr>
              <a:t>Build queries and served up data</a:t>
            </a:r>
          </a:p>
          <a:p>
            <a:endParaRPr lang="en-US" sz="2000" dirty="0">
              <a:solidFill>
                <a:srgbClr val="002060"/>
              </a:solidFill>
            </a:endParaRPr>
          </a:p>
          <a:p>
            <a:r>
              <a:rPr lang="en-US" sz="2000" dirty="0">
                <a:solidFill>
                  <a:srgbClr val="002060"/>
                </a:solidFill>
              </a:rPr>
              <a:t>Build interactive :</a:t>
            </a:r>
          </a:p>
          <a:p>
            <a:pPr marL="342900" indent="-176213">
              <a:buFontTx/>
              <a:buChar char="-"/>
            </a:pPr>
            <a:r>
              <a:rPr lang="en-US" sz="2000" dirty="0">
                <a:solidFill>
                  <a:srgbClr val="002060"/>
                </a:solidFill>
              </a:rPr>
              <a:t>Charts(Bar, Pie)</a:t>
            </a:r>
          </a:p>
          <a:p>
            <a:pPr marL="342900" indent="-176213">
              <a:buFontTx/>
              <a:buChar char="-"/>
            </a:pPr>
            <a:r>
              <a:rPr lang="en-US" sz="2000" dirty="0">
                <a:solidFill>
                  <a:srgbClr val="002060"/>
                </a:solidFill>
              </a:rPr>
              <a:t>Scatter plot</a:t>
            </a:r>
          </a:p>
          <a:p>
            <a:pPr marL="342900" indent="-176213">
              <a:buFontTx/>
              <a:buChar char="-"/>
            </a:pPr>
            <a:r>
              <a:rPr lang="en-US" sz="2000" dirty="0">
                <a:solidFill>
                  <a:srgbClr val="002060"/>
                </a:solidFill>
              </a:rPr>
              <a:t>Clustered markers group map</a:t>
            </a:r>
          </a:p>
          <a:p>
            <a:pPr marL="342900" indent="-176213">
              <a:buFontTx/>
              <a:buChar char="-"/>
            </a:pPr>
            <a:r>
              <a:rPr lang="en-US" sz="2000" dirty="0">
                <a:solidFill>
                  <a:srgbClr val="002060"/>
                </a:solidFill>
              </a:rPr>
              <a:t>Category map</a:t>
            </a:r>
          </a:p>
          <a:p>
            <a:pPr marL="342900" indent="-176213">
              <a:buFontTx/>
              <a:buChar char="-"/>
            </a:pPr>
            <a:r>
              <a:rPr lang="en-US" sz="2000" dirty="0">
                <a:solidFill>
                  <a:srgbClr val="002060"/>
                </a:solidFill>
              </a:rPr>
              <a:t>Heat Map</a:t>
            </a:r>
          </a:p>
          <a:p>
            <a:endParaRPr lang="en-US" sz="2000" dirty="0">
              <a:solidFill>
                <a:srgbClr val="002060"/>
              </a:solidFill>
            </a:endParaRPr>
          </a:p>
          <a:p>
            <a:endParaRPr lang="en-US" sz="2000" dirty="0">
              <a:solidFill>
                <a:srgbClr val="002060"/>
              </a:solidFill>
            </a:endParaRPr>
          </a:p>
          <a:p>
            <a:endParaRPr lang="en-US" sz="2000" dirty="0">
              <a:solidFill>
                <a:srgbClr val="002060"/>
              </a:solidFill>
            </a:endParaRPr>
          </a:p>
          <a:p>
            <a:endParaRPr lang="en-US" sz="2000" dirty="0">
              <a:solidFill>
                <a:srgbClr val="002060"/>
              </a:solidFill>
            </a:endParaRPr>
          </a:p>
          <a:p>
            <a:endParaRPr lang="en-US" sz="2000" dirty="0">
              <a:solidFill>
                <a:srgbClr val="002060"/>
              </a:solidFill>
            </a:endParaRPr>
          </a:p>
        </p:txBody>
      </p:sp>
      <p:sp>
        <p:nvSpPr>
          <p:cNvPr id="6" name="Oval 5">
            <a:extLst>
              <a:ext uri="{FF2B5EF4-FFF2-40B4-BE49-F238E27FC236}">
                <a16:creationId xmlns:a16="http://schemas.microsoft.com/office/drawing/2014/main" id="{5257137E-9141-3F44-8518-F0C4162D5BDD}"/>
              </a:ext>
            </a:extLst>
          </p:cNvPr>
          <p:cNvSpPr/>
          <p:nvPr/>
        </p:nvSpPr>
        <p:spPr>
          <a:xfrm>
            <a:off x="58330" y="1440982"/>
            <a:ext cx="2801327" cy="146304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50" b="1" dirty="0"/>
              <a:t>Data Engineering</a:t>
            </a:r>
          </a:p>
        </p:txBody>
      </p:sp>
      <p:sp>
        <p:nvSpPr>
          <p:cNvPr id="12" name="Can 11">
            <a:extLst>
              <a:ext uri="{FF2B5EF4-FFF2-40B4-BE49-F238E27FC236}">
                <a16:creationId xmlns:a16="http://schemas.microsoft.com/office/drawing/2014/main" id="{C0B1170C-4FF9-D245-9A22-9068B1540287}"/>
              </a:ext>
            </a:extLst>
          </p:cNvPr>
          <p:cNvSpPr/>
          <p:nvPr/>
        </p:nvSpPr>
        <p:spPr>
          <a:xfrm>
            <a:off x="3826042" y="1116417"/>
            <a:ext cx="1347537" cy="1801676"/>
          </a:xfrm>
          <a:prstGeom prst="can">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DB Engineering</a:t>
            </a:r>
          </a:p>
        </p:txBody>
      </p:sp>
      <p:sp>
        <p:nvSpPr>
          <p:cNvPr id="13" name="Round Single Corner Rectangle 12">
            <a:extLst>
              <a:ext uri="{FF2B5EF4-FFF2-40B4-BE49-F238E27FC236}">
                <a16:creationId xmlns:a16="http://schemas.microsoft.com/office/drawing/2014/main" id="{F093F6D5-E000-D844-996E-9D83124B6E39}"/>
              </a:ext>
            </a:extLst>
          </p:cNvPr>
          <p:cNvSpPr/>
          <p:nvPr/>
        </p:nvSpPr>
        <p:spPr>
          <a:xfrm>
            <a:off x="6277616" y="1391188"/>
            <a:ext cx="2200054" cy="1526905"/>
          </a:xfrm>
          <a:prstGeom prst="round1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Data Exploration</a:t>
            </a:r>
          </a:p>
        </p:txBody>
      </p:sp>
      <p:sp>
        <p:nvSpPr>
          <p:cNvPr id="26" name="Round Single Corner Rectangle 25">
            <a:extLst>
              <a:ext uri="{FF2B5EF4-FFF2-40B4-BE49-F238E27FC236}">
                <a16:creationId xmlns:a16="http://schemas.microsoft.com/office/drawing/2014/main" id="{6741F285-BBAE-A74C-B28F-34B4F839488F}"/>
              </a:ext>
            </a:extLst>
          </p:cNvPr>
          <p:cNvSpPr/>
          <p:nvPr/>
        </p:nvSpPr>
        <p:spPr>
          <a:xfrm>
            <a:off x="9130243" y="1391188"/>
            <a:ext cx="2409184" cy="1526905"/>
          </a:xfrm>
          <a:prstGeom prst="round1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Build </a:t>
            </a:r>
          </a:p>
          <a:p>
            <a:pPr algn="ctr"/>
            <a:r>
              <a:rPr lang="en-US" sz="2800" b="1" dirty="0"/>
              <a:t>Flask APP &amp; Visuals </a:t>
            </a:r>
          </a:p>
        </p:txBody>
      </p:sp>
      <p:sp>
        <p:nvSpPr>
          <p:cNvPr id="14" name="Right Arrow 13">
            <a:extLst>
              <a:ext uri="{FF2B5EF4-FFF2-40B4-BE49-F238E27FC236}">
                <a16:creationId xmlns:a16="http://schemas.microsoft.com/office/drawing/2014/main" id="{E11896AA-6910-6848-B018-E3D5F9E21816}"/>
              </a:ext>
            </a:extLst>
          </p:cNvPr>
          <p:cNvSpPr/>
          <p:nvPr/>
        </p:nvSpPr>
        <p:spPr>
          <a:xfrm>
            <a:off x="2993483" y="2017255"/>
            <a:ext cx="561082" cy="3649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a:extLst>
              <a:ext uri="{FF2B5EF4-FFF2-40B4-BE49-F238E27FC236}">
                <a16:creationId xmlns:a16="http://schemas.microsoft.com/office/drawing/2014/main" id="{A9F82894-81BF-A74E-A208-7E2B2CADFB03}"/>
              </a:ext>
            </a:extLst>
          </p:cNvPr>
          <p:cNvSpPr/>
          <p:nvPr/>
        </p:nvSpPr>
        <p:spPr>
          <a:xfrm>
            <a:off x="8569161" y="2089075"/>
            <a:ext cx="561082" cy="3649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a:extLst>
              <a:ext uri="{FF2B5EF4-FFF2-40B4-BE49-F238E27FC236}">
                <a16:creationId xmlns:a16="http://schemas.microsoft.com/office/drawing/2014/main" id="{80130F6C-919E-FE48-A90B-733F07F9DABB}"/>
              </a:ext>
            </a:extLst>
          </p:cNvPr>
          <p:cNvSpPr/>
          <p:nvPr/>
        </p:nvSpPr>
        <p:spPr>
          <a:xfrm>
            <a:off x="5325768" y="2024850"/>
            <a:ext cx="561082" cy="3649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4029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8FF0D-64AE-EC43-8EF2-B38B25F8733C}"/>
              </a:ext>
            </a:extLst>
          </p:cNvPr>
          <p:cNvSpPr>
            <a:spLocks noGrp="1"/>
          </p:cNvSpPr>
          <p:nvPr>
            <p:ph type="title"/>
          </p:nvPr>
        </p:nvSpPr>
        <p:spPr/>
        <p:txBody>
          <a:bodyPr/>
          <a:lstStyle/>
          <a:p>
            <a:r>
              <a:rPr lang="en-US" dirty="0"/>
              <a:t>Data collection and manipulation</a:t>
            </a:r>
          </a:p>
        </p:txBody>
      </p:sp>
      <p:pic>
        <p:nvPicPr>
          <p:cNvPr id="5" name="Content Placeholder 4">
            <a:extLst>
              <a:ext uri="{FF2B5EF4-FFF2-40B4-BE49-F238E27FC236}">
                <a16:creationId xmlns:a16="http://schemas.microsoft.com/office/drawing/2014/main" id="{1C06E164-71BF-1A48-AB7C-9E5F5831A0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2531" y="1848343"/>
            <a:ext cx="6870500" cy="3770551"/>
          </a:xfrm>
        </p:spPr>
      </p:pic>
      <p:pic>
        <p:nvPicPr>
          <p:cNvPr id="8" name="Picture 7">
            <a:extLst>
              <a:ext uri="{FF2B5EF4-FFF2-40B4-BE49-F238E27FC236}">
                <a16:creationId xmlns:a16="http://schemas.microsoft.com/office/drawing/2014/main" id="{5794B602-EF70-7145-8325-C41D56414B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7888" y="1848343"/>
            <a:ext cx="4343178" cy="1613399"/>
          </a:xfrm>
          <a:prstGeom prst="rect">
            <a:avLst/>
          </a:prstGeom>
        </p:spPr>
      </p:pic>
    </p:spTree>
    <p:extLst>
      <p:ext uri="{BB962C8B-B14F-4D97-AF65-F5344CB8AC3E}">
        <p14:creationId xmlns:p14="http://schemas.microsoft.com/office/powerpoint/2010/main" val="2845920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354C2-64ED-1D4A-B069-0574BCF93089}"/>
              </a:ext>
            </a:extLst>
          </p:cNvPr>
          <p:cNvSpPr>
            <a:spLocks noGrp="1"/>
          </p:cNvSpPr>
          <p:nvPr>
            <p:ph type="title"/>
          </p:nvPr>
        </p:nvSpPr>
        <p:spPr/>
        <p:txBody>
          <a:bodyPr/>
          <a:lstStyle/>
          <a:p>
            <a:r>
              <a:rPr lang="en-US" dirty="0"/>
              <a:t>SQLite Db</a:t>
            </a:r>
          </a:p>
        </p:txBody>
      </p:sp>
      <p:pic>
        <p:nvPicPr>
          <p:cNvPr id="5" name="Content Placeholder 4">
            <a:extLst>
              <a:ext uri="{FF2B5EF4-FFF2-40B4-BE49-F238E27FC236}">
                <a16:creationId xmlns:a16="http://schemas.microsoft.com/office/drawing/2014/main" id="{3EEDDB4C-865A-5A4B-98FB-13934690CE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33698" y="2125170"/>
            <a:ext cx="6117020" cy="4117586"/>
          </a:xfrm>
          <a:ln>
            <a:solidFill>
              <a:srgbClr val="FF0000"/>
            </a:solidFill>
          </a:ln>
        </p:spPr>
      </p:pic>
      <p:pic>
        <p:nvPicPr>
          <p:cNvPr id="7" name="Picture 6">
            <a:extLst>
              <a:ext uri="{FF2B5EF4-FFF2-40B4-BE49-F238E27FC236}">
                <a16:creationId xmlns:a16="http://schemas.microsoft.com/office/drawing/2014/main" id="{1F8BB009-D508-A34D-A843-DEE66E50A7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198" y="2125170"/>
            <a:ext cx="4929760" cy="3771133"/>
          </a:xfrm>
          <a:prstGeom prst="rect">
            <a:avLst/>
          </a:prstGeom>
          <a:ln>
            <a:solidFill>
              <a:schemeClr val="tx1"/>
            </a:solidFill>
          </a:ln>
        </p:spPr>
      </p:pic>
    </p:spTree>
    <p:extLst>
      <p:ext uri="{BB962C8B-B14F-4D97-AF65-F5344CB8AC3E}">
        <p14:creationId xmlns:p14="http://schemas.microsoft.com/office/powerpoint/2010/main" val="3296147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1165D-6142-DB45-87D8-878974358E1D}"/>
              </a:ext>
            </a:extLst>
          </p:cNvPr>
          <p:cNvSpPr>
            <a:spLocks noGrp="1"/>
          </p:cNvSpPr>
          <p:nvPr>
            <p:ph type="title"/>
          </p:nvPr>
        </p:nvSpPr>
        <p:spPr/>
        <p:txBody>
          <a:bodyPr/>
          <a:lstStyle/>
          <a:p>
            <a:r>
              <a:rPr lang="en-US" dirty="0"/>
              <a:t>Flask API Endpoints</a:t>
            </a:r>
          </a:p>
        </p:txBody>
      </p:sp>
      <p:pic>
        <p:nvPicPr>
          <p:cNvPr id="5" name="Content Placeholder 4">
            <a:extLst>
              <a:ext uri="{FF2B5EF4-FFF2-40B4-BE49-F238E27FC236}">
                <a16:creationId xmlns:a16="http://schemas.microsoft.com/office/drawing/2014/main" id="{9BE3C6CE-4E8E-4646-B88B-03886E3A6D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05757" y="1825625"/>
            <a:ext cx="3980485" cy="4351338"/>
          </a:xfrm>
        </p:spPr>
      </p:pic>
    </p:spTree>
    <p:extLst>
      <p:ext uri="{BB962C8B-B14F-4D97-AF65-F5344CB8AC3E}">
        <p14:creationId xmlns:p14="http://schemas.microsoft.com/office/powerpoint/2010/main" val="2504902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B0420-AA31-C243-AF2F-BC33F0288A7B}"/>
              </a:ext>
            </a:extLst>
          </p:cNvPr>
          <p:cNvSpPr>
            <a:spLocks noGrp="1"/>
          </p:cNvSpPr>
          <p:nvPr>
            <p:ph type="title"/>
          </p:nvPr>
        </p:nvSpPr>
        <p:spPr/>
        <p:txBody>
          <a:bodyPr/>
          <a:lstStyle/>
          <a:p>
            <a:r>
              <a:rPr lang="en-US" dirty="0"/>
              <a:t>What we do next?</a:t>
            </a:r>
          </a:p>
        </p:txBody>
      </p:sp>
      <p:sp>
        <p:nvSpPr>
          <p:cNvPr id="3" name="Content Placeholder 2">
            <a:extLst>
              <a:ext uri="{FF2B5EF4-FFF2-40B4-BE49-F238E27FC236}">
                <a16:creationId xmlns:a16="http://schemas.microsoft.com/office/drawing/2014/main" id="{EC97B3D4-7E14-6049-95CC-3946D2A431ED}"/>
              </a:ext>
            </a:extLst>
          </p:cNvPr>
          <p:cNvSpPr>
            <a:spLocks noGrp="1"/>
          </p:cNvSpPr>
          <p:nvPr>
            <p:ph idx="1"/>
          </p:nvPr>
        </p:nvSpPr>
        <p:spPr/>
        <p:txBody>
          <a:bodyPr/>
          <a:lstStyle/>
          <a:p>
            <a:r>
              <a:rPr lang="en-US" dirty="0"/>
              <a:t>Home health care provider comparison based on</a:t>
            </a:r>
          </a:p>
          <a:p>
            <a:pPr lvl="1">
              <a:buFontTx/>
              <a:buChar char="-"/>
            </a:pPr>
            <a:r>
              <a:rPr lang="en-US" dirty="0"/>
              <a:t>Service quality scores of individual providers against &lt;State&gt;  average  and National score</a:t>
            </a:r>
          </a:p>
          <a:p>
            <a:pPr lvl="1">
              <a:buFontTx/>
              <a:buChar char="-"/>
            </a:pPr>
            <a:r>
              <a:rPr lang="en-US" dirty="0"/>
              <a:t>Track changes of the service quality score over years </a:t>
            </a:r>
          </a:p>
          <a:p>
            <a:pPr lvl="1">
              <a:buFontTx/>
              <a:buChar char="-"/>
            </a:pPr>
            <a:r>
              <a:rPr lang="en-US" dirty="0"/>
              <a:t>Visualize the comparison</a:t>
            </a:r>
          </a:p>
        </p:txBody>
      </p:sp>
    </p:spTree>
    <p:extLst>
      <p:ext uri="{BB962C8B-B14F-4D97-AF65-F5344CB8AC3E}">
        <p14:creationId xmlns:p14="http://schemas.microsoft.com/office/powerpoint/2010/main" val="39135020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10086</TotalTime>
  <Words>575</Words>
  <Application>Microsoft Macintosh PowerPoint</Application>
  <PresentationFormat>Widescreen</PresentationFormat>
  <Paragraphs>117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Bernard MT Condensed</vt:lpstr>
      <vt:lpstr>Calibri</vt:lpstr>
      <vt:lpstr>Calibri Light</vt:lpstr>
      <vt:lpstr>Office Theme</vt:lpstr>
      <vt:lpstr>Home Health Care Services</vt:lpstr>
      <vt:lpstr>Project Overview</vt:lpstr>
      <vt:lpstr>Approach</vt:lpstr>
      <vt:lpstr>Data</vt:lpstr>
      <vt:lpstr>Methods</vt:lpstr>
      <vt:lpstr>Data collection and manipulation</vt:lpstr>
      <vt:lpstr>SQLite Db</vt:lpstr>
      <vt:lpstr>Flask API Endpoints</vt:lpstr>
      <vt:lpstr>What we do next?</vt:lpstr>
      <vt:lpstr>Link to Charts</vt:lpstr>
      <vt:lpstr>PowerPoint Presentation</vt:lpstr>
      <vt:lpstr>Resources</vt:lpstr>
    </vt:vector>
  </TitlesOfParts>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Shemlis Weld</cp:lastModifiedBy>
  <cp:revision>61</cp:revision>
  <dcterms:created xsi:type="dcterms:W3CDTF">2018-03-17T16:44:27Z</dcterms:created>
  <dcterms:modified xsi:type="dcterms:W3CDTF">2018-03-29T19:26:42Z</dcterms:modified>
</cp:coreProperties>
</file>