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notesMasterIdLst>
    <p:notesMasterId r:id="rId6"/>
  </p:notesMasterIdLst>
  <p:handoutMasterIdLst>
    <p:handoutMasterId r:id="rId7"/>
  </p:handoutMasterIdLst>
  <p:sldIdLst>
    <p:sldId id="470" r:id="rId2"/>
    <p:sldId id="518" r:id="rId3"/>
    <p:sldId id="519" r:id="rId4"/>
    <p:sldId id="520" r:id="rId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504D"/>
    <a:srgbClr val="FF8200"/>
    <a:srgbClr val="BF5700"/>
    <a:srgbClr val="1D1A36"/>
    <a:srgbClr val="1E4B87"/>
    <a:srgbClr val="262626"/>
    <a:srgbClr val="1B306B"/>
    <a:srgbClr val="FFCC00"/>
    <a:srgbClr val="F8F8F8"/>
    <a:srgbClr val="EEEC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45" autoAdjust="0"/>
    <p:restoredTop sz="96412" autoAdjust="0"/>
  </p:normalViewPr>
  <p:slideViewPr>
    <p:cSldViewPr>
      <p:cViewPr varScale="1">
        <p:scale>
          <a:sx n="92" d="100"/>
          <a:sy n="92" d="100"/>
        </p:scale>
        <p:origin x="888" y="184"/>
      </p:cViewPr>
      <p:guideLst>
        <p:guide orient="horz" pos="2160"/>
        <p:guide pos="2880"/>
      </p:guideLst>
    </p:cSldViewPr>
  </p:slideViewPr>
  <p:outlineViewPr>
    <p:cViewPr>
      <p:scale>
        <a:sx n="33" d="100"/>
        <a:sy n="33" d="100"/>
      </p:scale>
      <p:origin x="0" y="-5658"/>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8" d="100"/>
          <a:sy n="88" d="100"/>
        </p:scale>
        <p:origin x="2964" y="90"/>
      </p:cViewPr>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ableStyles" Target="tableStyles.xml"/><Relationship Id="rId12" Type="http://schemas.microsoft.com/office/2015/10/relationships/revisionInfo" Target="revisionInfo.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handoutMaster" Target="handoutMasters/handout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numCol="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numCol="1" rtlCol="0"/>
          <a:lstStyle>
            <a:lvl1pPr algn="r">
              <a:defRPr sz="1300"/>
            </a:lvl1pPr>
          </a:lstStyle>
          <a:p>
            <a:fld id="{51A969EA-8566-418D-AC96-BC5F6E9FAB6C}" type="datetimeFigureOut">
              <a:rPr lang="en-US" smtClean="0"/>
              <a:t>3/10/18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numCol="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numCol="1"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numCol="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numCol="1" rtlCol="0"/>
          <a:lstStyle>
            <a:lvl1pPr algn="r">
              <a:defRPr sz="1300"/>
            </a:lvl1pPr>
          </a:lstStyle>
          <a:p>
            <a:fld id="{33B07B4B-74D8-4C42-A719-1F93879497F8}" type="datetimeFigureOut">
              <a:rPr lang="en-US" smtClean="0"/>
              <a:t>3/10/18</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numCol="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numCol="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numCol="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numCol="1"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a:t>
            </a:fld>
            <a:endParaRPr lang="en-US"/>
          </a:p>
        </p:txBody>
      </p:sp>
    </p:spTree>
    <p:extLst>
      <p:ext uri="{BB962C8B-B14F-4D97-AF65-F5344CB8AC3E}">
        <p14:creationId xmlns:p14="http://schemas.microsoft.com/office/powerpoint/2010/main" val="1594111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p:cNvSpPr/>
          <p:nvPr userDrawn="1"/>
        </p:nvSpPr>
        <p:spPr>
          <a:xfrm>
            <a:off x="0" y="0"/>
            <a:ext cx="9164595"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2017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Coding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9" name="Title 15"/>
          <p:cNvSpPr>
            <a:spLocks noGrp="1"/>
          </p:cNvSpPr>
          <p:nvPr>
            <p:ph type="title" hasCustomPrompt="1"/>
          </p:nvPr>
        </p:nvSpPr>
        <p:spPr>
          <a:xfrm>
            <a:off x="390606" y="2953542"/>
            <a:ext cx="8229600" cy="871860"/>
          </a:xfrm>
        </p:spPr>
        <p:txBody>
          <a:bodyPr numCol="1">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1" name="Text Placeholder 19"/>
          <p:cNvSpPr>
            <a:spLocks noGrp="1"/>
          </p:cNvSpPr>
          <p:nvPr>
            <p:ph type="body" sz="quarter" idx="10" hasCustomPrompt="1"/>
          </p:nvPr>
        </p:nvSpPr>
        <p:spPr>
          <a:xfrm>
            <a:off x="396991" y="2504043"/>
            <a:ext cx="2700337" cy="381000"/>
          </a:xfrm>
        </p:spPr>
        <p:txBody>
          <a:bodyPr numCol="1">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
        <p:nvSpPr>
          <p:cNvPr id="10" name="Text Placeholder 19"/>
          <p:cNvSpPr>
            <a:spLocks noGrp="1"/>
          </p:cNvSpPr>
          <p:nvPr>
            <p:ph type="body" sz="quarter" idx="11" hasCustomPrompt="1"/>
          </p:nvPr>
        </p:nvSpPr>
        <p:spPr>
          <a:xfrm>
            <a:off x="423863" y="3962400"/>
            <a:ext cx="2243137" cy="381000"/>
          </a:xfrm>
        </p:spPr>
        <p:txBody>
          <a:bodyPr numCol="1">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Data Bootcamp | </a:t>
            </a:r>
          </a:p>
        </p:txBody>
      </p:sp>
      <p:sp>
        <p:nvSpPr>
          <p:cNvPr id="11" name="Text Placeholder 19"/>
          <p:cNvSpPr>
            <a:spLocks noGrp="1"/>
          </p:cNvSpPr>
          <p:nvPr>
            <p:ph type="body" sz="quarter" idx="12" hasCustomPrompt="1"/>
          </p:nvPr>
        </p:nvSpPr>
        <p:spPr>
          <a:xfrm>
            <a:off x="2667000" y="3962400"/>
            <a:ext cx="2700337" cy="381000"/>
          </a:xfrm>
        </p:spPr>
        <p:txBody>
          <a:bodyPr numCol="1">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Tree>
    <p:extLst>
      <p:ext uri="{BB962C8B-B14F-4D97-AF65-F5344CB8AC3E}">
        <p14:creationId xmlns:p14="http://schemas.microsoft.com/office/powerpoint/2010/main" val="12249837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numCol="1"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2017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Coding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9" name="Title 15"/>
          <p:cNvSpPr>
            <a:spLocks noGrp="1"/>
          </p:cNvSpPr>
          <p:nvPr>
            <p:ph type="title" hasCustomPrompt="1"/>
          </p:nvPr>
        </p:nvSpPr>
        <p:spPr>
          <a:xfrm>
            <a:off x="390606" y="2953542"/>
            <a:ext cx="8229600" cy="871860"/>
          </a:xfrm>
        </p:spPr>
        <p:txBody>
          <a:bodyPr numCol="1">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1093906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numCol="1">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2017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Coding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72834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numCol="1">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2017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Coding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a:xfrm>
            <a:off x="304800" y="688975"/>
            <a:ext cx="8610600" cy="5483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801462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TextBox 3"/>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tx1"/>
                </a:solidFill>
                <a:latin typeface="Arial" panose="020B0604020202020204" pitchFamily="34" charset="0"/>
                <a:cs typeface="Arial" panose="020B0604020202020204" pitchFamily="34" charset="0"/>
              </a:rPr>
              <a:t>© </a:t>
            </a:r>
            <a:r>
              <a:rPr lang="en-US" sz="800" dirty="0">
                <a:solidFill>
                  <a:schemeClr val="tx1"/>
                </a:solidFill>
                <a:latin typeface="Arial" panose="020B0604020202020204" pitchFamily="34" charset="0"/>
                <a:ea typeface="Roboto" panose="02000000000000000000" pitchFamily="2" charset="0"/>
                <a:cs typeface="Arial" panose="020B0604020202020204" pitchFamily="34" charset="0"/>
              </a:rPr>
              <a:t>2017 The</a:t>
            </a:r>
            <a:r>
              <a:rPr lang="en-US" sz="800" baseline="0" dirty="0">
                <a:solidFill>
                  <a:schemeClr val="tx1"/>
                </a:solidFill>
                <a:latin typeface="Arial" panose="020B0604020202020204" pitchFamily="34" charset="0"/>
                <a:ea typeface="Roboto" panose="02000000000000000000" pitchFamily="2" charset="0"/>
                <a:cs typeface="Arial" panose="020B0604020202020204" pitchFamily="34" charset="0"/>
              </a:rPr>
              <a:t> Coding Boot Camp</a:t>
            </a:r>
            <a:endParaRPr lang="en-US" sz="800" dirty="0">
              <a:solidFill>
                <a:schemeClr val="tx1"/>
              </a:solidFill>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71000001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5C9255-9F07-4181-9AD2-897FFC0A3B7E}" type="datetimeFigureOut">
              <a:rPr lang="en-US" smtClean="0"/>
              <a:t>3/10/18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538348-225F-4A43-A9B7-C9ABE3CA2066}" type="slidenum">
              <a:rPr lang="en-US" smtClean="0"/>
              <a:t>‹#›</a:t>
            </a:fld>
            <a:endParaRPr lang="en-US"/>
          </a:p>
        </p:txBody>
      </p:sp>
    </p:spTree>
    <p:extLst>
      <p:ext uri="{BB962C8B-B14F-4D97-AF65-F5344CB8AC3E}">
        <p14:creationId xmlns:p14="http://schemas.microsoft.com/office/powerpoint/2010/main" val="410481372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65C9255-9F07-4181-9AD2-897FFC0A3B7E}" type="datetimeFigureOut">
              <a:rPr lang="en-US" smtClean="0"/>
              <a:t>3/10/18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38348-225F-4A43-A9B7-C9ABE3CA2066}" type="slidenum">
              <a:rPr lang="en-US" smtClean="0"/>
              <a:t>‹#›</a:t>
            </a:fld>
            <a:endParaRPr lang="en-US"/>
          </a:p>
        </p:txBody>
      </p:sp>
    </p:spTree>
    <p:extLst>
      <p:ext uri="{BB962C8B-B14F-4D97-AF65-F5344CB8AC3E}">
        <p14:creationId xmlns:p14="http://schemas.microsoft.com/office/powerpoint/2010/main" val="12787468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numCol="1"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numCol="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numCol="1" rtlCol="0" anchor="ctr"/>
          <a:lstStyle>
            <a:lvl1pPr algn="l">
              <a:defRPr sz="1200">
                <a:solidFill>
                  <a:schemeClr val="tx1">
                    <a:tint val="75000"/>
                  </a:schemeClr>
                </a:solidFill>
              </a:defRPr>
            </a:lvl1pPr>
          </a:lstStyle>
          <a:p>
            <a:fld id="{B65C9255-9F07-4181-9AD2-897FFC0A3B7E}" type="datetimeFigureOut">
              <a:rPr lang="en-US" smtClean="0"/>
              <a:t>3/10/18</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numCol="1"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numCol="1"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1234816427"/>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70" r:id="rId4"/>
    <p:sldLayoutId id="2147483669" r:id="rId5"/>
    <p:sldLayoutId id="2147483671" r:id="rId6"/>
    <p:sldLayoutId id="2147483672" r:id="rId7"/>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weldeszx/Data-Viz-Project" TargetMode="External"/><Relationship Id="rId4" Type="http://schemas.openxmlformats.org/officeDocument/2006/relationships/image" Target="../media/image1.png"/><Relationship Id="rId5" Type="http://schemas.openxmlformats.org/officeDocument/2006/relationships/image" Target="../media/image2.png"/><Relationship Id="rId1" Type="http://schemas.openxmlformats.org/officeDocument/2006/relationships/slideLayout" Target="../slideLayouts/slideLayout3.xml"/><Relationship Id="rId2" Type="http://schemas.openxmlformats.org/officeDocument/2006/relationships/hyperlink" Target="https://github.com/weldeszx/Data-Viz-Project/tree/master/Raw_Dat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6324600" cy="653854"/>
          </a:xfrm>
        </p:spPr>
        <p:txBody>
          <a:bodyPr>
            <a:normAutofit/>
          </a:bodyPr>
          <a:lstStyle/>
          <a:p>
            <a:r>
              <a:rPr lang="en-US" dirty="0"/>
              <a:t>Weekly Schedule</a:t>
            </a:r>
          </a:p>
        </p:txBody>
      </p:sp>
      <p:sp>
        <p:nvSpPr>
          <p:cNvPr id="3" name="TextBox 2"/>
          <p:cNvSpPr txBox="1"/>
          <p:nvPr/>
        </p:nvSpPr>
        <p:spPr>
          <a:xfrm>
            <a:off x="304800" y="762000"/>
            <a:ext cx="8686800" cy="5586145"/>
          </a:xfrm>
          <a:prstGeom prst="rect">
            <a:avLst/>
          </a:prstGeom>
          <a:noFill/>
        </p:spPr>
        <p:txBody>
          <a:bodyPr wrap="square" rtlCol="0">
            <a:spAutoFit/>
          </a:bodyPr>
          <a:lstStyle/>
          <a:p>
            <a:pPr marL="457200" indent="-457200">
              <a:buFont typeface="+mj-lt"/>
              <a:buAutoNum type="arabicPeriod"/>
            </a:pPr>
            <a:r>
              <a:rPr lang="en-US" sz="1700" b="1" dirty="0">
                <a:latin typeface="Arial" panose="020B0604020202020204" pitchFamily="34" charset="0"/>
                <a:ea typeface="Roboto" pitchFamily="2" charset="0"/>
                <a:cs typeface="Arial" panose="020B0604020202020204" pitchFamily="34" charset="0"/>
              </a:rPr>
              <a:t>Today: </a:t>
            </a:r>
            <a:r>
              <a:rPr lang="en-US" sz="1700" dirty="0">
                <a:latin typeface="Arial" panose="020B0604020202020204" pitchFamily="34" charset="0"/>
                <a:ea typeface="Roboto" pitchFamily="2" charset="0"/>
                <a:cs typeface="Arial" panose="020B0604020202020204" pitchFamily="34" charset="0"/>
              </a:rPr>
              <a:t/>
            </a:r>
            <a:br>
              <a:rPr lang="en-US" sz="1700" dirty="0">
                <a:latin typeface="Arial" panose="020B0604020202020204" pitchFamily="34" charset="0"/>
                <a:ea typeface="Roboto" pitchFamily="2" charset="0"/>
                <a:cs typeface="Arial" panose="020B0604020202020204" pitchFamily="34" charset="0"/>
              </a:rPr>
            </a:br>
            <a:r>
              <a:rPr lang="en-US" sz="1700" dirty="0">
                <a:latin typeface="Arial" panose="020B0604020202020204" pitchFamily="34" charset="0"/>
                <a:ea typeface="Roboto" pitchFamily="2" charset="0"/>
                <a:cs typeface="Arial" panose="020B0604020202020204" pitchFamily="34" charset="0"/>
              </a:rPr>
              <a:t>Between now and Saturday, you will need to start brainstorming topics with your group and researching potential datasets. Your focus should specifically center around:</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Selecting a Topic: Find quality service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Finding a Dataset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Finding Inspiration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"Sketching" your ideal visuals</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Creating a 1-Page Proposal</a:t>
            </a:r>
          </a:p>
          <a:p>
            <a:pPr marL="457200" indent="-457200">
              <a:buFont typeface="+mj-lt"/>
              <a:buAutoNum type="arabicPeriod"/>
            </a:pPr>
            <a:endParaRPr lang="en-US" sz="1700"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sz="1700" b="1" dirty="0">
                <a:latin typeface="Arial" panose="020B0604020202020204" pitchFamily="34" charset="0"/>
                <a:ea typeface="Roboto" pitchFamily="2" charset="0"/>
                <a:cs typeface="Arial" panose="020B0604020202020204" pitchFamily="34" charset="0"/>
              </a:rPr>
              <a:t>End-of-Class Saturday: </a:t>
            </a:r>
            <a:br>
              <a:rPr lang="en-US" sz="1700" b="1" dirty="0">
                <a:latin typeface="Arial" panose="020B0604020202020204" pitchFamily="34" charset="0"/>
                <a:ea typeface="Roboto" pitchFamily="2" charset="0"/>
                <a:cs typeface="Arial" panose="020B0604020202020204" pitchFamily="34" charset="0"/>
              </a:rPr>
            </a:br>
            <a:r>
              <a:rPr lang="en-US" sz="1700" dirty="0">
                <a:latin typeface="Arial" panose="020B0604020202020204" pitchFamily="34" charset="0"/>
                <a:ea typeface="Roboto" pitchFamily="2" charset="0"/>
                <a:cs typeface="Arial" panose="020B0604020202020204" pitchFamily="34" charset="0"/>
              </a:rPr>
              <a:t>You will need to create a 1 page proposal. The proposal should include:</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A brief articulation of your chosen topic and rationale</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A link to your dataset(s) and a screenshot of the metadata if it exists.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3-4 screenshots of relevant "inspiring" visualizations that frame your creative fodder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A sketch of the final design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A link to the primary GitHub repository you'll be housing your work in</a:t>
            </a:r>
          </a:p>
          <a:p>
            <a:pPr marL="457200" indent="-457200">
              <a:buFont typeface="+mj-lt"/>
              <a:buAutoNum type="arabicPeriod"/>
            </a:pPr>
            <a:endParaRPr lang="en-US" sz="1700" b="1"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sz="1700" b="1" dirty="0">
                <a:latin typeface="Arial" panose="020B0604020202020204" pitchFamily="34" charset="0"/>
                <a:ea typeface="Roboto" pitchFamily="2" charset="0"/>
                <a:cs typeface="Arial" panose="020B0604020202020204" pitchFamily="34" charset="0"/>
              </a:rPr>
              <a:t>March 12, 14, 17, 19; </a:t>
            </a:r>
            <a:r>
              <a:rPr lang="en-US" sz="1700" dirty="0">
                <a:latin typeface="Arial" panose="020B0604020202020204" pitchFamily="34" charset="0"/>
                <a:ea typeface="Roboto" pitchFamily="2" charset="0"/>
                <a:cs typeface="Arial" panose="020B0604020202020204" pitchFamily="34" charset="0"/>
              </a:rPr>
              <a:t>Project Work</a:t>
            </a:r>
          </a:p>
          <a:p>
            <a:pPr marL="457200" indent="-457200">
              <a:buFont typeface="+mj-lt"/>
              <a:buAutoNum type="arabicPeriod"/>
            </a:pPr>
            <a:r>
              <a:rPr lang="en-US" sz="1700" b="1" dirty="0">
                <a:latin typeface="Arial" panose="020B0604020202020204" pitchFamily="34" charset="0"/>
                <a:ea typeface="Roboto" pitchFamily="2" charset="0"/>
                <a:cs typeface="Arial" panose="020B0604020202020204" pitchFamily="34" charset="0"/>
              </a:rPr>
              <a:t>March 21: </a:t>
            </a:r>
            <a:r>
              <a:rPr lang="en-US" sz="1700" dirty="0">
                <a:latin typeface="Arial" panose="020B0604020202020204" pitchFamily="34" charset="0"/>
                <a:ea typeface="Roboto" pitchFamily="2" charset="0"/>
                <a:cs typeface="Arial" panose="020B0604020202020204" pitchFamily="34" charset="0"/>
              </a:rPr>
              <a:t>Presentations!</a:t>
            </a:r>
          </a:p>
        </p:txBody>
      </p:sp>
    </p:spTree>
    <p:extLst>
      <p:ext uri="{BB962C8B-B14F-4D97-AF65-F5344CB8AC3E}">
        <p14:creationId xmlns:p14="http://schemas.microsoft.com/office/powerpoint/2010/main" val="83711290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61BCBF-59FE-472C-9A67-A9A783567F05}"/>
              </a:ext>
            </a:extLst>
          </p:cNvPr>
          <p:cNvSpPr>
            <a:spLocks noGrp="1"/>
          </p:cNvSpPr>
          <p:nvPr>
            <p:ph type="title"/>
          </p:nvPr>
        </p:nvSpPr>
        <p:spPr/>
        <p:txBody>
          <a:bodyPr/>
          <a:lstStyle/>
          <a:p>
            <a:r>
              <a:rPr lang="en-US" dirty="0">
                <a:ea typeface="Roboto" pitchFamily="2" charset="0"/>
              </a:rPr>
              <a:t>One page proposal</a:t>
            </a:r>
            <a:endParaRPr lang="en-US" dirty="0"/>
          </a:p>
        </p:txBody>
      </p:sp>
      <p:sp>
        <p:nvSpPr>
          <p:cNvPr id="3" name="TextBox 2">
            <a:extLst>
              <a:ext uri="{FF2B5EF4-FFF2-40B4-BE49-F238E27FC236}">
                <a16:creationId xmlns:a16="http://schemas.microsoft.com/office/drawing/2014/main" xmlns="" id="{61287156-C8EC-458D-BBC0-9E7F95BB134D}"/>
              </a:ext>
            </a:extLst>
          </p:cNvPr>
          <p:cNvSpPr txBox="1"/>
          <p:nvPr/>
        </p:nvSpPr>
        <p:spPr>
          <a:xfrm>
            <a:off x="304800" y="685800"/>
            <a:ext cx="8686800" cy="5016758"/>
          </a:xfrm>
          <a:prstGeom prst="rect">
            <a:avLst/>
          </a:prstGeom>
          <a:noFill/>
        </p:spPr>
        <p:txBody>
          <a:bodyPr wrap="square" rtlCol="0">
            <a:spAutoFit/>
          </a:bodyPr>
          <a:lstStyle/>
          <a:p>
            <a:pPr marL="457200" indent="-457200">
              <a:buFont typeface="+mj-lt"/>
              <a:buAutoNum type="arabicPeriod"/>
            </a:pPr>
            <a:r>
              <a:rPr lang="en-US" sz="1700" b="1" dirty="0">
                <a:latin typeface="Arial" panose="020B0604020202020204" pitchFamily="34" charset="0"/>
                <a:ea typeface="Roboto" pitchFamily="2" charset="0"/>
                <a:cs typeface="Arial" panose="020B0604020202020204" pitchFamily="34" charset="0"/>
              </a:rPr>
              <a:t>Topic and Rationale</a:t>
            </a:r>
            <a:r>
              <a:rPr lang="en-US" sz="1700" dirty="0">
                <a:latin typeface="Arial" panose="020B0604020202020204" pitchFamily="34" charset="0"/>
                <a:ea typeface="Roboto" pitchFamily="2" charset="0"/>
                <a:cs typeface="Arial" panose="020B0604020202020204" pitchFamily="34" charset="0"/>
              </a:rPr>
              <a:t>: </a:t>
            </a:r>
          </a:p>
          <a:p>
            <a:pPr lvl="1"/>
            <a:r>
              <a:rPr lang="en-US" sz="1700" dirty="0">
                <a:latin typeface="Arial" panose="020B0604020202020204" pitchFamily="34" charset="0"/>
                <a:ea typeface="Roboto" pitchFamily="2" charset="0"/>
                <a:cs typeface="Arial" panose="020B0604020202020204" pitchFamily="34" charset="0"/>
              </a:rPr>
              <a:t>The topic is Health Care quality services offered in each state. We’d like to </a:t>
            </a:r>
            <a:r>
              <a:rPr lang="en-US" sz="1600" dirty="0"/>
              <a:t>analyze, design and develop a website with search ability to provide users information on the types of health care services, as well as the quality and rating, location and license information of each service providers, so that the users can make informed decisions. </a:t>
            </a:r>
          </a:p>
          <a:p>
            <a:pPr lvl="1"/>
            <a:endParaRPr lang="en-US" sz="1700"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sz="1700" b="1" dirty="0">
                <a:latin typeface="Arial" panose="020B0604020202020204" pitchFamily="34" charset="0"/>
                <a:ea typeface="Roboto" pitchFamily="2" charset="0"/>
                <a:cs typeface="Arial" panose="020B0604020202020204" pitchFamily="34" charset="0"/>
              </a:rPr>
              <a:t>Link to datasets</a:t>
            </a:r>
            <a:r>
              <a:rPr lang="en-US" sz="1700" dirty="0">
                <a:latin typeface="Arial" panose="020B0604020202020204" pitchFamily="34" charset="0"/>
                <a:ea typeface="Roboto" pitchFamily="2" charset="0"/>
                <a:cs typeface="Arial" panose="020B0604020202020204" pitchFamily="34" charset="0"/>
              </a:rPr>
              <a:t>: </a:t>
            </a:r>
            <a:r>
              <a:rPr lang="en-US" sz="1700" dirty="0">
                <a:latin typeface="Arial" panose="020B0604020202020204" pitchFamily="34" charset="0"/>
                <a:ea typeface="Roboto" pitchFamily="2" charset="0"/>
                <a:cs typeface="Arial" panose="020B0604020202020204" pitchFamily="34" charset="0"/>
                <a:hlinkClick r:id="rId2"/>
              </a:rPr>
              <a:t>https://github.com/weldeszx/Data-Viz-Project/tree/master/Raw_Data</a:t>
            </a:r>
            <a:endParaRPr lang="en-US" sz="1700"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endParaRPr lang="en-US" sz="1700"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sz="1700" dirty="0">
                <a:latin typeface="Arial" panose="020B0604020202020204" pitchFamily="34" charset="0"/>
                <a:ea typeface="Roboto" pitchFamily="2" charset="0"/>
                <a:cs typeface="Arial" panose="020B0604020202020204" pitchFamily="34" charset="0"/>
              </a:rPr>
              <a:t>Screenshots of relevant “inspiring visualization</a:t>
            </a:r>
          </a:p>
          <a:p>
            <a:pPr marL="457200" indent="-457200">
              <a:buFont typeface="+mj-lt"/>
              <a:buAutoNum type="arabicPeriod"/>
            </a:pPr>
            <a:endParaRPr lang="en-US" sz="1700" dirty="0">
              <a:latin typeface="Arial" panose="020B0604020202020204" pitchFamily="34" charset="0"/>
              <a:ea typeface="Roboto" pitchFamily="2" charset="0"/>
              <a:cs typeface="Arial" panose="020B0604020202020204" pitchFamily="34" charset="0"/>
            </a:endParaRPr>
          </a:p>
          <a:p>
            <a:endParaRPr lang="en-US" sz="1700"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endParaRPr lang="en-US" sz="1700"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endParaRPr lang="en-US" sz="1700"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endParaRPr lang="en-US" sz="1700"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endParaRPr lang="en-US" sz="1700" dirty="0">
              <a:latin typeface="Arial" panose="020B0604020202020204" pitchFamily="34" charset="0"/>
              <a:ea typeface="Roboto" pitchFamily="2" charset="0"/>
              <a:cs typeface="Arial" panose="020B0604020202020204" pitchFamily="34" charset="0"/>
            </a:endParaRPr>
          </a:p>
          <a:p>
            <a:endParaRPr lang="en-US" sz="1700" dirty="0">
              <a:latin typeface="Arial" panose="020B0604020202020204" pitchFamily="34" charset="0"/>
              <a:ea typeface="Roboto" pitchFamily="2" charset="0"/>
              <a:cs typeface="Arial" panose="020B0604020202020204" pitchFamily="34" charset="0"/>
            </a:endParaRPr>
          </a:p>
          <a:p>
            <a:pPr marL="342900" indent="-342900">
              <a:buAutoNum type="arabicPeriod" startAt="4"/>
            </a:pPr>
            <a:r>
              <a:rPr lang="en-US" sz="1700" dirty="0" smtClean="0">
                <a:latin typeface="Arial" panose="020B0604020202020204" pitchFamily="34" charset="0"/>
                <a:ea typeface="Roboto" pitchFamily="2" charset="0"/>
                <a:cs typeface="Arial" panose="020B0604020202020204" pitchFamily="34" charset="0"/>
              </a:rPr>
              <a:t>Link </a:t>
            </a:r>
            <a:r>
              <a:rPr lang="en-US" sz="1700" dirty="0">
                <a:latin typeface="Arial" panose="020B0604020202020204" pitchFamily="34" charset="0"/>
                <a:ea typeface="Roboto" pitchFamily="2" charset="0"/>
                <a:cs typeface="Arial" panose="020B0604020202020204" pitchFamily="34" charset="0"/>
              </a:rPr>
              <a:t>to GitHub repository: </a:t>
            </a:r>
            <a:r>
              <a:rPr lang="en-US" sz="1700" dirty="0">
                <a:latin typeface="Arial" panose="020B0604020202020204" pitchFamily="34" charset="0"/>
                <a:ea typeface="Roboto" pitchFamily="2" charset="0"/>
                <a:cs typeface="Arial" panose="020B0604020202020204" pitchFamily="34" charset="0"/>
                <a:hlinkClick r:id="rId3"/>
              </a:rPr>
              <a:t>https://</a:t>
            </a:r>
            <a:r>
              <a:rPr lang="en-US" sz="1700" dirty="0" smtClean="0">
                <a:latin typeface="Arial" panose="020B0604020202020204" pitchFamily="34" charset="0"/>
                <a:ea typeface="Roboto" pitchFamily="2" charset="0"/>
                <a:cs typeface="Arial" panose="020B0604020202020204" pitchFamily="34" charset="0"/>
                <a:hlinkClick r:id="rId3"/>
              </a:rPr>
              <a:t>github.com/weldeszx/Data-Viz-Project</a:t>
            </a:r>
            <a:endParaRPr lang="en-US" sz="1700" dirty="0" smtClean="0">
              <a:latin typeface="Arial" panose="020B0604020202020204" pitchFamily="34" charset="0"/>
              <a:ea typeface="Roboto" pitchFamily="2" charset="0"/>
              <a:cs typeface="Arial" panose="020B0604020202020204" pitchFamily="34" charset="0"/>
            </a:endParaRPr>
          </a:p>
          <a:p>
            <a:pPr marL="342900" indent="-342900">
              <a:buAutoNum type="arabicPeriod" startAt="4"/>
            </a:pPr>
            <a:endParaRPr lang="en-US" sz="1700" dirty="0" smtClean="0">
              <a:latin typeface="Arial" panose="020B0604020202020204" pitchFamily="34" charset="0"/>
              <a:ea typeface="Roboto" pitchFamily="2" charset="0"/>
              <a:cs typeface="Arial" panose="020B0604020202020204" pitchFamily="34" charset="0"/>
            </a:endParaRPr>
          </a:p>
        </p:txBody>
      </p:sp>
      <p:pic>
        <p:nvPicPr>
          <p:cNvPr id="5" name="Picture 4">
            <a:extLst>
              <a:ext uri="{FF2B5EF4-FFF2-40B4-BE49-F238E27FC236}">
                <a16:creationId xmlns:a16="http://schemas.microsoft.com/office/drawing/2014/main" xmlns="" id="{4F0AC704-2E93-43A3-8AB3-63F3F788ADA8}"/>
              </a:ext>
            </a:extLst>
          </p:cNvPr>
          <p:cNvPicPr>
            <a:picLocks noChangeAspect="1"/>
          </p:cNvPicPr>
          <p:nvPr/>
        </p:nvPicPr>
        <p:blipFill>
          <a:blip r:embed="rId4"/>
          <a:stretch>
            <a:fillRect/>
          </a:stretch>
        </p:blipFill>
        <p:spPr>
          <a:xfrm>
            <a:off x="5775326" y="2848476"/>
            <a:ext cx="2209800" cy="2180724"/>
          </a:xfrm>
          <a:prstGeom prst="rect">
            <a:avLst/>
          </a:prstGeom>
        </p:spPr>
      </p:pic>
      <p:pic>
        <p:nvPicPr>
          <p:cNvPr id="6" name="Picture 5">
            <a:extLst>
              <a:ext uri="{FF2B5EF4-FFF2-40B4-BE49-F238E27FC236}">
                <a16:creationId xmlns:a16="http://schemas.microsoft.com/office/drawing/2014/main" xmlns="" id="{4319111F-4CE2-47A0-9B5A-A41EFDAEA1C0}"/>
              </a:ext>
            </a:extLst>
          </p:cNvPr>
          <p:cNvPicPr/>
          <p:nvPr/>
        </p:nvPicPr>
        <p:blipFill rotWithShape="1">
          <a:blip r:embed="rId5"/>
          <a:srcRect l="39743" t="34378" r="14423" b="18898"/>
          <a:stretch/>
        </p:blipFill>
        <p:spPr bwMode="auto">
          <a:xfrm>
            <a:off x="1828800" y="3677151"/>
            <a:ext cx="2571750" cy="135204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911510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ea typeface="Roboto" pitchFamily="2" charset="0"/>
              </a:rPr>
              <a:t/>
            </a:r>
            <a:br>
              <a:rPr lang="en-US" dirty="0" smtClean="0">
                <a:ea typeface="Roboto" pitchFamily="2" charset="0"/>
              </a:rPr>
            </a:br>
            <a:r>
              <a:rPr lang="en-US" dirty="0" smtClean="0">
                <a:ea typeface="Roboto" pitchFamily="2" charset="0"/>
              </a:rPr>
              <a:t>A </a:t>
            </a:r>
            <a:r>
              <a:rPr lang="en-US" dirty="0">
                <a:ea typeface="Roboto" pitchFamily="2" charset="0"/>
              </a:rPr>
              <a:t>sketch of the final design</a:t>
            </a:r>
            <a:br>
              <a:rPr lang="en-US" dirty="0">
                <a:ea typeface="Roboto" pitchFamily="2" charset="0"/>
              </a:rPr>
            </a:b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936057"/>
            <a:ext cx="4648200" cy="5270727"/>
          </a:xfrm>
          <a:prstGeom prst="rect">
            <a:avLst/>
          </a:prstGeom>
        </p:spPr>
      </p:pic>
    </p:spTree>
    <p:extLst>
      <p:ext uri="{BB962C8B-B14F-4D97-AF65-F5344CB8AC3E}">
        <p14:creationId xmlns:p14="http://schemas.microsoft.com/office/powerpoint/2010/main" val="38574678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plan</a:t>
            </a:r>
            <a:endParaRPr lang="en-US" dirty="0"/>
          </a:p>
        </p:txBody>
      </p:sp>
      <p:sp>
        <p:nvSpPr>
          <p:cNvPr id="5" name="Rectangle 4"/>
          <p:cNvSpPr/>
          <p:nvPr/>
        </p:nvSpPr>
        <p:spPr>
          <a:xfrm>
            <a:off x="304800" y="838201"/>
            <a:ext cx="8305800" cy="3416320"/>
          </a:xfrm>
          <a:prstGeom prst="rect">
            <a:avLst/>
          </a:prstGeom>
        </p:spPr>
        <p:txBody>
          <a:bodyPr wrap="square">
            <a:spAutoFit/>
          </a:bodyPr>
          <a:lstStyle/>
          <a:p>
            <a:pPr marL="342900" indent="-342900">
              <a:buAutoNum type="arabicPeriod"/>
            </a:pPr>
            <a:r>
              <a:rPr lang="en-US" dirty="0" smtClean="0"/>
              <a:t>Map</a:t>
            </a:r>
            <a:r>
              <a:rPr lang="en-US" dirty="0"/>
              <a:t>: </a:t>
            </a:r>
          </a:p>
          <a:p>
            <a:pPr marL="800100" lvl="1" indent="-342900">
              <a:buFont typeface="Arial" charset="0"/>
              <a:buChar char="•"/>
            </a:pPr>
            <a:r>
              <a:rPr lang="en-US" dirty="0" smtClean="0"/>
              <a:t>shows </a:t>
            </a:r>
            <a:r>
              <a:rPr lang="en-US" dirty="0"/>
              <a:t>all states•    The number of service providers•    The type of services each service provide offer• </a:t>
            </a:r>
            <a:r>
              <a:rPr lang="en-US" dirty="0" smtClean="0"/>
              <a:t>   </a:t>
            </a:r>
            <a:r>
              <a:rPr lang="en-US" dirty="0"/>
              <a:t>Search boxes for city, state, county, service type, </a:t>
            </a:r>
            <a:r>
              <a:rPr lang="en-US" dirty="0" smtClean="0"/>
              <a:t>ratings</a:t>
            </a:r>
          </a:p>
          <a:p>
            <a:pPr marL="342900" indent="-342900">
              <a:buAutoNum type="arabicPeriod"/>
            </a:pPr>
            <a:r>
              <a:rPr lang="en-US" dirty="0" smtClean="0"/>
              <a:t>Charts with filter</a:t>
            </a:r>
          </a:p>
          <a:p>
            <a:pPr marL="800100" lvl="1" indent="-342900">
              <a:buFont typeface="Arial" charset="0"/>
              <a:buChar char="•"/>
            </a:pPr>
            <a:r>
              <a:rPr lang="en-US" dirty="0" smtClean="0"/>
              <a:t>Bar </a:t>
            </a:r>
            <a:r>
              <a:rPr lang="en-US" dirty="0"/>
              <a:t>charts:           x-value: state           y-value: # of providers          drop box: type of services (1, 2, 3, 4)          drop box option </a:t>
            </a:r>
            <a:endParaRPr lang="en-US" dirty="0" smtClean="0"/>
          </a:p>
          <a:p>
            <a:pPr marL="342900" indent="-342900">
              <a:buAutoNum type="arabicPeriod"/>
            </a:pPr>
            <a:r>
              <a:rPr lang="en-US" dirty="0" smtClean="0"/>
              <a:t>Type </a:t>
            </a:r>
            <a:r>
              <a:rPr lang="en-US" dirty="0"/>
              <a:t>of services combination (1, 1&amp;2, 1&amp;3, 1&amp;4, 2, 2&amp;3, 2&amp;4, 3, 3&amp;4, 4)          service rate: by color•   </a:t>
            </a:r>
            <a:endParaRPr lang="en-US" dirty="0" smtClean="0"/>
          </a:p>
          <a:p>
            <a:pPr marL="342900" indent="-342900">
              <a:buAutoNum type="arabicPeriod"/>
            </a:pPr>
            <a:r>
              <a:rPr lang="en-US" dirty="0" smtClean="0"/>
              <a:t> </a:t>
            </a:r>
            <a:r>
              <a:rPr lang="en-US" dirty="0"/>
              <a:t>Pie chart: 4 diff. services: # of services for each city and each state (drop box)•    </a:t>
            </a:r>
            <a:endParaRPr lang="en-US" dirty="0" smtClean="0"/>
          </a:p>
          <a:p>
            <a:pPr marL="342900" indent="-342900">
              <a:buAutoNum type="arabicPeriod"/>
            </a:pPr>
            <a:r>
              <a:rPr lang="en-US" dirty="0" smtClean="0"/>
              <a:t>Dashboard </a:t>
            </a:r>
            <a:r>
              <a:rPr lang="en-US" dirty="0"/>
              <a:t>of service quality</a:t>
            </a:r>
          </a:p>
        </p:txBody>
      </p:sp>
    </p:spTree>
    <p:extLst>
      <p:ext uri="{BB962C8B-B14F-4D97-AF65-F5344CB8AC3E}">
        <p14:creationId xmlns:p14="http://schemas.microsoft.com/office/powerpoint/2010/main" val="184057905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theme/theme1.xml><?xml version="1.0" encoding="utf-8"?>
<a:theme xmlns:a="http://schemas.openxmlformats.org/drawingml/2006/main" name="1_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13960</TotalTime>
  <Words>221</Words>
  <Application>Microsoft Macintosh PowerPoint</Application>
  <PresentationFormat>On-screen Show (4:3)</PresentationFormat>
  <Paragraphs>42</Paragraphs>
  <Slides>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Roboto</vt:lpstr>
      <vt:lpstr>1_Unbranded</vt:lpstr>
      <vt:lpstr>Weekly Schedule</vt:lpstr>
      <vt:lpstr>One page proposal</vt:lpstr>
      <vt:lpstr> A sketch of the final design </vt:lpstr>
      <vt:lpstr>Work plan</vt:lpstr>
    </vt:vector>
  </TitlesOfParts>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Shemlis Weld</cp:lastModifiedBy>
  <cp:revision>1687</cp:revision>
  <cp:lastPrinted>2016-01-30T16:23:56Z</cp:lastPrinted>
  <dcterms:created xsi:type="dcterms:W3CDTF">2015-01-20T17:19:00Z</dcterms:created>
  <dcterms:modified xsi:type="dcterms:W3CDTF">2018-03-10T18:24:25Z</dcterms:modified>
</cp:coreProperties>
</file>