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701f60b2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701f60b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701f60b2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701f60b2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701f60b2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701f60b2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9701f60b2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9701f60b2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aab2c8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eaab2c8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eaab2c8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eaab2c8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eaab2c81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eaab2c81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eaab2c8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eaab2c8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aab2c8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aab2c8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aab2c8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aab2c8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aab2c81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eaab2c8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7776" y="193135"/>
            <a:ext cx="634077" cy="22255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ítulo e Conteúdo">
  <p:cSld name="6_Título e Conteú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7775" y="193135"/>
            <a:ext cx="634076" cy="22255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267891" y="142875"/>
            <a:ext cx="4193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2353C"/>
              </a:buClr>
              <a:buSzPts val="1800"/>
              <a:buNone/>
              <a:defRPr sz="1800">
                <a:solidFill>
                  <a:srgbClr val="3235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0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3139123" y="4520045"/>
            <a:ext cx="1224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Roboto"/>
              <a:buNone/>
              <a:defRPr>
                <a:solidFill>
                  <a:srgbClr val="898989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Roboto"/>
              <a:buNone/>
              <a:defRPr>
                <a:solidFill>
                  <a:srgbClr val="898989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Roboto"/>
              <a:buNone/>
              <a:defRPr>
                <a:solidFill>
                  <a:srgbClr val="898989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Roboto"/>
              <a:buNone/>
              <a:defRPr>
                <a:solidFill>
                  <a:srgbClr val="898989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Roboto"/>
              <a:buNone/>
              <a:defRPr>
                <a:solidFill>
                  <a:srgbClr val="898989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Roboto"/>
              <a:buNone/>
              <a:defRPr>
                <a:solidFill>
                  <a:srgbClr val="898989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Roboto"/>
              <a:buNone/>
              <a:defRPr>
                <a:solidFill>
                  <a:srgbClr val="898989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Roboto"/>
              <a:buNone/>
              <a:defRPr>
                <a:solidFill>
                  <a:srgbClr val="898989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Roboto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0318" y="102425"/>
            <a:ext cx="810956" cy="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>
            <a:off x="1373550" y="851525"/>
            <a:ext cx="7098900" cy="16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800"/>
              <a:buFont typeface="Roboto"/>
              <a:buNone/>
              <a:defRPr b="1" sz="48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800"/>
              <a:buFont typeface="Roboto"/>
              <a:buNone/>
              <a:defRPr b="1" sz="48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800"/>
              <a:buFont typeface="Roboto"/>
              <a:buNone/>
              <a:defRPr b="1" sz="48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800"/>
              <a:buFont typeface="Roboto"/>
              <a:buNone/>
              <a:defRPr b="1" sz="48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800"/>
              <a:buFont typeface="Roboto"/>
              <a:buNone/>
              <a:defRPr b="1" sz="48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800"/>
              <a:buFont typeface="Roboto"/>
              <a:buNone/>
              <a:defRPr b="1" sz="48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800"/>
              <a:buFont typeface="Roboto"/>
              <a:buNone/>
              <a:defRPr b="1" sz="48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800"/>
              <a:buFont typeface="Roboto"/>
              <a:buNone/>
              <a:defRPr b="1" sz="48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800"/>
              <a:buFont typeface="Roboto"/>
              <a:buNone/>
              <a:defRPr b="1" sz="48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1373600" y="2834125"/>
            <a:ext cx="709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500"/>
              <a:buFont typeface="Roboto"/>
              <a:buNone/>
              <a:defRPr sz="25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500"/>
              <a:buFont typeface="Roboto"/>
              <a:buNone/>
              <a:defRPr sz="25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500"/>
              <a:buFont typeface="Roboto"/>
              <a:buNone/>
              <a:defRPr sz="25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500"/>
              <a:buFont typeface="Roboto"/>
              <a:buNone/>
              <a:defRPr sz="25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500"/>
              <a:buFont typeface="Roboto"/>
              <a:buNone/>
              <a:defRPr sz="25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500"/>
              <a:buFont typeface="Roboto"/>
              <a:buNone/>
              <a:defRPr sz="25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500"/>
              <a:buFont typeface="Roboto"/>
              <a:buNone/>
              <a:defRPr sz="25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500"/>
              <a:buFont typeface="Roboto"/>
              <a:buNone/>
              <a:defRPr sz="25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500"/>
              <a:buFont typeface="Roboto"/>
              <a:buNone/>
              <a:defRPr sz="25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95425" y="49525"/>
            <a:ext cx="786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1277300" y="940800"/>
            <a:ext cx="7512600" cy="3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Texto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909150" y="259625"/>
            <a:ext cx="5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000"/>
              <a:buFont typeface="Roboto"/>
              <a:buNone/>
              <a:defRPr b="1" sz="2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22502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50F0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981400" y="1184150"/>
            <a:ext cx="2956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3000"/>
              <a:buFont typeface="Roboto"/>
              <a:buNone/>
              <a:defRPr b="1" sz="30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200"/>
              <a:buFont typeface="Roboto"/>
              <a:buNone/>
              <a:defRPr sz="42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200"/>
              <a:buFont typeface="Roboto"/>
              <a:buNone/>
              <a:defRPr sz="42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200"/>
              <a:buFont typeface="Roboto"/>
              <a:buNone/>
              <a:defRPr sz="42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200"/>
              <a:buFont typeface="Roboto"/>
              <a:buNone/>
              <a:defRPr sz="42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200"/>
              <a:buFont typeface="Roboto"/>
              <a:buNone/>
              <a:defRPr sz="42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200"/>
              <a:buFont typeface="Roboto"/>
              <a:buNone/>
              <a:defRPr sz="42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200"/>
              <a:buFont typeface="Roboto"/>
              <a:buNone/>
              <a:defRPr sz="42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4200"/>
              <a:buFont typeface="Roboto"/>
              <a:buNone/>
              <a:defRPr sz="42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437200" y="30159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100"/>
              <a:buFont typeface="Roboto"/>
              <a:buNone/>
              <a:defRPr sz="21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100"/>
              <a:buFont typeface="Roboto"/>
              <a:buNone/>
              <a:defRPr sz="21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100"/>
              <a:buFont typeface="Roboto"/>
              <a:buNone/>
              <a:defRPr sz="21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100"/>
              <a:buFont typeface="Roboto"/>
              <a:buNone/>
              <a:defRPr sz="21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100"/>
              <a:buFont typeface="Roboto"/>
              <a:buNone/>
              <a:defRPr sz="21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100"/>
              <a:buFont typeface="Roboto"/>
              <a:buNone/>
              <a:defRPr sz="21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100"/>
              <a:buFont typeface="Roboto"/>
              <a:buNone/>
              <a:defRPr sz="21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100"/>
              <a:buFont typeface="Roboto"/>
              <a:buNone/>
              <a:defRPr sz="21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2100"/>
              <a:buFont typeface="Roboto"/>
              <a:buNone/>
              <a:defRPr sz="2100">
                <a:solidFill>
                  <a:srgbClr val="0050F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50F0"/>
              </a:buClr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50F0"/>
              </a:buClr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50F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149" y="4614624"/>
            <a:ext cx="947925" cy="4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nar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1" name="Google Shape;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037" y="1920525"/>
            <a:ext cx="2791925" cy="13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ctrTitle"/>
          </p:nvPr>
        </p:nvSpPr>
        <p:spPr>
          <a:xfrm>
            <a:off x="805500" y="2346250"/>
            <a:ext cx="75330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latin typeface="Montserrat"/>
                <a:ea typeface="Montserrat"/>
                <a:cs typeface="Montserrat"/>
                <a:sym typeface="Montserrat"/>
              </a:rPr>
              <a:t>Handle tech</a:t>
            </a:r>
            <a:br>
              <a:rPr lang="pt-BR" sz="5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5400">
                <a:latin typeface="Montserrat"/>
                <a:ea typeface="Montserrat"/>
                <a:cs typeface="Montserrat"/>
                <a:sym typeface="Montserrat"/>
              </a:rPr>
              <a:t>Streams no Nodejs</a:t>
            </a:r>
            <a:endParaRPr sz="5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idx="4294967295" type="ctrTitle"/>
          </p:nvPr>
        </p:nvSpPr>
        <p:spPr>
          <a:xfrm>
            <a:off x="850300" y="1718675"/>
            <a:ext cx="753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rgbClr val="0050F0"/>
                </a:solidFill>
                <a:latin typeface="Montserrat"/>
                <a:ea typeface="Montserrat"/>
                <a:cs typeface="Montserrat"/>
                <a:sym typeface="Montserrat"/>
              </a:rPr>
              <a:t>Obrigado(a)! </a:t>
            </a:r>
            <a:endParaRPr b="1" sz="4900">
              <a:solidFill>
                <a:srgbClr val="005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34"/>
          <p:cNvSpPr txBox="1"/>
          <p:nvPr>
            <p:ph idx="4294967295" type="ctrTitle"/>
          </p:nvPr>
        </p:nvSpPr>
        <p:spPr>
          <a:xfrm>
            <a:off x="3002800" y="2619700"/>
            <a:ext cx="32280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50F0"/>
                </a:solidFill>
                <a:latin typeface="Montserrat"/>
                <a:ea typeface="Montserrat"/>
                <a:cs typeface="Montserrat"/>
                <a:sym typeface="Montserrat"/>
              </a:rPr>
              <a:t>Dúvidas ou sugestões?</a:t>
            </a:r>
            <a:endParaRPr b="1" sz="1900">
              <a:solidFill>
                <a:srgbClr val="005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ctrTitle"/>
          </p:nvPr>
        </p:nvSpPr>
        <p:spPr>
          <a:xfrm>
            <a:off x="1762488" y="2792925"/>
            <a:ext cx="56190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Ajuda</a:t>
            </a:r>
            <a:r>
              <a:rPr lang="pt-BR" sz="2100">
                <a:solidFill>
                  <a:srgbClr val="CCCCCC"/>
                </a:solidFill>
              </a:rPr>
              <a:t>ndo</a:t>
            </a:r>
            <a:r>
              <a:rPr lang="pt-BR" sz="2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médicos a fazer a </a:t>
            </a:r>
            <a:r>
              <a:rPr lang="pt-BR" sz="2100">
                <a:solidFill>
                  <a:srgbClr val="CCCCCC"/>
                </a:solidFill>
                <a:latin typeface="Roboto Black"/>
                <a:ea typeface="Roboto Black"/>
                <a:cs typeface="Roboto Black"/>
                <a:sym typeface="Roboto Black"/>
              </a:rPr>
              <a:t>medicina melhor</a:t>
            </a:r>
            <a:endParaRPr sz="2100">
              <a:solidFill>
                <a:srgbClr val="CCCCC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63" name="Google Shape;1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057" y="1341937"/>
            <a:ext cx="3663874" cy="17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1291975" y="296175"/>
            <a:ext cx="5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que são Streams?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1291975" y="810625"/>
            <a:ext cx="702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Maneira poderosa de trabalhar com grande fluxo de dados.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A maioria das linguagens modernas (se não todas) possuem implementa</a:t>
            </a: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ções.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Baixo consumo de memória.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487" y="2571750"/>
            <a:ext cx="6372426" cy="20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1291975" y="296175"/>
            <a:ext cx="5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Por que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Streams?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1291975" y="810625"/>
            <a:ext cx="70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Eficiência no uso de memória, pois não é preciso carregar em memória uma grande quantidade de dados sem ainda ser capaz de </a:t>
            </a: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processá-los.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O node possui limite de 2gb por padrão, inviabilizando muitas vezes o processamento de grande massa de dados.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Eficiência</a:t>
            </a: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 em tempo, pois é possível processar os dados assim que eles vão chegando no fluxo, sem precisar esperar carregar toda a massa de dados para apenas depois realizar as manipulações desejadas.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1291975" y="296175"/>
            <a:ext cx="5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Buffer class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1291975" y="810625"/>
            <a:ext cx="70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Manipulação dado binário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Cada buffer representa um espaço puro de memória alocada fora do v8.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Um Buffer é similar a um array de inteiros, mas não são </a:t>
            </a: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redimensionáveis</a:t>
            </a: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 e possuem alguns métodos específicos para manipular dado binário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Cada inteiro representa um byte (valores de 0 a 255 em hexadecimal)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550" y="3534925"/>
            <a:ext cx="6028899" cy="1169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1291975" y="296175"/>
            <a:ext cx="5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Conceitos iniciais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9"/>
          <p:cNvSpPr txBox="1"/>
          <p:nvPr/>
        </p:nvSpPr>
        <p:spPr>
          <a:xfrm>
            <a:off x="1291975" y="810625"/>
            <a:ext cx="7020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Writable streams: permite escrever dados em um Stream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Readable streams: permite ler dados de um Stream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Chunk: pedaço de dado do fluxo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25" y="2465550"/>
            <a:ext cx="4049650" cy="1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6650" y="2463463"/>
            <a:ext cx="4049649" cy="172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4294967295" type="ctrTitle"/>
          </p:nvPr>
        </p:nvSpPr>
        <p:spPr>
          <a:xfrm>
            <a:off x="850300" y="1718675"/>
            <a:ext cx="753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rgbClr val="0050F0"/>
                </a:solidFill>
                <a:latin typeface="Montserrat"/>
                <a:ea typeface="Montserrat"/>
                <a:cs typeface="Montserrat"/>
                <a:sym typeface="Montserrat"/>
              </a:rPr>
              <a:t>Aprendizado prático</a:t>
            </a:r>
            <a:endParaRPr b="1" sz="4900">
              <a:solidFill>
                <a:srgbClr val="005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30"/>
          <p:cNvSpPr txBox="1"/>
          <p:nvPr>
            <p:ph idx="4294967295" type="ctrTitle"/>
          </p:nvPr>
        </p:nvSpPr>
        <p:spPr>
          <a:xfrm>
            <a:off x="3002800" y="2619700"/>
            <a:ext cx="32280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50F0"/>
                </a:solidFill>
                <a:latin typeface="Montserrat"/>
                <a:ea typeface="Montserrat"/>
                <a:cs typeface="Montserrat"/>
                <a:sym typeface="Montserrat"/>
              </a:rPr>
              <a:t>Show me the code!</a:t>
            </a:r>
            <a:endParaRPr b="1" sz="1900">
              <a:solidFill>
                <a:srgbClr val="005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1291975" y="296175"/>
            <a:ext cx="5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Assíncrono vs Stream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1291975" y="810625"/>
            <a:ext cx="70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Utilizaremos a fins didático arquivos txt, mas podemos trabalhar com as mais diversas fontes de dados: csv, banco de dados, requisições http, etc.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Comparação do uso de memória.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Leitura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Escrita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Request http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1291975" y="296175"/>
            <a:ext cx="5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método pipe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32"/>
          <p:cNvSpPr txBox="1"/>
          <p:nvPr/>
        </p:nvSpPr>
        <p:spPr>
          <a:xfrm>
            <a:off x="1291975" y="810625"/>
            <a:ext cx="7020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Serve para conectar Streams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Readable Stream + Writable Stream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Transform Stream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800" y="2383725"/>
            <a:ext cx="3995950" cy="17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1291975" y="296175"/>
            <a:ext cx="5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Conceitos importantes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33"/>
          <p:cNvSpPr txBox="1"/>
          <p:nvPr/>
        </p:nvSpPr>
        <p:spPr>
          <a:xfrm>
            <a:off x="1291975" y="810625"/>
            <a:ext cx="7020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Writable streams: permite escrever dados em um Stream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Readable streams: permite ler dados de um Stream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Duplex: permite ler e escrever dados em um Stream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Chunk: pedaço de dado do fluxo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75" y="2826700"/>
            <a:ext cx="4049650" cy="1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24613"/>
            <a:ext cx="4049649" cy="172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656970"/>
      </a:dk2>
      <a:lt2>
        <a:srgbClr val="F2F2F2"/>
      </a:lt2>
      <a:accent1>
        <a:srgbClr val="0050F0"/>
      </a:accent1>
      <a:accent2>
        <a:srgbClr val="00297B"/>
      </a:accent2>
      <a:accent3>
        <a:srgbClr val="6496FF"/>
      </a:accent3>
      <a:accent4>
        <a:srgbClr val="D9E6FF"/>
      </a:accent4>
      <a:accent5>
        <a:srgbClr val="B7BECC"/>
      </a:accent5>
      <a:accent6>
        <a:srgbClr val="EEFF41"/>
      </a:accent6>
      <a:hlink>
        <a:srgbClr val="00297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