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 flipH="1">
            <a:off x="270000" y="5220000"/>
            <a:ext cx="9540000" cy="36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270000" y="540000"/>
            <a:ext cx="9540000" cy="36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 txBox="1"/>
          <p:nvPr/>
        </p:nvSpPr>
        <p:spPr>
          <a:xfrm>
            <a:off x="648000" y="2022480"/>
            <a:ext cx="8784720" cy="265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pt-BR" sz="3600" spc="-1" strike="noStrike">
                <a:latin typeface="Sans"/>
              </a:rPr>
              <a:t>Apresentação da Modelagem do Sistema</a:t>
            </a:r>
            <a:endParaRPr b="0" lang="pt-BR" sz="3600" spc="-1" strike="noStrike">
              <a:latin typeface="Arial"/>
            </a:endParaRPr>
          </a:p>
          <a:p>
            <a:pPr algn="ctr">
              <a:buNone/>
            </a:pPr>
            <a:r>
              <a:rPr b="0" lang="pt-BR" sz="3600" spc="-1" strike="noStrike">
                <a:latin typeface="Sans"/>
              </a:rPr>
              <a:t>de Gestão de Clientes </a:t>
            </a:r>
            <a:endParaRPr b="0" lang="pt-BR" sz="3600" spc="-1" strike="noStrike">
              <a:latin typeface="Arial"/>
            </a:endParaRPr>
          </a:p>
          <a:p>
            <a:pPr algn="ctr">
              <a:buNone/>
            </a:pPr>
            <a:r>
              <a:rPr b="0" lang="pt-BR" sz="3600" spc="-1" strike="noStrike">
                <a:latin typeface="Sans"/>
              </a:rPr>
              <a:t>para a </a:t>
            </a:r>
            <a:r>
              <a:rPr b="1" lang="pt-BR" sz="3600" spc="-1" strike="noStrike">
                <a:solidFill>
                  <a:srgbClr val="c9211e"/>
                </a:solidFill>
                <a:latin typeface="Sans"/>
              </a:rPr>
              <a:t>CLIENTLAB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451760" y="720000"/>
            <a:ext cx="1177200" cy="11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8360" y="493560"/>
            <a:ext cx="18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c9211e"/>
                </a:solidFill>
                <a:latin typeface="Tahoma"/>
              </a:rPr>
              <a:t>O projeto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 txBox="1"/>
          <p:nvPr/>
        </p:nvSpPr>
        <p:spPr>
          <a:xfrm>
            <a:off x="360000" y="1980000"/>
            <a:ext cx="9540000" cy="165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Sans"/>
              </a:rPr>
              <a:t>A ClientLab é uma empresa focada na gestão de clientes e, atualmente, mantém a sua base de registro em papel e não possui nenhuma automatização ou tecnologia que facilite o processo de busca de clientes e/ou registro de suas atividades. Tendo em vista o cenário atual, cada vez mais tecnológico, a ClientLab contratou a Troppo para realizar o desenvolvimento de seu novo sistema que realizará essas atividades.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 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Assim, o contrato estabelece que a Troppo realizará a programação de um sistema de cadastro de clientes customizado, atendendo às seguintes características:</a:t>
            </a:r>
            <a:endParaRPr b="0" lang="pt-BR" sz="1400" spc="-1" strike="noStrike">
              <a:latin typeface="Arial"/>
            </a:endParaRPr>
          </a:p>
          <a:p>
            <a:r>
              <a:rPr b="0" lang="pt-BR" sz="1200" spc="-1" strike="noStrike">
                <a:latin typeface="Sans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542800" y="442800"/>
            <a:ext cx="1177200" cy="11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360" y="493560"/>
            <a:ext cx="223164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c9211e"/>
                </a:solidFill>
                <a:latin typeface="Tahoma"/>
              </a:rPr>
              <a:t>O diagrama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401760" y="1470600"/>
            <a:ext cx="4638240" cy="268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Sans"/>
              </a:rPr>
              <a:t>Características: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- Deverá armazenar os cadastros das pessoas físicas e jurídicas;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- As pessoas físicas possuem nome, CPF e data de nascimento;  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- As pessoas jurídicas possuem nome, CNPJ e razão social;         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- Ambos devem possuir a opção para pagar imposto;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- Ambos devem possuir um endereço e indicar se o endereço é comercial ou residencial;  </a:t>
            </a:r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Sans"/>
              </a:rPr>
              <a:t>- O sistema deve armazenar seus registros em arquivos.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115240" y="1260000"/>
            <a:ext cx="4424760" cy="32029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8542800" y="442800"/>
            <a:ext cx="1177200" cy="11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8360" y="493560"/>
            <a:ext cx="223164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c9211e"/>
                </a:solidFill>
                <a:latin typeface="Tahoma"/>
              </a:rPr>
              <a:t>Descrição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401760" y="1470600"/>
            <a:ext cx="4638240" cy="38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2a6099"/>
                </a:solidFill>
                <a:latin typeface="Sans"/>
              </a:rPr>
              <a:t>Classe Pessoa: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pPr algn="just">
              <a:buNone/>
            </a:pPr>
            <a:r>
              <a:rPr b="0" lang="pt-BR" sz="1200" spc="-1" strike="noStrike">
                <a:latin typeface="Sans"/>
              </a:rPr>
              <a:t>Consiste em uma classe abstrata que tem como objetivo servir de molde e padronizar as próximas classes que forem derivadas dela, sendo assim, possui todos os métodos e atributos em comum, como: nome, endereço e endereço comercial. Além disso possui o método pagarImposto que deverá ser obrigatoriamente implementado por seus filhos (sub-classe).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solidFill>
                  <a:srgbClr val="2a6099"/>
                </a:solidFill>
                <a:latin typeface="Sans"/>
              </a:rPr>
              <a:t>Classe Pessoa Física: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pPr algn="just">
              <a:buNone/>
            </a:pPr>
            <a:r>
              <a:rPr b="0" lang="pt-BR" sz="1200" spc="-1" strike="noStrike">
                <a:latin typeface="Sans"/>
              </a:rPr>
              <a:t>Além de herdar tudo da classe pessoa, tem como atributo da classe CPF e dataNasc como atributos próprios. O método pagarImposto deverá ser implementado obrigatoriamente por esta classe herdado da classe pai (super-classe) 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a6099"/>
                </a:solidFill>
                <a:latin typeface="Sans"/>
              </a:rPr>
              <a:t>Classe Pessoa Jurídica: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200" spc="-1" strike="noStrike">
                <a:latin typeface="Sans"/>
                <a:ea typeface="Microsoft YaHei"/>
              </a:rPr>
              <a:t>Além de herdar tudo da classe pessoa, tem como atributo da classe CNPJ e razaoSocial como atributos próprios. O método pagarImposto deverá ser implementado </a:t>
            </a:r>
            <a:r>
              <a:rPr b="0" lang="pt-BR" sz="1200" spc="-1" strike="noStrike">
                <a:latin typeface="Sans"/>
              </a:rPr>
              <a:t>obrigatoriamente por esta classe herdado da classe pai (super-classe).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115600" y="1260360"/>
            <a:ext cx="4424760" cy="32029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8542800" y="442800"/>
            <a:ext cx="1177200" cy="11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8360" y="493560"/>
            <a:ext cx="223164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c9211e"/>
                </a:solidFill>
                <a:latin typeface="Tahoma"/>
              </a:rPr>
              <a:t>Definições de POO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01760" y="1470600"/>
            <a:ext cx="4098240" cy="33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200" spc="-1" strike="noStrike">
                <a:latin typeface="Sans"/>
              </a:rPr>
              <a:t>Classes:</a:t>
            </a:r>
            <a:r>
              <a:rPr b="0" lang="pt-BR" sz="1200" spc="-1" strike="noStrike">
                <a:latin typeface="Sans"/>
              </a:rPr>
              <a:t> uma classe é uma descrição que abstrai um conjunto de objetos com características similares.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latin typeface="Sans"/>
              </a:rPr>
              <a:t>Atributos:</a:t>
            </a:r>
            <a:r>
              <a:rPr b="0" lang="pt-BR" sz="1200" spc="-1" strike="noStrike">
                <a:latin typeface="Sans"/>
              </a:rPr>
              <a:t> são os elementos que definem a estrutura de uma classe. Os atributos também são conhecidos como variáveis de classe.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latin typeface="Sans"/>
              </a:rPr>
              <a:t>Métodos:</a:t>
            </a:r>
            <a:r>
              <a:rPr b="0" lang="pt-BR" sz="1200" spc="-1" strike="noStrike">
                <a:latin typeface="Sans"/>
              </a:rPr>
              <a:t> determinam o comportamento dos objetos de uma classe e são análogos às funções ou procedimentos da programação estruturada. O envio de mensagens (chamada de métodos) pode alterar o estado de um objeto.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latin typeface="Sans"/>
              </a:rPr>
              <a:t>Herança:</a:t>
            </a:r>
            <a:r>
              <a:rPr b="0" lang="pt-BR" sz="1200" spc="-1" strike="noStrike">
                <a:latin typeface="Sans"/>
              </a:rPr>
              <a:t> é um relacionamento pelo qual uma classe, chamada de sub-classe, herda todos comportamentos e estados possíveis de outra classe, chamada de super-classe ou classe base.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5441760" y="1470960"/>
            <a:ext cx="4098240" cy="320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200" spc="-1" strike="noStrike">
                <a:latin typeface="Sans"/>
              </a:rPr>
              <a:t>Associação:</a:t>
            </a:r>
            <a:r>
              <a:rPr b="0" lang="pt-BR" sz="1200" spc="-1" strike="noStrike">
                <a:latin typeface="Sans"/>
              </a:rPr>
              <a:t> é um vínculo que permite que objetos de uma ou mais classes se relacionem. Através destes vínculos é possível que um objeto convoque comportamentos e estados de outros objetos.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latin typeface="Sans"/>
              </a:rPr>
              <a:t>Agregação:</a:t>
            </a:r>
            <a:r>
              <a:rPr b="0" lang="pt-BR" sz="1200" spc="-1" strike="noStrike">
                <a:latin typeface="Sans"/>
              </a:rPr>
              <a:t> Tipo de relacionamento com características todo-parte, onde existe um grau de acoplamento entre o todo e as partes menos intenso, podendo haver certo grau de independência entre eles.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1" lang="pt-BR" sz="1200" spc="-1" strike="noStrike">
                <a:latin typeface="Sans"/>
              </a:rPr>
              <a:t>Composição:</a:t>
            </a:r>
            <a:r>
              <a:rPr b="0" lang="pt-BR" sz="1200" spc="-1" strike="noStrike">
                <a:latin typeface="Sans"/>
              </a:rPr>
              <a:t> Tipo de relacionamento com características todo-parte, onde existe um alto grau de coesão entre o todo e as partes, com total grau de dependência entre eles (todo e as partes). Desta forma, se o todo não existir, as partes também não existirão.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542800" y="442800"/>
            <a:ext cx="1177200" cy="117720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7916400" y="5148000"/>
            <a:ext cx="164520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800" spc="-1" strike="noStrike">
                <a:latin typeface="Arial"/>
              </a:rPr>
              <a:t>Welington da V. B. - Full Stack 5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2022-03-16T16:24:13Z</dcterms:created>
  <dc:creator/>
  <dc:description/>
  <dc:language>pt-BR</dc:language>
  <cp:lastModifiedBy/>
  <dcterms:modified xsi:type="dcterms:W3CDTF">2022-07-16T15:35:16Z</dcterms:modified>
  <cp:revision>60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