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A37A-4C9B-4BBF-9A4E-00C1B41840E1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B9B-8F4C-46B5-8DBC-F1BE60C94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42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A37A-4C9B-4BBF-9A4E-00C1B41840E1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B9B-8F4C-46B5-8DBC-F1BE60C94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02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A37A-4C9B-4BBF-9A4E-00C1B41840E1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B9B-8F4C-46B5-8DBC-F1BE60C94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60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A37A-4C9B-4BBF-9A4E-00C1B41840E1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B9B-8F4C-46B5-8DBC-F1BE60C94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07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A37A-4C9B-4BBF-9A4E-00C1B41840E1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B9B-8F4C-46B5-8DBC-F1BE60C94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3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A37A-4C9B-4BBF-9A4E-00C1B41840E1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B9B-8F4C-46B5-8DBC-F1BE60C94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95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A37A-4C9B-4BBF-9A4E-00C1B41840E1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B9B-8F4C-46B5-8DBC-F1BE60C94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6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A37A-4C9B-4BBF-9A4E-00C1B41840E1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B9B-8F4C-46B5-8DBC-F1BE60C94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57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A37A-4C9B-4BBF-9A4E-00C1B41840E1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B9B-8F4C-46B5-8DBC-F1BE60C94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45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A37A-4C9B-4BBF-9A4E-00C1B41840E1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B9B-8F4C-46B5-8DBC-F1BE60C94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07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A37A-4C9B-4BBF-9A4E-00C1B41840E1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B9B-8F4C-46B5-8DBC-F1BE60C94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58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BA37A-4C9B-4BBF-9A4E-00C1B41840E1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67B9B-8F4C-46B5-8DBC-F1BE60C947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64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23071"/>
            <a:ext cx="9144000" cy="1470025"/>
          </a:xfrm>
        </p:spPr>
        <p:txBody>
          <a:bodyPr>
            <a:noAutofit/>
          </a:bodyPr>
          <a:lstStyle/>
          <a:p>
            <a:r>
              <a:rPr lang="pt-BR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MERCADO DE TRABALHO NA ÁREA DE TECNOLOGIA NO BRASIL</a:t>
            </a:r>
            <a:endParaRPr lang="pt-BR" sz="3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9690"/>
            <a:ext cx="4706940" cy="1296144"/>
          </a:xfrm>
          <a:prstGeom prst="rect">
            <a:avLst/>
          </a:prstGeom>
          <a:effectLst/>
        </p:spPr>
      </p:pic>
      <p:sp>
        <p:nvSpPr>
          <p:cNvPr id="5" name="Retângulo 4"/>
          <p:cNvSpPr/>
          <p:nvPr/>
        </p:nvSpPr>
        <p:spPr>
          <a:xfrm>
            <a:off x="2291309" y="4149080"/>
            <a:ext cx="4561383" cy="4571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Espaço Reservado para Conteúdo 6"/>
          <p:cNvSpPr txBox="1">
            <a:spLocks/>
          </p:cNvSpPr>
          <p:nvPr/>
        </p:nvSpPr>
        <p:spPr>
          <a:xfrm>
            <a:off x="2911624" y="6273316"/>
            <a:ext cx="3320752" cy="61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2017-2018</a:t>
            </a:r>
            <a:endParaRPr lang="pt-BR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356992"/>
            <a:ext cx="9144000" cy="1470025"/>
          </a:xfrm>
        </p:spPr>
        <p:txBody>
          <a:bodyPr>
            <a:noAutofit/>
          </a:bodyPr>
          <a:lstStyle/>
          <a:p>
            <a:r>
              <a:rPr lang="pt-BR" sz="3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DÚVIDAS?</a:t>
            </a:r>
            <a:endParaRPr lang="pt-BR" sz="3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9690"/>
            <a:ext cx="4706940" cy="1296144"/>
          </a:xfrm>
          <a:prstGeom prst="rect">
            <a:avLst/>
          </a:prstGeom>
          <a:effectLst/>
        </p:spPr>
      </p:pic>
      <p:sp>
        <p:nvSpPr>
          <p:cNvPr id="5" name="Retângulo 4"/>
          <p:cNvSpPr/>
          <p:nvPr/>
        </p:nvSpPr>
        <p:spPr>
          <a:xfrm>
            <a:off x="3059832" y="4391392"/>
            <a:ext cx="3024336" cy="4571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3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88840"/>
            <a:ext cx="9144000" cy="1470025"/>
          </a:xfrm>
        </p:spPr>
        <p:txBody>
          <a:bodyPr>
            <a:noAutofit/>
          </a:bodyPr>
          <a:lstStyle/>
          <a:p>
            <a:r>
              <a:rPr lang="pt-BR" sz="5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OBRIGADO!</a:t>
            </a:r>
            <a:endParaRPr lang="pt-BR" sz="5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93" y="131698"/>
            <a:ext cx="5698215" cy="1569110"/>
          </a:xfrm>
          <a:prstGeom prst="rect">
            <a:avLst/>
          </a:prstGeom>
          <a:effectLst/>
        </p:spPr>
      </p:pic>
      <p:sp>
        <p:nvSpPr>
          <p:cNvPr id="5" name="Retângulo 4"/>
          <p:cNvSpPr/>
          <p:nvPr/>
        </p:nvSpPr>
        <p:spPr>
          <a:xfrm>
            <a:off x="2627784" y="3068960"/>
            <a:ext cx="3888432" cy="4571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63588" y="3356992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Integrantes</a:t>
            </a:r>
            <a:r>
              <a:rPr lang="pt-BR" sz="24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pt-B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Weliton Fernandes Batista de Souza</a:t>
            </a:r>
          </a:p>
        </p:txBody>
      </p:sp>
    </p:spTree>
    <p:extLst>
      <p:ext uri="{BB962C8B-B14F-4D97-AF65-F5344CB8AC3E}">
        <p14:creationId xmlns:p14="http://schemas.microsoft.com/office/powerpoint/2010/main" val="34389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ea typeface="Verdana" pitchFamily="34" charset="0"/>
                <a:cs typeface="Verdana" pitchFamily="34" charset="0"/>
              </a:rPr>
              <a:t>OBJETIVO</a:t>
            </a:r>
            <a:endParaRPr lang="pt-BR" sz="4800" b="1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9160" y="2204864"/>
            <a:ext cx="8361312" cy="1224136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Informar a situação atual sobre a contratação de profissionais na área.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6867"/>
            <a:ext cx="2461561" cy="677837"/>
          </a:xfrm>
          <a:prstGeom prst="rect">
            <a:avLst/>
          </a:prstGeom>
          <a:effectLst/>
        </p:spPr>
      </p:pic>
      <p:sp>
        <p:nvSpPr>
          <p:cNvPr id="8" name="Espaço Reservado para Conteúdo 6"/>
          <p:cNvSpPr txBox="1">
            <a:spLocks/>
          </p:cNvSpPr>
          <p:nvPr/>
        </p:nvSpPr>
        <p:spPr>
          <a:xfrm>
            <a:off x="467544" y="3573016"/>
            <a:ext cx="8289304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Fornecer </a:t>
            </a:r>
            <a:r>
              <a:rPr lang="pt-B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o índice </a:t>
            </a:r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 vagas </a:t>
            </a:r>
            <a:r>
              <a:rPr lang="pt-B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e valor dos respectivos salários em crescente na área de </a:t>
            </a:r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pt-B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ecnologia</a:t>
            </a:r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no Brasil em 2017 </a:t>
            </a:r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 2018</a:t>
            </a:r>
            <a:r>
              <a:rPr lang="pt-B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36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ea typeface="Verdana" pitchFamily="34" charset="0"/>
                <a:cs typeface="Verdana" pitchFamily="34" charset="0"/>
              </a:rPr>
              <a:t>MERCADO DE TRABALHO</a:t>
            </a:r>
            <a:endParaRPr lang="pt-BR" sz="4800" b="1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6867"/>
            <a:ext cx="2461561" cy="677837"/>
          </a:xfrm>
          <a:prstGeom prst="rect">
            <a:avLst/>
          </a:prstGeom>
          <a:effectLst/>
        </p:spPr>
      </p:pic>
      <p:sp>
        <p:nvSpPr>
          <p:cNvPr id="3" name="Seta para cima 2"/>
          <p:cNvSpPr/>
          <p:nvPr/>
        </p:nvSpPr>
        <p:spPr>
          <a:xfrm>
            <a:off x="35496" y="2852936"/>
            <a:ext cx="1152128" cy="295232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cima 15"/>
          <p:cNvSpPr/>
          <p:nvPr/>
        </p:nvSpPr>
        <p:spPr>
          <a:xfrm rot="10800000">
            <a:off x="1187623" y="2833192"/>
            <a:ext cx="1224136" cy="365824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-688216" y="4195103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Alta demanda</a:t>
            </a:r>
            <a:endParaRPr lang="pt-BR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 rot="5400000">
            <a:off x="180495" y="4292112"/>
            <a:ext cx="3278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Falta de Profissionais</a:t>
            </a:r>
            <a:endParaRPr lang="pt-BR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Seta para cima 21"/>
          <p:cNvSpPr/>
          <p:nvPr/>
        </p:nvSpPr>
        <p:spPr>
          <a:xfrm>
            <a:off x="2411760" y="2852936"/>
            <a:ext cx="1152128" cy="278595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 rot="16200000">
            <a:off x="2206620" y="4195103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Procura</a:t>
            </a:r>
            <a:endParaRPr lang="pt-BR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Seta para cima 23"/>
          <p:cNvSpPr/>
          <p:nvPr/>
        </p:nvSpPr>
        <p:spPr>
          <a:xfrm rot="10800000">
            <a:off x="3707904" y="2833192"/>
            <a:ext cx="1224136" cy="365824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 rot="5400000">
            <a:off x="2700776" y="4292112"/>
            <a:ext cx="3278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Falta de Profissionais</a:t>
            </a:r>
            <a:endParaRPr lang="pt-BR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Seta para cima 25"/>
          <p:cNvSpPr/>
          <p:nvPr/>
        </p:nvSpPr>
        <p:spPr>
          <a:xfrm>
            <a:off x="5004048" y="2852936"/>
            <a:ext cx="1152128" cy="295232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 rot="16200000">
            <a:off x="4287553" y="4195103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Remuneração</a:t>
            </a:r>
            <a:endParaRPr lang="pt-BR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Seta para cima 27"/>
          <p:cNvSpPr/>
          <p:nvPr/>
        </p:nvSpPr>
        <p:spPr>
          <a:xfrm rot="10800000">
            <a:off x="6228184" y="2833192"/>
            <a:ext cx="1224136" cy="365824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 rot="5400000">
            <a:off x="5221056" y="4292112"/>
            <a:ext cx="3278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Falta de Profissionais</a:t>
            </a:r>
            <a:endParaRPr lang="pt-BR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Seta para cima 29"/>
          <p:cNvSpPr/>
          <p:nvPr/>
        </p:nvSpPr>
        <p:spPr>
          <a:xfrm>
            <a:off x="7596336" y="2636912"/>
            <a:ext cx="1152128" cy="367240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 rot="16200000">
            <a:off x="6564854" y="4485744"/>
            <a:ext cx="318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Plano de Carreira</a:t>
            </a:r>
            <a:endParaRPr lang="pt-BR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15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5" grpId="0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ea typeface="Verdana" pitchFamily="34" charset="0"/>
                <a:cs typeface="Verdana" pitchFamily="34" charset="0"/>
              </a:rPr>
              <a:t>PORQUE R$P4G4 BEM?</a:t>
            </a:r>
            <a:endParaRPr lang="pt-BR" sz="4800" b="1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9160" y="2204864"/>
            <a:ext cx="8361312" cy="864096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Mais demanda que profissionais.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6867"/>
            <a:ext cx="2461561" cy="677837"/>
          </a:xfrm>
          <a:prstGeom prst="rect">
            <a:avLst/>
          </a:prstGeom>
          <a:effectLst/>
        </p:spPr>
      </p:pic>
      <p:sp>
        <p:nvSpPr>
          <p:cNvPr id="8" name="Espaço Reservado para Conteúdo 6"/>
          <p:cNvSpPr txBox="1">
            <a:spLocks/>
          </p:cNvSpPr>
          <p:nvPr/>
        </p:nvSpPr>
        <p:spPr>
          <a:xfrm>
            <a:off x="549136" y="2996952"/>
            <a:ext cx="575105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Segurança da Informação;</a:t>
            </a:r>
            <a:endParaRPr lang="pt-BR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Espaço Reservado para Conteúdo 6"/>
          <p:cNvSpPr txBox="1">
            <a:spLocks/>
          </p:cNvSpPr>
          <p:nvPr/>
        </p:nvSpPr>
        <p:spPr>
          <a:xfrm>
            <a:off x="539552" y="3717032"/>
            <a:ext cx="575105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Cientistas de dados;</a:t>
            </a:r>
            <a:endParaRPr lang="pt-BR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Espaço Reservado para Conteúdo 6"/>
          <p:cNvSpPr txBox="1">
            <a:spLocks/>
          </p:cNvSpPr>
          <p:nvPr/>
        </p:nvSpPr>
        <p:spPr>
          <a:xfrm>
            <a:off x="539552" y="4437112"/>
            <a:ext cx="575105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DEV WEB (IOS,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Android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  <a:endParaRPr lang="pt-BR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Espaço Reservado para Conteúdo 6"/>
          <p:cNvSpPr txBox="1">
            <a:spLocks/>
          </p:cNvSpPr>
          <p:nvPr/>
        </p:nvSpPr>
        <p:spPr>
          <a:xfrm>
            <a:off x="539552" y="5085184"/>
            <a:ext cx="575105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Linguagens (Java,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.Net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  <a:endParaRPr lang="pt-BR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1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ea typeface="Verdana" pitchFamily="34" charset="0"/>
                <a:cs typeface="Verdana" pitchFamily="34" charset="0"/>
              </a:rPr>
              <a:t>TABELAS SOBRE VALORES</a:t>
            </a:r>
            <a:endParaRPr lang="pt-BR" sz="4800" b="1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6867"/>
            <a:ext cx="2461561" cy="677837"/>
          </a:xfrm>
          <a:prstGeom prst="rect">
            <a:avLst/>
          </a:prstGeom>
          <a:effectLst/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05296"/>
            <a:ext cx="8484485" cy="40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ea typeface="Verdana" pitchFamily="34" charset="0"/>
                <a:cs typeface="Verdana" pitchFamily="34" charset="0"/>
              </a:rPr>
              <a:t>TABELAS SOBRE VALORES</a:t>
            </a:r>
            <a:endParaRPr lang="pt-BR" sz="4800" b="1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6867"/>
            <a:ext cx="2461561" cy="677837"/>
          </a:xfrm>
          <a:prstGeom prst="rect">
            <a:avLst/>
          </a:prstGeom>
          <a:effectLst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1"/>
            <a:ext cx="8465048" cy="43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4800" b="1" dirty="0" smtClean="0">
                <a:ea typeface="Verdana" pitchFamily="34" charset="0"/>
                <a:cs typeface="Verdana" pitchFamily="34" charset="0"/>
              </a:rPr>
              <a:t>OPORTUNIDADES EM UBERLÂNDIA</a:t>
            </a:r>
            <a:endParaRPr lang="pt-BR" sz="4800" b="1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9160" y="2060848"/>
            <a:ext cx="8361312" cy="1872208"/>
          </a:xfrm>
        </p:spPr>
        <p:txBody>
          <a:bodyPr>
            <a:noAutofit/>
          </a:bodyPr>
          <a:lstStyle/>
          <a:p>
            <a:r>
              <a:rPr lang="pt-BR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Analista de TI</a:t>
            </a:r>
          </a:p>
          <a:p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Uberlândia/MG</a:t>
            </a:r>
          </a:p>
          <a:p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Salário de R$ 3.000,00 a R$ 4.000,00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Fonte: http://www.bne.com.br/vaga-de- </a:t>
            </a:r>
            <a:r>
              <a:rPr lang="pt-BR" sz="1800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emprego-na</a:t>
            </a:r>
            <a:r>
              <a:rPr lang="pt-BR" sz="1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pt-BR" sz="1800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area-informatica</a:t>
            </a:r>
            <a:r>
              <a:rPr lang="pt-BR" sz="1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em-</a:t>
            </a:r>
            <a:r>
              <a:rPr lang="pt-BR" sz="1800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uberlandia</a:t>
            </a:r>
            <a:r>
              <a:rPr lang="pt-BR" sz="1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pt-BR" sz="1800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emg</a:t>
            </a:r>
            <a:r>
              <a:rPr lang="pt-BR" sz="1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/analista-de- ti/1588904/265055770?jobindex=1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6867"/>
            <a:ext cx="2461561" cy="677837"/>
          </a:xfrm>
          <a:prstGeom prst="rect">
            <a:avLst/>
          </a:prstGeom>
          <a:effectLst/>
        </p:spPr>
      </p:pic>
      <p:sp>
        <p:nvSpPr>
          <p:cNvPr id="8" name="Espaço Reservado para Conteúdo 6"/>
          <p:cNvSpPr txBox="1">
            <a:spLocks/>
          </p:cNvSpPr>
          <p:nvPr/>
        </p:nvSpPr>
        <p:spPr>
          <a:xfrm>
            <a:off x="467544" y="4365104"/>
            <a:ext cx="8289304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Analista Desenvolvedor de Sistemas Sênior (Python</a:t>
            </a:r>
            <a:r>
              <a:rPr lang="pt-BR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pt-BR" sz="1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Uberlândia/MG</a:t>
            </a:r>
          </a:p>
          <a:p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Salário De R$ 6.001,00 a R$ 6.500,00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Fonte: https://www.empregos.com.br/vagas/analista-desenvolvedor- de-sistemas- </a:t>
            </a:r>
            <a:r>
              <a:rPr lang="pt-BR" sz="1800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senior-python</a:t>
            </a:r>
            <a:r>
              <a:rPr lang="pt-BR" sz="18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pt-BR" sz="1800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uberlandia</a:t>
            </a:r>
            <a:r>
              <a:rPr lang="pt-BR" sz="18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/mg/5448113</a:t>
            </a:r>
            <a:endParaRPr lang="pt-BR" sz="18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4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4800" b="1" dirty="0" smtClean="0">
                <a:ea typeface="Verdana" pitchFamily="34" charset="0"/>
                <a:cs typeface="Verdana" pitchFamily="34" charset="0"/>
              </a:rPr>
              <a:t>OPORTUNIDADES EM UBERLÂNDIA</a:t>
            </a:r>
            <a:endParaRPr lang="pt-BR" sz="4800" b="1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9160" y="2060848"/>
            <a:ext cx="8361312" cy="1872208"/>
          </a:xfrm>
        </p:spPr>
        <p:txBody>
          <a:bodyPr>
            <a:noAutofit/>
          </a:bodyPr>
          <a:lstStyle/>
          <a:p>
            <a:r>
              <a:rPr lang="pt-BR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Vaga para Programador</a:t>
            </a:r>
          </a:p>
          <a:p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Uberlândia/MG</a:t>
            </a:r>
          </a:p>
          <a:p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Salário R$ 3.000,00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Fonte: https://www.sine.com.br/vagas-empregos- em-</a:t>
            </a:r>
            <a:r>
              <a:rPr lang="pt-BR" sz="1800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uberlandia</a:t>
            </a:r>
            <a:r>
              <a:rPr lang="pt-BR" sz="1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mg/programador/3822415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6867"/>
            <a:ext cx="2461561" cy="677837"/>
          </a:xfrm>
          <a:prstGeom prst="rect">
            <a:avLst/>
          </a:prstGeom>
          <a:effectLst/>
        </p:spPr>
      </p:pic>
      <p:sp>
        <p:nvSpPr>
          <p:cNvPr id="8" name="Espaço Reservado para Conteúdo 6"/>
          <p:cNvSpPr txBox="1">
            <a:spLocks/>
          </p:cNvSpPr>
          <p:nvPr/>
        </p:nvSpPr>
        <p:spPr>
          <a:xfrm>
            <a:off x="467544" y="4365104"/>
            <a:ext cx="8289304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Vaga para Desenvolvedor</a:t>
            </a:r>
          </a:p>
          <a:p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Uberlândia/MG</a:t>
            </a:r>
          </a:p>
          <a:p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Salário R$ 5.000,00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Fonte: https://www.sine.com.br/vagas-empregos- em-</a:t>
            </a:r>
            <a:r>
              <a:rPr lang="pt-BR" sz="1800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uberlandia</a:t>
            </a:r>
            <a:r>
              <a:rPr lang="pt-BR" sz="1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mg/desenvolvedor/3620492</a:t>
            </a:r>
          </a:p>
        </p:txBody>
      </p:sp>
    </p:spTree>
    <p:extLst>
      <p:ext uri="{BB962C8B-B14F-4D97-AF65-F5344CB8AC3E}">
        <p14:creationId xmlns:p14="http://schemas.microsoft.com/office/powerpoint/2010/main" val="200459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356992"/>
            <a:ext cx="9144000" cy="1470025"/>
          </a:xfrm>
        </p:spPr>
        <p:txBody>
          <a:bodyPr>
            <a:noAutofit/>
          </a:bodyPr>
          <a:lstStyle/>
          <a:p>
            <a:r>
              <a:rPr lang="pt-BR" sz="3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CONCLUSÃO</a:t>
            </a:r>
            <a:endParaRPr lang="pt-BR" sz="3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9690"/>
            <a:ext cx="4706940" cy="1296144"/>
          </a:xfrm>
          <a:prstGeom prst="rect">
            <a:avLst/>
          </a:prstGeom>
          <a:effectLst/>
        </p:spPr>
      </p:pic>
      <p:sp>
        <p:nvSpPr>
          <p:cNvPr id="5" name="Retângulo 4"/>
          <p:cNvSpPr/>
          <p:nvPr/>
        </p:nvSpPr>
        <p:spPr>
          <a:xfrm>
            <a:off x="2627784" y="4391392"/>
            <a:ext cx="3888432" cy="4571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9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199</Words>
  <Application>Microsoft Office PowerPoint</Application>
  <PresentationFormat>Apresentação na tela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O MERCADO DE TRABALHO NA ÁREA DE TECNOLOGIA NO BRASIL</vt:lpstr>
      <vt:lpstr>OBJETIVO</vt:lpstr>
      <vt:lpstr>MERCADO DE TRABALHO</vt:lpstr>
      <vt:lpstr>PORQUE R$P4G4 BEM?</vt:lpstr>
      <vt:lpstr>TABELAS SOBRE VALORES</vt:lpstr>
      <vt:lpstr>TABELAS SOBRE VALORES</vt:lpstr>
      <vt:lpstr>OPORTUNIDADES EM UBERLÂNDIA</vt:lpstr>
      <vt:lpstr>OPORTUNIDADES EM UBERLÂNDIA</vt:lpstr>
      <vt:lpstr>CONCLUSÃO</vt:lpstr>
      <vt:lpstr>DÚVIDAS?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mercado de trabalho na área de Tecnologia no Brasil</dc:title>
  <dc:creator>Weliton Fernandes Batista de Souza</dc:creator>
  <cp:lastModifiedBy>Weliton Fernandes Batista de Souza</cp:lastModifiedBy>
  <cp:revision>8</cp:revision>
  <dcterms:created xsi:type="dcterms:W3CDTF">2018-04-04T04:06:21Z</dcterms:created>
  <dcterms:modified xsi:type="dcterms:W3CDTF">2018-04-04T05:19:36Z</dcterms:modified>
</cp:coreProperties>
</file>