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1" r:id="rId4"/>
    <p:sldId id="262" r:id="rId5"/>
    <p:sldId id="258" r:id="rId6"/>
    <p:sldId id="259" r:id="rId7"/>
    <p:sldId id="266" r:id="rId8"/>
    <p:sldId id="265" r:id="rId9"/>
    <p:sldId id="273" r:id="rId10"/>
    <p:sldId id="267" r:id="rId11"/>
    <p:sldId id="272" r:id="rId12"/>
    <p:sldId id="271"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5" autoAdjust="0"/>
    <p:restoredTop sz="72649" autoAdjust="0"/>
  </p:normalViewPr>
  <p:slideViewPr>
    <p:cSldViewPr snapToGrid="0">
      <p:cViewPr varScale="1">
        <p:scale>
          <a:sx n="79" d="100"/>
          <a:sy n="79" d="100"/>
        </p:scale>
        <p:origin x="17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AD9D9-125F-4085-923E-3F476CC4030A}" type="datetimeFigureOut">
              <a:rPr lang="en-US" smtClean="0"/>
              <a:t>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D96DE1-54EA-4341-B831-E535F5D25DC7}" type="slidenum">
              <a:rPr lang="en-US" smtClean="0"/>
              <a:t>‹#›</a:t>
            </a:fld>
            <a:endParaRPr lang="en-US"/>
          </a:p>
        </p:txBody>
      </p:sp>
    </p:spTree>
    <p:extLst>
      <p:ext uri="{BB962C8B-B14F-4D97-AF65-F5344CB8AC3E}">
        <p14:creationId xmlns:p14="http://schemas.microsoft.com/office/powerpoint/2010/main" val="482892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Tests: </a:t>
            </a:r>
            <a:r>
              <a:rPr lang="en-US" sz="1200" b="0" i="0" u="none" strike="noStrike" kern="1200" baseline="0" dirty="0">
                <a:solidFill>
                  <a:schemeClr val="tx1"/>
                </a:solidFill>
                <a:latin typeface="+mn-lt"/>
                <a:ea typeface="+mn-ea"/>
                <a:cs typeface="+mn-cs"/>
              </a:rPr>
              <a:t>A </a:t>
            </a:r>
            <a:r>
              <a:rPr lang="en-US" sz="1200" b="0" i="1" u="none" strike="noStrike" kern="1200" baseline="0" dirty="0">
                <a:solidFill>
                  <a:schemeClr val="tx1"/>
                </a:solidFill>
                <a:latin typeface="+mn-lt"/>
                <a:ea typeface="+mn-ea"/>
                <a:cs typeface="+mn-cs"/>
              </a:rPr>
              <a:t>stress test </a:t>
            </a:r>
            <a:r>
              <a:rPr lang="en-US" sz="1200" b="0" i="0" u="none" strike="noStrike" kern="1200" baseline="0" dirty="0">
                <a:solidFill>
                  <a:schemeClr val="tx1"/>
                </a:solidFill>
                <a:latin typeface="+mn-lt"/>
                <a:ea typeface="+mn-ea"/>
                <a:cs typeface="+mn-cs"/>
              </a:rPr>
              <a:t>is a kind of performance test that tests the application beyond the normal limits. The application</a:t>
            </a:r>
          </a:p>
          <a:p>
            <a:r>
              <a:rPr lang="en-US" sz="1200" b="0" i="0" u="none" strike="noStrike" kern="1200" baseline="0" dirty="0">
                <a:solidFill>
                  <a:schemeClr val="tx1"/>
                </a:solidFill>
                <a:latin typeface="+mn-lt"/>
                <a:ea typeface="+mn-ea"/>
                <a:cs typeface="+mn-cs"/>
              </a:rPr>
              <a:t>is subjected to excess load and after that its stability and performance are noted. This type of test is used to</a:t>
            </a:r>
          </a:p>
          <a:p>
            <a:r>
              <a:rPr lang="en-US" sz="1200" b="0" i="0" u="none" strike="noStrike" kern="1200" baseline="0" dirty="0">
                <a:solidFill>
                  <a:schemeClr val="tx1"/>
                </a:solidFill>
                <a:latin typeface="+mn-lt"/>
                <a:ea typeface="+mn-ea"/>
                <a:cs typeface="+mn-cs"/>
              </a:rPr>
              <a:t>determine how the application responds to load spikes.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Load Tests: A load test is a kind of performance test that’s performed at the specified load level. So ideally, we would like to perform load tests at varying load levels to note the behavior of the application.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Peak Load Tests: A </a:t>
            </a:r>
            <a:r>
              <a:rPr lang="en-US" sz="1200" b="0" i="1" u="none" strike="noStrike" kern="1200" baseline="0" dirty="0">
                <a:solidFill>
                  <a:schemeClr val="tx1"/>
                </a:solidFill>
                <a:latin typeface="+mn-lt"/>
                <a:ea typeface="+mn-ea"/>
                <a:cs typeface="+mn-cs"/>
              </a:rPr>
              <a:t>peak load test </a:t>
            </a:r>
            <a:r>
              <a:rPr lang="en-US" sz="1200" b="0" i="0" u="none" strike="noStrike" kern="1200" baseline="0" dirty="0">
                <a:solidFill>
                  <a:schemeClr val="tx1"/>
                </a:solidFill>
                <a:latin typeface="+mn-lt"/>
                <a:ea typeface="+mn-ea"/>
                <a:cs typeface="+mn-cs"/>
              </a:rPr>
              <a:t>is performed at the load that the application is expected to handle. For example, e-commerce web sites experience their peak traffic during Black Friday, Cyber Monday, and the Christmas holidays. So a</a:t>
            </a:r>
          </a:p>
          <a:p>
            <a:r>
              <a:rPr lang="en-US" sz="1200" b="0" i="0" u="none" strike="noStrike" kern="1200" baseline="0" dirty="0">
                <a:solidFill>
                  <a:schemeClr val="tx1"/>
                </a:solidFill>
                <a:latin typeface="+mn-lt"/>
                <a:ea typeface="+mn-ea"/>
                <a:cs typeface="+mn-cs"/>
              </a:rPr>
              <a:t>peak load test in this case would test the application within the load specification but at the higher end.</a:t>
            </a:r>
          </a:p>
          <a:p>
            <a:endParaRPr lang="en-US" sz="1200" b="0" i="0" u="none" strike="noStrike" kern="1200" baseline="0" dirty="0">
              <a:solidFill>
                <a:schemeClr val="tx1"/>
              </a:solidFill>
              <a:latin typeface="+mn-lt"/>
              <a:ea typeface="+mn-ea"/>
              <a:cs typeface="+mn-cs"/>
            </a:endParaRPr>
          </a:p>
          <a:p>
            <a:r>
              <a:rPr lang="en-US" dirty="0"/>
              <a:t>Soak Tests:  the application is subjected to a specified load that is within the</a:t>
            </a:r>
          </a:p>
          <a:p>
            <a:r>
              <a:rPr lang="en-US" dirty="0"/>
              <a:t>specified limit but for a long duration. It is performed for many hours at a time. This test determines if the</a:t>
            </a:r>
          </a:p>
          <a:p>
            <a:r>
              <a:rPr lang="en-US" dirty="0"/>
              <a:t>application is properly reusing its resources.</a:t>
            </a:r>
          </a:p>
          <a:p>
            <a:r>
              <a:rPr lang="en-US" dirty="0"/>
              <a:t>This test will surface problems like the following:</a:t>
            </a:r>
          </a:p>
          <a:p>
            <a:r>
              <a:rPr lang="en-US" dirty="0"/>
              <a:t>• Memory leaks in the application</a:t>
            </a:r>
          </a:p>
          <a:p>
            <a:r>
              <a:rPr lang="en-US" dirty="0"/>
              <a:t>• Database connections exhaustion</a:t>
            </a:r>
          </a:p>
          <a:p>
            <a:r>
              <a:rPr lang="en-US" dirty="0"/>
              <a:t>• Network connection exhaustion</a:t>
            </a:r>
          </a:p>
          <a:p>
            <a:r>
              <a:rPr lang="en-US" dirty="0"/>
              <a:t>• Log files becoming full and log rotation</a:t>
            </a:r>
          </a:p>
          <a:p>
            <a:r>
              <a:rPr lang="en-US" dirty="0"/>
              <a:t>• Other resource exhaustion</a:t>
            </a:r>
          </a:p>
          <a:p>
            <a:endParaRPr lang="en-US" dirty="0"/>
          </a:p>
          <a:p>
            <a:r>
              <a:rPr lang="en-US" dirty="0"/>
              <a:t>Scalability Tests: scalability test would increase the resources and test whether or not the application is providing</a:t>
            </a:r>
          </a:p>
          <a:p>
            <a:r>
              <a:rPr lang="en-US" dirty="0"/>
              <a:t>a corresponding increase in capacity. Ideally, we expect linear scalability (i.e., doubling the hardware</a:t>
            </a:r>
          </a:p>
          <a:p>
            <a:r>
              <a:rPr lang="en-US" dirty="0"/>
              <a:t>resources should result in double the application capacity).</a:t>
            </a:r>
          </a:p>
          <a:p>
            <a:endParaRPr lang="en-US" dirty="0"/>
          </a:p>
          <a:p>
            <a:r>
              <a:rPr lang="en-US" dirty="0"/>
              <a:t>Capacity Test: A capacity test is a load test that establishes the maximum load that the application can handle while</a:t>
            </a:r>
          </a:p>
          <a:p>
            <a:r>
              <a:rPr lang="en-US" dirty="0"/>
              <a:t>meeting the desired performance criteria. The resulting metric is called the maximum capacity. It is used in</a:t>
            </a:r>
          </a:p>
          <a:p>
            <a:r>
              <a:rPr lang="en-US" dirty="0"/>
              <a:t>scaling the application and to estimate costs for future growth</a:t>
            </a:r>
          </a:p>
          <a:p>
            <a:endParaRPr lang="en-US" dirty="0"/>
          </a:p>
          <a:p>
            <a:r>
              <a:rPr lang="en-US" dirty="0"/>
              <a:t>Spike Test: A spike test is a load test where the application is subjected to brief periods of sudden increment in load, a</a:t>
            </a:r>
          </a:p>
          <a:p>
            <a:r>
              <a:rPr lang="en-US" dirty="0"/>
              <a:t>small fraction beyond the maximum capacity. It is usually done to estimate the weakness/strength of an</a:t>
            </a:r>
          </a:p>
          <a:p>
            <a:r>
              <a:rPr lang="en-US" dirty="0"/>
              <a:t>application. The application is expected to be robust and continue to meet the performance criteria during</a:t>
            </a:r>
          </a:p>
          <a:p>
            <a:r>
              <a:rPr lang="en-US" dirty="0"/>
              <a:t>the spike. This metric is called the burst capacity</a:t>
            </a:r>
          </a:p>
          <a:p>
            <a:endParaRPr lang="en-US" dirty="0"/>
          </a:p>
          <a:p>
            <a:r>
              <a:rPr lang="en-US" dirty="0"/>
              <a:t>Performance Smoke test: few common and essential use-cases along with use-cases pertaining to the</a:t>
            </a:r>
          </a:p>
          <a:p>
            <a:r>
              <a:rPr lang="en-US" dirty="0"/>
              <a:t>code subject to change are together tested for performance. It is only when the smoke test succeeds that</a:t>
            </a:r>
          </a:p>
          <a:p>
            <a:r>
              <a:rPr lang="en-US" dirty="0"/>
              <a:t>the full suite of performance tests are conducted.</a:t>
            </a:r>
          </a:p>
          <a:p>
            <a:endParaRPr lang="en-US" dirty="0"/>
          </a:p>
          <a:p>
            <a:r>
              <a:rPr lang="en-US" dirty="0"/>
              <a:t>High Availability test : </a:t>
            </a:r>
            <a:r>
              <a:rPr lang="en-US" sz="1200" b="0" i="0" u="none" strike="noStrike" kern="1200" baseline="0" dirty="0">
                <a:solidFill>
                  <a:schemeClr val="tx1"/>
                </a:solidFill>
                <a:latin typeface="+mn-lt"/>
                <a:ea typeface="+mn-ea"/>
                <a:cs typeface="+mn-cs"/>
              </a:rPr>
              <a:t>Modern web application infrastructure is designed to be highly available and resilient to hardware and software failures. Ideally, the architecture should ensure that there is no single point of failure and that there</a:t>
            </a:r>
          </a:p>
          <a:p>
            <a:r>
              <a:rPr lang="en-US" sz="1200" b="0" i="0" u="none" strike="noStrike" kern="1200" baseline="0" dirty="0">
                <a:solidFill>
                  <a:schemeClr val="tx1"/>
                </a:solidFill>
                <a:latin typeface="+mn-lt"/>
                <a:ea typeface="+mn-ea"/>
                <a:cs typeface="+mn-cs"/>
              </a:rPr>
              <a:t>are standby servers that can transparently take over without impacting the user experience. Hardware equipment and software failures simulated. Chaos monkey of Netflix.</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3</a:t>
            </a:fld>
            <a:endParaRPr lang="en-US"/>
          </a:p>
        </p:txBody>
      </p:sp>
    </p:spTree>
    <p:extLst>
      <p:ext uri="{BB962C8B-B14F-4D97-AF65-F5344CB8AC3E}">
        <p14:creationId xmlns:p14="http://schemas.microsoft.com/office/powerpoint/2010/main" val="3923054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Plan – Entire </a:t>
            </a:r>
            <a:r>
              <a:rPr lang="en-US" dirty="0" err="1"/>
              <a:t>Jmeter</a:t>
            </a:r>
            <a:r>
              <a:rPr lang="en-US" dirty="0"/>
              <a:t> Script</a:t>
            </a:r>
          </a:p>
          <a:p>
            <a:r>
              <a:rPr lang="en-US" dirty="0"/>
              <a:t>Thread Group – simulate a user (user = thread)</a:t>
            </a:r>
          </a:p>
          <a:p>
            <a:r>
              <a:rPr lang="en-US" dirty="0"/>
              <a:t>Sampler – makes a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Listeners – reporting, logging and debugging</a:t>
            </a:r>
          </a:p>
          <a:p>
            <a:endParaRPr lang="en-US" dirty="0"/>
          </a:p>
          <a:p>
            <a:endParaRPr lang="en-US" dirty="0"/>
          </a:p>
          <a:p>
            <a:endParaRPr lang="en-US" dirty="0"/>
          </a:p>
          <a:p>
            <a:r>
              <a:rPr lang="en-US" dirty="0"/>
              <a:t>Explain in Real JMeter and execute basic script – Example 1</a:t>
            </a:r>
          </a:p>
        </p:txBody>
      </p:sp>
      <p:sp>
        <p:nvSpPr>
          <p:cNvPr id="4" name="Slide Number Placeholder 3"/>
          <p:cNvSpPr>
            <a:spLocks noGrp="1"/>
          </p:cNvSpPr>
          <p:nvPr>
            <p:ph type="sldNum" sz="quarter" idx="10"/>
          </p:nvPr>
        </p:nvSpPr>
        <p:spPr/>
        <p:txBody>
          <a:bodyPr/>
          <a:lstStyle/>
          <a:p>
            <a:fld id="{26D96DE1-54EA-4341-B831-E535F5D25DC7}" type="slidenum">
              <a:rPr lang="en-US" smtClean="0"/>
              <a:t>7</a:t>
            </a:fld>
            <a:endParaRPr lang="en-US"/>
          </a:p>
        </p:txBody>
      </p:sp>
    </p:spTree>
    <p:extLst>
      <p:ext uri="{BB962C8B-B14F-4D97-AF65-F5344CB8AC3E}">
        <p14:creationId xmlns:p14="http://schemas.microsoft.com/office/powerpoint/2010/main" val="3638880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Plan – Entire </a:t>
            </a:r>
            <a:r>
              <a:rPr lang="en-US" dirty="0" err="1"/>
              <a:t>Jmeter</a:t>
            </a:r>
            <a:r>
              <a:rPr lang="en-US" dirty="0"/>
              <a:t> Script</a:t>
            </a:r>
          </a:p>
          <a:p>
            <a:r>
              <a:rPr lang="en-US" dirty="0"/>
              <a:t>Thread Group – simulate a user (user = thread)</a:t>
            </a:r>
          </a:p>
          <a:p>
            <a:r>
              <a:rPr lang="en-US" dirty="0"/>
              <a:t>Sampler – makes a request</a:t>
            </a:r>
          </a:p>
          <a:p>
            <a:r>
              <a:rPr lang="en-US" dirty="0"/>
              <a:t>Config Element – configuration stuff</a:t>
            </a:r>
          </a:p>
          <a:p>
            <a:r>
              <a:rPr lang="en-US" dirty="0"/>
              <a:t>Timer – adding a delay</a:t>
            </a:r>
          </a:p>
          <a:p>
            <a:r>
              <a:rPr lang="en-US" dirty="0"/>
              <a:t>Listeners – reporting, logging and debugging</a:t>
            </a:r>
          </a:p>
          <a:p>
            <a:r>
              <a:rPr lang="en-US" dirty="0"/>
              <a:t>Assertions – error checking</a:t>
            </a:r>
          </a:p>
          <a:p>
            <a:r>
              <a:rPr lang="en-US" dirty="0"/>
              <a:t>Pre and post processor – modifies request and parse response</a:t>
            </a:r>
          </a:p>
          <a:p>
            <a:r>
              <a:rPr lang="en-US" dirty="0"/>
              <a:t>Logic Controller – repeating and conditional tasks</a:t>
            </a:r>
          </a:p>
          <a:p>
            <a:r>
              <a:rPr lang="en-US" dirty="0"/>
              <a:t>Workbench – temporary working space</a:t>
            </a:r>
          </a:p>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8</a:t>
            </a:fld>
            <a:endParaRPr lang="en-US"/>
          </a:p>
        </p:txBody>
      </p:sp>
    </p:spTree>
    <p:extLst>
      <p:ext uri="{BB962C8B-B14F-4D97-AF65-F5344CB8AC3E}">
        <p14:creationId xmlns:p14="http://schemas.microsoft.com/office/powerpoint/2010/main" val="263947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each test script from </a:t>
            </a:r>
            <a:r>
              <a:rPr lang="en-US" dirty="0" err="1"/>
              <a:t>Github</a:t>
            </a:r>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10</a:t>
            </a:fld>
            <a:endParaRPr lang="en-US"/>
          </a:p>
        </p:txBody>
      </p:sp>
    </p:spTree>
    <p:extLst>
      <p:ext uri="{BB962C8B-B14F-4D97-AF65-F5344CB8AC3E}">
        <p14:creationId xmlns:p14="http://schemas.microsoft.com/office/powerpoint/2010/main" val="3033755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12</a:t>
            </a:fld>
            <a:endParaRPr lang="en-US"/>
          </a:p>
        </p:txBody>
      </p:sp>
    </p:spTree>
    <p:extLst>
      <p:ext uri="{BB962C8B-B14F-4D97-AF65-F5344CB8AC3E}">
        <p14:creationId xmlns:p14="http://schemas.microsoft.com/office/powerpoint/2010/main" val="3222717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13</a:t>
            </a:fld>
            <a:endParaRPr lang="en-US"/>
          </a:p>
        </p:txBody>
      </p:sp>
    </p:spTree>
    <p:extLst>
      <p:ext uri="{BB962C8B-B14F-4D97-AF65-F5344CB8AC3E}">
        <p14:creationId xmlns:p14="http://schemas.microsoft.com/office/powerpoint/2010/main" val="1952301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D96DE1-54EA-4341-B831-E535F5D25DC7}" type="slidenum">
              <a:rPr lang="en-US" smtClean="0"/>
              <a:t>14</a:t>
            </a:fld>
            <a:endParaRPr lang="en-US"/>
          </a:p>
        </p:txBody>
      </p:sp>
    </p:spTree>
    <p:extLst>
      <p:ext uri="{BB962C8B-B14F-4D97-AF65-F5344CB8AC3E}">
        <p14:creationId xmlns:p14="http://schemas.microsoft.com/office/powerpoint/2010/main" val="2944571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326821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62440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65564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421820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DD6140-3620-4F99-A982-40F5DA2106A7}" type="datetimeFigureOut">
              <a:rPr lang="en-US" smtClean="0"/>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117468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D6140-3620-4F99-A982-40F5DA2106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11820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D6140-3620-4F99-A982-40F5DA2106A7}" type="datetimeFigureOut">
              <a:rPr lang="en-US" smtClean="0"/>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311297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D6140-3620-4F99-A982-40F5DA2106A7}" type="datetimeFigureOut">
              <a:rPr lang="en-US" smtClean="0"/>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338047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D6140-3620-4F99-A982-40F5DA2106A7}" type="datetimeFigureOut">
              <a:rPr lang="en-US" smtClean="0"/>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177411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DD6140-3620-4F99-A982-40F5DA2106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92699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DD6140-3620-4F99-A982-40F5DA2106A7}" type="datetimeFigureOut">
              <a:rPr lang="en-US" smtClean="0"/>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4986-234D-4794-B04F-65CEDA93A386}" type="slidenum">
              <a:rPr lang="en-US" smtClean="0"/>
              <a:t>‹#›</a:t>
            </a:fld>
            <a:endParaRPr lang="en-US"/>
          </a:p>
        </p:txBody>
      </p:sp>
    </p:spTree>
    <p:extLst>
      <p:ext uri="{BB962C8B-B14F-4D97-AF65-F5344CB8AC3E}">
        <p14:creationId xmlns:p14="http://schemas.microsoft.com/office/powerpoint/2010/main" val="232043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D6140-3620-4F99-A982-40F5DA2106A7}" type="datetimeFigureOut">
              <a:rPr lang="en-US" smtClean="0"/>
              <a:t>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34986-234D-4794-B04F-65CEDA93A386}" type="slidenum">
              <a:rPr lang="en-US" smtClean="0"/>
              <a:t>‹#›</a:t>
            </a:fld>
            <a:endParaRPr lang="en-US"/>
          </a:p>
        </p:txBody>
      </p:sp>
    </p:spTree>
    <p:extLst>
      <p:ext uri="{BB962C8B-B14F-4D97-AF65-F5344CB8AC3E}">
        <p14:creationId xmlns:p14="http://schemas.microsoft.com/office/powerpoint/2010/main" val="1381126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acktpub.com/application-development/jmeter-cookbook" TargetMode="External"/><Relationship Id="rId2" Type="http://schemas.openxmlformats.org/officeDocument/2006/relationships/hyperlink" Target="https://github.com/weliwita/JMeterDemo/archive/master.zip" TargetMode="External"/><Relationship Id="rId1" Type="http://schemas.openxmlformats.org/officeDocument/2006/relationships/slideLayout" Target="../slideLayouts/slideLayout2.xml"/><Relationship Id="rId5" Type="http://schemas.openxmlformats.org/officeDocument/2006/relationships/hyperlink" Target="http://jmeter.apache.org/usermanual/index.html" TargetMode="External"/><Relationship Id="rId4" Type="http://schemas.openxmlformats.org/officeDocument/2006/relationships/hyperlink" Target="https://www.apress.com/gp/book/9781484229606"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ED149-3B2B-4137-8BC3-7DA4C17362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C070674-8C7D-496F-8D1A-75A2562AB8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AACDE54-309F-4D29-BC37-57267F13C796}"/>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Apache JMeter</a:t>
            </a:r>
          </a:p>
        </p:txBody>
      </p:sp>
      <p:sp>
        <p:nvSpPr>
          <p:cNvPr id="3" name="Subtitle 2">
            <a:extLst>
              <a:ext uri="{FF2B5EF4-FFF2-40B4-BE49-F238E27FC236}">
                <a16:creationId xmlns:a16="http://schemas.microsoft.com/office/drawing/2014/main" id="{329155D6-A3E8-464F-8EB1-3C191D5C51A4}"/>
              </a:ext>
            </a:extLst>
          </p:cNvPr>
          <p:cNvSpPr>
            <a:spLocks noGrp="1"/>
          </p:cNvSpPr>
          <p:nvPr>
            <p:ph type="subTitle" idx="1"/>
          </p:nvPr>
        </p:nvSpPr>
        <p:spPr>
          <a:xfrm>
            <a:off x="1023257" y="965198"/>
            <a:ext cx="2707937" cy="4927602"/>
          </a:xfrm>
        </p:spPr>
        <p:txBody>
          <a:bodyPr anchor="ctr">
            <a:normAutofit/>
          </a:bodyPr>
          <a:lstStyle/>
          <a:p>
            <a:pPr algn="r"/>
            <a:r>
              <a:rPr lang="en-US" sz="2000" dirty="0">
                <a:solidFill>
                  <a:schemeClr val="accent3"/>
                </a:solidFill>
              </a:rPr>
              <a:t>Web Application Performance Testing</a:t>
            </a:r>
          </a:p>
        </p:txBody>
      </p:sp>
      <p:sp>
        <p:nvSpPr>
          <p:cNvPr id="4" name="TextBox 3">
            <a:extLst>
              <a:ext uri="{FF2B5EF4-FFF2-40B4-BE49-F238E27FC236}">
                <a16:creationId xmlns:a16="http://schemas.microsoft.com/office/drawing/2014/main" id="{ADC21F28-872A-422A-A9B7-553A214E98F5}"/>
              </a:ext>
            </a:extLst>
          </p:cNvPr>
          <p:cNvSpPr txBox="1"/>
          <p:nvPr/>
        </p:nvSpPr>
        <p:spPr>
          <a:xfrm>
            <a:off x="6705600" y="4431267"/>
            <a:ext cx="2909316" cy="369332"/>
          </a:xfrm>
          <a:prstGeom prst="rect">
            <a:avLst/>
          </a:prstGeom>
          <a:noFill/>
        </p:spPr>
        <p:txBody>
          <a:bodyPr wrap="square" rtlCol="0">
            <a:spAutoFit/>
          </a:bodyPr>
          <a:lstStyle/>
          <a:p>
            <a:r>
              <a:rPr lang="en-US" dirty="0"/>
              <a:t>By Rasika </a:t>
            </a:r>
            <a:r>
              <a:rPr lang="en-US" dirty="0" err="1"/>
              <a:t>Weliwita</a:t>
            </a:r>
            <a:endParaRPr lang="en-US" dirty="0"/>
          </a:p>
        </p:txBody>
      </p:sp>
    </p:spTree>
    <p:extLst>
      <p:ext uri="{BB962C8B-B14F-4D97-AF65-F5344CB8AC3E}">
        <p14:creationId xmlns:p14="http://schemas.microsoft.com/office/powerpoint/2010/main" val="224491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6B7EE-7ADF-4B2B-8571-4987B59C0817}"/>
              </a:ext>
            </a:extLst>
          </p:cNvPr>
          <p:cNvSpPr>
            <a:spLocks noGrp="1"/>
          </p:cNvSpPr>
          <p:nvPr>
            <p:ph type="title"/>
          </p:nvPr>
        </p:nvSpPr>
        <p:spPr>
          <a:xfrm>
            <a:off x="838200" y="631825"/>
            <a:ext cx="10515600" cy="1325563"/>
          </a:xfrm>
        </p:spPr>
        <p:txBody>
          <a:bodyPr>
            <a:normAutofit/>
          </a:bodyPr>
          <a:lstStyle/>
          <a:p>
            <a:r>
              <a:rPr lang="en-US" dirty="0"/>
              <a:t>JMeter Examples</a:t>
            </a:r>
          </a:p>
        </p:txBody>
      </p:sp>
      <p:sp>
        <p:nvSpPr>
          <p:cNvPr id="3" name="Content Placeholder 2">
            <a:extLst>
              <a:ext uri="{FF2B5EF4-FFF2-40B4-BE49-F238E27FC236}">
                <a16:creationId xmlns:a16="http://schemas.microsoft.com/office/drawing/2014/main" id="{1F2F9365-A0DD-44A3-ACF5-6CEA9BDC4641}"/>
              </a:ext>
            </a:extLst>
          </p:cNvPr>
          <p:cNvSpPr>
            <a:spLocks noGrp="1"/>
          </p:cNvSpPr>
          <p:nvPr>
            <p:ph idx="1"/>
          </p:nvPr>
        </p:nvSpPr>
        <p:spPr>
          <a:xfrm>
            <a:off x="838200" y="2057400"/>
            <a:ext cx="10515600" cy="3871762"/>
          </a:xfrm>
        </p:spPr>
        <p:txBody>
          <a:bodyPr>
            <a:normAutofit fontScale="92500" lnSpcReduction="10000"/>
          </a:bodyPr>
          <a:lstStyle/>
          <a:p>
            <a:r>
              <a:rPr lang="en-US" sz="1900" dirty="0"/>
              <a:t>Creating Basic Test Script</a:t>
            </a:r>
          </a:p>
          <a:p>
            <a:r>
              <a:rPr lang="en-US" sz="1900" dirty="0"/>
              <a:t>Executing Test Scripting and Analyzing Test Results</a:t>
            </a:r>
          </a:p>
          <a:p>
            <a:r>
              <a:rPr lang="en-US" sz="1900" dirty="0"/>
              <a:t>Recording a script via Test Script Recorder</a:t>
            </a:r>
          </a:p>
          <a:p>
            <a:r>
              <a:rPr lang="en-US" sz="1900" dirty="0"/>
              <a:t>Using Timers</a:t>
            </a:r>
          </a:p>
          <a:p>
            <a:r>
              <a:rPr lang="en-US" sz="1900" dirty="0"/>
              <a:t>Managing Sessions</a:t>
            </a:r>
          </a:p>
          <a:p>
            <a:r>
              <a:rPr lang="en-US" sz="1900" dirty="0"/>
              <a:t>Using CSV data set to simulate multiple users</a:t>
            </a:r>
          </a:p>
          <a:p>
            <a:r>
              <a:rPr lang="en-US" sz="1900" dirty="0"/>
              <a:t>SPA and Ajax request performance</a:t>
            </a:r>
          </a:p>
          <a:p>
            <a:r>
              <a:rPr lang="en-US" sz="1900" dirty="0"/>
              <a:t>Response data extraction (Regular expressions, jQuery XPath extractors)</a:t>
            </a:r>
          </a:p>
          <a:p>
            <a:r>
              <a:rPr lang="en-US" sz="1900" dirty="0"/>
              <a:t>Handling JSON Responses</a:t>
            </a:r>
          </a:p>
          <a:p>
            <a:r>
              <a:rPr lang="en-US" sz="1900" dirty="0"/>
              <a:t>Controllers (Transaction, Foreach, Interleave and Random Controllers)</a:t>
            </a:r>
          </a:p>
          <a:p>
            <a:r>
              <a:rPr lang="en-US" sz="1900" dirty="0"/>
              <a:t>Testing Services(REST, SOAP, Database)</a:t>
            </a:r>
          </a:p>
        </p:txBody>
      </p:sp>
    </p:spTree>
    <p:extLst>
      <p:ext uri="{BB962C8B-B14F-4D97-AF65-F5344CB8AC3E}">
        <p14:creationId xmlns:p14="http://schemas.microsoft.com/office/powerpoint/2010/main" val="1036692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1AA2E-64DE-4A87-A08D-9472C15F901D}"/>
              </a:ext>
            </a:extLst>
          </p:cNvPr>
          <p:cNvSpPr>
            <a:spLocks noGrp="1"/>
          </p:cNvSpPr>
          <p:nvPr>
            <p:ph type="title"/>
          </p:nvPr>
        </p:nvSpPr>
        <p:spPr>
          <a:xfrm>
            <a:off x="838200" y="631825"/>
            <a:ext cx="10515600" cy="1325563"/>
          </a:xfrm>
        </p:spPr>
        <p:txBody>
          <a:bodyPr>
            <a:normAutofit/>
          </a:bodyPr>
          <a:lstStyle/>
          <a:p>
            <a:r>
              <a:rPr lang="en-US" dirty="0"/>
              <a:t>Resources</a:t>
            </a:r>
          </a:p>
        </p:txBody>
      </p:sp>
      <p:sp>
        <p:nvSpPr>
          <p:cNvPr id="3" name="Content Placeholder 2">
            <a:extLst>
              <a:ext uri="{FF2B5EF4-FFF2-40B4-BE49-F238E27FC236}">
                <a16:creationId xmlns:a16="http://schemas.microsoft.com/office/drawing/2014/main" id="{2A75A295-10F5-43BE-B424-7F852473D9A5}"/>
              </a:ext>
            </a:extLst>
          </p:cNvPr>
          <p:cNvSpPr>
            <a:spLocks noGrp="1"/>
          </p:cNvSpPr>
          <p:nvPr>
            <p:ph idx="1"/>
          </p:nvPr>
        </p:nvSpPr>
        <p:spPr>
          <a:xfrm>
            <a:off x="838200" y="2057400"/>
            <a:ext cx="10515600" cy="3871762"/>
          </a:xfrm>
        </p:spPr>
        <p:txBody>
          <a:bodyPr>
            <a:normAutofit/>
          </a:bodyPr>
          <a:lstStyle/>
          <a:p>
            <a:r>
              <a:rPr lang="en-US" sz="2400" dirty="0"/>
              <a:t>Presentation and Scripts</a:t>
            </a:r>
          </a:p>
          <a:p>
            <a:pPr lvl="1"/>
            <a:r>
              <a:rPr lang="en-US" dirty="0">
                <a:hlinkClick r:id="rId2"/>
              </a:rPr>
              <a:t>https://github.com/weliwita/JMeterDemo/archive/master.zip</a:t>
            </a:r>
            <a:endParaRPr lang="en-US" dirty="0"/>
          </a:p>
          <a:p>
            <a:r>
              <a:rPr lang="en-US" sz="2400" dirty="0"/>
              <a:t>Books</a:t>
            </a:r>
          </a:p>
          <a:p>
            <a:pPr lvl="1"/>
            <a:r>
              <a:rPr lang="en-US" dirty="0">
                <a:hlinkClick r:id="rId3"/>
              </a:rPr>
              <a:t>https://www.packtpub.com/application-development/jmeter-cookbook</a:t>
            </a:r>
            <a:endParaRPr lang="en-US" dirty="0"/>
          </a:p>
          <a:p>
            <a:pPr lvl="1"/>
            <a:r>
              <a:rPr lang="en-US" dirty="0">
                <a:hlinkClick r:id="rId4"/>
              </a:rPr>
              <a:t>https://www.apress.com/gp/book/9781484229606</a:t>
            </a:r>
            <a:r>
              <a:rPr lang="en-US" dirty="0"/>
              <a:t> </a:t>
            </a:r>
          </a:p>
          <a:p>
            <a:r>
              <a:rPr lang="en-US" sz="2400" dirty="0">
                <a:hlinkClick r:id="rId5"/>
              </a:rPr>
              <a:t>http://jmeter.apache.org/usermanual/index.html</a:t>
            </a:r>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77330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740B8-DB82-4776-B10F-43718C814026}"/>
              </a:ext>
            </a:extLst>
          </p:cNvPr>
          <p:cNvSpPr>
            <a:spLocks noGrp="1"/>
          </p:cNvSpPr>
          <p:nvPr>
            <p:ph type="title"/>
          </p:nvPr>
        </p:nvSpPr>
        <p:spPr>
          <a:xfrm>
            <a:off x="838200" y="631825"/>
            <a:ext cx="10515600" cy="1325563"/>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4208BDC9-2BA4-47D7-A063-4D2DA9DB6624}"/>
              </a:ext>
            </a:extLst>
          </p:cNvPr>
          <p:cNvSpPr>
            <a:spLocks noGrp="1"/>
          </p:cNvSpPr>
          <p:nvPr>
            <p:ph idx="1"/>
          </p:nvPr>
        </p:nvSpPr>
        <p:spPr>
          <a:xfrm>
            <a:off x="838200" y="2057400"/>
            <a:ext cx="6513576" cy="3871762"/>
          </a:xfrm>
        </p:spPr>
        <p:txBody>
          <a:bodyPr>
            <a:normAutofit/>
          </a:bodyPr>
          <a:lstStyle/>
          <a:p>
            <a:r>
              <a:rPr lang="en-US" sz="2400" dirty="0"/>
              <a:t>Basics of performance testing</a:t>
            </a:r>
          </a:p>
          <a:p>
            <a:r>
              <a:rPr lang="en-US" sz="2400" dirty="0"/>
              <a:t>Http Basics</a:t>
            </a:r>
          </a:p>
          <a:p>
            <a:r>
              <a:rPr lang="en-US" sz="2400" dirty="0"/>
              <a:t>JMeter Test Plan Components</a:t>
            </a:r>
          </a:p>
          <a:p>
            <a:r>
              <a:rPr lang="en-US" sz="2400" dirty="0"/>
              <a:t>Creating and Running JMeter Test Scripts</a:t>
            </a:r>
          </a:p>
          <a:p>
            <a:r>
              <a:rPr lang="en-US" sz="2400" dirty="0"/>
              <a:t>Generate Load and Measuring performance</a:t>
            </a:r>
          </a:p>
          <a:p>
            <a:endParaRPr lang="en-US" sz="2400" dirty="0"/>
          </a:p>
          <a:p>
            <a:r>
              <a:rPr lang="en-US" sz="2400" dirty="0"/>
              <a:t>Not covered</a:t>
            </a:r>
          </a:p>
          <a:p>
            <a:pPr lvl="1"/>
            <a:r>
              <a:rPr lang="en-US" sz="2000" dirty="0"/>
              <a:t>Distributed Testing with multiple machines</a:t>
            </a:r>
          </a:p>
          <a:p>
            <a:pPr lvl="1"/>
            <a:r>
              <a:rPr lang="en-US" sz="2000" dirty="0"/>
              <a:t>Bean Shell Scripting</a:t>
            </a:r>
          </a:p>
        </p:txBody>
      </p:sp>
      <p:pic>
        <p:nvPicPr>
          <p:cNvPr id="5" name="Picture 4" descr="A close up of a logo&#10;&#10;Description generated with high confidence">
            <a:extLst>
              <a:ext uri="{FF2B5EF4-FFF2-40B4-BE49-F238E27FC236}">
                <a16:creationId xmlns:a16="http://schemas.microsoft.com/office/drawing/2014/main" id="{D57662AC-85AA-4560-AC66-974FA4913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0272" y="350520"/>
            <a:ext cx="4360164" cy="6187440"/>
          </a:xfrm>
          <a:prstGeom prst="rect">
            <a:avLst/>
          </a:prstGeom>
        </p:spPr>
      </p:pic>
    </p:spTree>
    <p:extLst>
      <p:ext uri="{BB962C8B-B14F-4D97-AF65-F5344CB8AC3E}">
        <p14:creationId xmlns:p14="http://schemas.microsoft.com/office/powerpoint/2010/main" val="4208841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 up of a logo&#10;&#10;Description generated with very high confidence">
            <a:extLst>
              <a:ext uri="{FF2B5EF4-FFF2-40B4-BE49-F238E27FC236}">
                <a16:creationId xmlns:a16="http://schemas.microsoft.com/office/drawing/2014/main" id="{2A1AA54E-BF6A-4690-BC6A-E9B44AFCD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3697" y="891180"/>
            <a:ext cx="3995152" cy="4756133"/>
          </a:xfrm>
          <a:prstGeom prst="rect">
            <a:avLst/>
          </a:prstGeom>
        </p:spPr>
      </p:pic>
      <p:sp>
        <p:nvSpPr>
          <p:cNvPr id="24" name="Rectangle 23">
            <a:extLst>
              <a:ext uri="{FF2B5EF4-FFF2-40B4-BE49-F238E27FC236}">
                <a16:creationId xmlns:a16="http://schemas.microsoft.com/office/drawing/2014/main" id="{F53D2CD3-ACBF-421F-A091-8B428559664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7576790" cy="685799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sp>
        <p:nvSpPr>
          <p:cNvPr id="4" name="Title 3">
            <a:extLst>
              <a:ext uri="{FF2B5EF4-FFF2-40B4-BE49-F238E27FC236}">
                <a16:creationId xmlns:a16="http://schemas.microsoft.com/office/drawing/2014/main" id="{24E69A5C-2514-4EE9-89D6-C2323E5A3C25}"/>
              </a:ext>
            </a:extLst>
          </p:cNvPr>
          <p:cNvSpPr>
            <a:spLocks noGrp="1"/>
          </p:cNvSpPr>
          <p:nvPr>
            <p:ph type="title"/>
          </p:nvPr>
        </p:nvSpPr>
        <p:spPr>
          <a:xfrm>
            <a:off x="803130" y="799896"/>
            <a:ext cx="6135735" cy="3474720"/>
          </a:xfrm>
        </p:spPr>
        <p:txBody>
          <a:bodyPr vert="horz" lIns="91440" tIns="45720" rIns="91440" bIns="45720" rtlCol="0" anchor="b">
            <a:normAutofit/>
          </a:bodyPr>
          <a:lstStyle/>
          <a:p>
            <a:pPr algn="r"/>
            <a:r>
              <a:rPr lang="en-US"/>
              <a:t>Q&amp;A</a:t>
            </a:r>
          </a:p>
        </p:txBody>
      </p:sp>
    </p:spTree>
    <p:extLst>
      <p:ext uri="{BB962C8B-B14F-4D97-AF65-F5344CB8AC3E}">
        <p14:creationId xmlns:p14="http://schemas.microsoft.com/office/powerpoint/2010/main" val="220036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01ED149-3B2B-4137-8BC3-7DA4C17362E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9C070674-8C7D-496F-8D1A-75A2562AB8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42D909BA-C973-428F-8EEB-D12C483CD8E8}"/>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a:solidFill>
                  <a:schemeClr val="tx1">
                    <a:lumMod val="85000"/>
                    <a:lumOff val="15000"/>
                  </a:schemeClr>
                </a:solidFill>
              </a:rPr>
              <a:t>Thank You</a:t>
            </a:r>
          </a:p>
        </p:txBody>
      </p:sp>
    </p:spTree>
    <p:extLst>
      <p:ext uri="{BB962C8B-B14F-4D97-AF65-F5344CB8AC3E}">
        <p14:creationId xmlns:p14="http://schemas.microsoft.com/office/powerpoint/2010/main" val="16438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B5CA4-343B-4799-8BFA-559B5911EEA2}"/>
              </a:ext>
            </a:extLst>
          </p:cNvPr>
          <p:cNvSpPr>
            <a:spLocks noGrp="1"/>
          </p:cNvSpPr>
          <p:nvPr>
            <p:ph type="title"/>
          </p:nvPr>
        </p:nvSpPr>
        <p:spPr>
          <a:xfrm>
            <a:off x="838200" y="631825"/>
            <a:ext cx="10515600" cy="1325563"/>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2BAEE76C-C71C-4F88-8D60-99EE4AF28300}"/>
              </a:ext>
            </a:extLst>
          </p:cNvPr>
          <p:cNvSpPr>
            <a:spLocks noGrp="1"/>
          </p:cNvSpPr>
          <p:nvPr>
            <p:ph idx="1"/>
          </p:nvPr>
        </p:nvSpPr>
        <p:spPr>
          <a:xfrm>
            <a:off x="838200" y="2057400"/>
            <a:ext cx="10515600" cy="3871762"/>
          </a:xfrm>
        </p:spPr>
        <p:txBody>
          <a:bodyPr>
            <a:normAutofit/>
          </a:bodyPr>
          <a:lstStyle/>
          <a:p>
            <a:r>
              <a:rPr lang="en-US" sz="2400" dirty="0"/>
              <a:t>Performance Testing Fundamentals</a:t>
            </a:r>
          </a:p>
          <a:p>
            <a:r>
              <a:rPr lang="en-US" sz="2400" dirty="0"/>
              <a:t>Http Overview</a:t>
            </a:r>
          </a:p>
          <a:p>
            <a:r>
              <a:rPr lang="en-US" sz="2400" dirty="0"/>
              <a:t>Apache JMeter</a:t>
            </a:r>
          </a:p>
          <a:p>
            <a:pPr lvl="1"/>
            <a:r>
              <a:rPr lang="en-US" dirty="0"/>
              <a:t>What is JMeter</a:t>
            </a:r>
          </a:p>
          <a:p>
            <a:pPr lvl="1"/>
            <a:r>
              <a:rPr lang="en-US" dirty="0"/>
              <a:t>Getting Started</a:t>
            </a:r>
          </a:p>
          <a:p>
            <a:pPr lvl="2"/>
            <a:r>
              <a:rPr lang="en-US" sz="2400" dirty="0"/>
              <a:t>JMeter Basics</a:t>
            </a:r>
          </a:p>
          <a:p>
            <a:pPr lvl="1"/>
            <a:r>
              <a:rPr lang="en-US" dirty="0"/>
              <a:t>JMeter Components</a:t>
            </a:r>
          </a:p>
          <a:p>
            <a:r>
              <a:rPr lang="en-US" sz="2400" dirty="0"/>
              <a:t>JMeter Examples</a:t>
            </a:r>
          </a:p>
        </p:txBody>
      </p:sp>
    </p:spTree>
    <p:extLst>
      <p:ext uri="{BB962C8B-B14F-4D97-AF65-F5344CB8AC3E}">
        <p14:creationId xmlns:p14="http://schemas.microsoft.com/office/powerpoint/2010/main" val="207705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C5E1D7-A67C-4F47-8132-3A5474363C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 y="2"/>
            <a:ext cx="7556686" cy="685799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4" name="Picture 3" descr="A close up of a logo&#10;&#10;Description generated with very high confidence">
            <a:extLst>
              <a:ext uri="{FF2B5EF4-FFF2-40B4-BE49-F238E27FC236}">
                <a16:creationId xmlns:a16="http://schemas.microsoft.com/office/drawing/2014/main" id="{ADA2ED4F-F5BF-4526-9021-463628482A93}"/>
              </a:ext>
            </a:extLst>
          </p:cNvPr>
          <p:cNvPicPr>
            <a:picLocks noChangeAspect="1"/>
          </p:cNvPicPr>
          <p:nvPr/>
        </p:nvPicPr>
        <p:blipFill>
          <a:blip r:embed="rId3"/>
          <a:stretch>
            <a:fillRect/>
          </a:stretch>
        </p:blipFill>
        <p:spPr>
          <a:xfrm>
            <a:off x="7873697" y="475434"/>
            <a:ext cx="3995152" cy="5587624"/>
          </a:xfrm>
          <a:prstGeom prst="rect">
            <a:avLst/>
          </a:prstGeom>
        </p:spPr>
      </p:pic>
      <p:sp>
        <p:nvSpPr>
          <p:cNvPr id="2" name="Title 1">
            <a:extLst>
              <a:ext uri="{FF2B5EF4-FFF2-40B4-BE49-F238E27FC236}">
                <a16:creationId xmlns:a16="http://schemas.microsoft.com/office/drawing/2014/main" id="{45C0ADCE-3737-4FDE-A114-CCDB70C9D2CF}"/>
              </a:ext>
            </a:extLst>
          </p:cNvPr>
          <p:cNvSpPr>
            <a:spLocks noGrp="1"/>
          </p:cNvSpPr>
          <p:nvPr>
            <p:ph type="title"/>
          </p:nvPr>
        </p:nvSpPr>
        <p:spPr>
          <a:xfrm>
            <a:off x="838200" y="365125"/>
            <a:ext cx="6250663" cy="1828800"/>
          </a:xfrm>
        </p:spPr>
        <p:txBody>
          <a:bodyPr>
            <a:normAutofit/>
          </a:bodyPr>
          <a:lstStyle/>
          <a:p>
            <a:r>
              <a:rPr lang="en-US" dirty="0"/>
              <a:t>Performance Testing</a:t>
            </a:r>
          </a:p>
        </p:txBody>
      </p:sp>
      <p:sp>
        <p:nvSpPr>
          <p:cNvPr id="3" name="Content Placeholder 2">
            <a:extLst>
              <a:ext uri="{FF2B5EF4-FFF2-40B4-BE49-F238E27FC236}">
                <a16:creationId xmlns:a16="http://schemas.microsoft.com/office/drawing/2014/main" id="{D88B00B5-5ADD-44BC-BBA7-BD27C2005463}"/>
              </a:ext>
            </a:extLst>
          </p:cNvPr>
          <p:cNvSpPr>
            <a:spLocks noGrp="1"/>
          </p:cNvSpPr>
          <p:nvPr>
            <p:ph idx="1"/>
          </p:nvPr>
        </p:nvSpPr>
        <p:spPr>
          <a:xfrm>
            <a:off x="838200" y="2317687"/>
            <a:ext cx="6248213" cy="3859276"/>
          </a:xfrm>
        </p:spPr>
        <p:txBody>
          <a:bodyPr>
            <a:normAutofit/>
          </a:bodyPr>
          <a:lstStyle/>
          <a:p>
            <a:r>
              <a:rPr lang="en-US" sz="2200"/>
              <a:t>Stress Tests</a:t>
            </a:r>
          </a:p>
          <a:p>
            <a:r>
              <a:rPr lang="en-US" sz="2200"/>
              <a:t>Load Tests</a:t>
            </a:r>
          </a:p>
          <a:p>
            <a:r>
              <a:rPr lang="en-US" sz="2200"/>
              <a:t>Peak Load Tests</a:t>
            </a:r>
          </a:p>
          <a:p>
            <a:r>
              <a:rPr lang="en-US" sz="2200"/>
              <a:t>Soak Tests or Endurance Tests</a:t>
            </a:r>
          </a:p>
          <a:p>
            <a:r>
              <a:rPr lang="en-US" sz="2200"/>
              <a:t>Scalability Tests</a:t>
            </a:r>
          </a:p>
          <a:p>
            <a:r>
              <a:rPr lang="en-US" sz="2200"/>
              <a:t>Capacity Tests</a:t>
            </a:r>
          </a:p>
          <a:p>
            <a:r>
              <a:rPr lang="en-US" sz="2200"/>
              <a:t>Spike Tests(Burst Capacity)</a:t>
            </a:r>
          </a:p>
          <a:p>
            <a:r>
              <a:rPr lang="en-US" sz="2200"/>
              <a:t>Performance Smoke Tests</a:t>
            </a:r>
          </a:p>
          <a:p>
            <a:r>
              <a:rPr lang="en-US" sz="2200"/>
              <a:t>High Availability Test/Fail-Over Tests</a:t>
            </a:r>
          </a:p>
        </p:txBody>
      </p:sp>
    </p:spTree>
    <p:extLst>
      <p:ext uri="{BB962C8B-B14F-4D97-AF65-F5344CB8AC3E}">
        <p14:creationId xmlns:p14="http://schemas.microsoft.com/office/powerpoint/2010/main" val="224138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9C5F7-AF1A-4FA0-80C5-CD2C46C5BDC4}"/>
              </a:ext>
            </a:extLst>
          </p:cNvPr>
          <p:cNvSpPr>
            <a:spLocks noGrp="1"/>
          </p:cNvSpPr>
          <p:nvPr>
            <p:ph type="title"/>
          </p:nvPr>
        </p:nvSpPr>
        <p:spPr>
          <a:xfrm>
            <a:off x="838200" y="631825"/>
            <a:ext cx="10515600" cy="1325563"/>
          </a:xfrm>
        </p:spPr>
        <p:txBody>
          <a:bodyPr>
            <a:normAutofit/>
          </a:bodyPr>
          <a:lstStyle/>
          <a:p>
            <a:r>
              <a:rPr lang="en-US" dirty="0"/>
              <a:t>Http Overview</a:t>
            </a:r>
          </a:p>
        </p:txBody>
      </p:sp>
      <p:sp>
        <p:nvSpPr>
          <p:cNvPr id="3" name="Content Placeholder 2">
            <a:extLst>
              <a:ext uri="{FF2B5EF4-FFF2-40B4-BE49-F238E27FC236}">
                <a16:creationId xmlns:a16="http://schemas.microsoft.com/office/drawing/2014/main" id="{4AD54E4C-1EF1-4387-A8AF-A8B9552CAD8A}"/>
              </a:ext>
            </a:extLst>
          </p:cNvPr>
          <p:cNvSpPr>
            <a:spLocks noGrp="1"/>
          </p:cNvSpPr>
          <p:nvPr>
            <p:ph idx="1"/>
          </p:nvPr>
        </p:nvSpPr>
        <p:spPr>
          <a:xfrm>
            <a:off x="838200" y="2057400"/>
            <a:ext cx="10515600" cy="3871762"/>
          </a:xfrm>
        </p:spPr>
        <p:txBody>
          <a:bodyPr>
            <a:normAutofit/>
          </a:bodyPr>
          <a:lstStyle/>
          <a:p>
            <a:r>
              <a:rPr lang="en-US" sz="2400"/>
              <a:t>Request Response</a:t>
            </a:r>
          </a:p>
          <a:p>
            <a:r>
              <a:rPr lang="en-US" sz="2400"/>
              <a:t>Cookies</a:t>
            </a:r>
          </a:p>
          <a:p>
            <a:r>
              <a:rPr lang="en-US" sz="2400"/>
              <a:t>Session Management</a:t>
            </a:r>
          </a:p>
          <a:p>
            <a:r>
              <a:rPr lang="en-US" sz="2400"/>
              <a:t>Https</a:t>
            </a:r>
          </a:p>
          <a:p>
            <a:r>
              <a:rPr lang="en-US" sz="2400"/>
              <a:t>Network Monitoring (Dev tools, Fiddler)</a:t>
            </a:r>
          </a:p>
          <a:p>
            <a:r>
              <a:rPr lang="en-US" sz="2400"/>
              <a:t>Creating Http Requests (PowerShell, curl)</a:t>
            </a:r>
          </a:p>
        </p:txBody>
      </p:sp>
    </p:spTree>
    <p:extLst>
      <p:ext uri="{BB962C8B-B14F-4D97-AF65-F5344CB8AC3E}">
        <p14:creationId xmlns:p14="http://schemas.microsoft.com/office/powerpoint/2010/main" val="188867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D554BB-CB21-4421-99E2-577DF00819CD}"/>
              </a:ext>
            </a:extLst>
          </p:cNvPr>
          <p:cNvSpPr>
            <a:spLocks noGrp="1"/>
          </p:cNvSpPr>
          <p:nvPr>
            <p:ph type="title"/>
          </p:nvPr>
        </p:nvSpPr>
        <p:spPr>
          <a:xfrm>
            <a:off x="838200" y="631825"/>
            <a:ext cx="10515600" cy="1325563"/>
          </a:xfrm>
        </p:spPr>
        <p:txBody>
          <a:bodyPr>
            <a:normAutofit/>
          </a:bodyPr>
          <a:lstStyle/>
          <a:p>
            <a:r>
              <a:rPr lang="en-US" dirty="0"/>
              <a:t>Apache JMeter</a:t>
            </a:r>
          </a:p>
        </p:txBody>
      </p:sp>
      <p:sp>
        <p:nvSpPr>
          <p:cNvPr id="3" name="Content Placeholder 2">
            <a:extLst>
              <a:ext uri="{FF2B5EF4-FFF2-40B4-BE49-F238E27FC236}">
                <a16:creationId xmlns:a16="http://schemas.microsoft.com/office/drawing/2014/main" id="{A7A28D8A-B0DE-49CB-AE89-9C427B6ABD31}"/>
              </a:ext>
            </a:extLst>
          </p:cNvPr>
          <p:cNvSpPr>
            <a:spLocks noGrp="1"/>
          </p:cNvSpPr>
          <p:nvPr>
            <p:ph idx="1"/>
          </p:nvPr>
        </p:nvSpPr>
        <p:spPr>
          <a:xfrm>
            <a:off x="838200" y="2057400"/>
            <a:ext cx="10515600" cy="3871762"/>
          </a:xfrm>
        </p:spPr>
        <p:txBody>
          <a:bodyPr>
            <a:normAutofit/>
          </a:bodyPr>
          <a:lstStyle/>
          <a:p>
            <a:r>
              <a:rPr lang="en-US" sz="2400" dirty="0"/>
              <a:t>Test the performance of the web applications.</a:t>
            </a:r>
          </a:p>
          <a:p>
            <a:r>
              <a:rPr lang="en-US" sz="2400" dirty="0"/>
              <a:t>Industrial-strength performance testing tool.</a:t>
            </a:r>
          </a:p>
          <a:p>
            <a:r>
              <a:rPr lang="en-US" sz="2400" dirty="0"/>
              <a:t>Apache open source project.</a:t>
            </a:r>
          </a:p>
          <a:p>
            <a:r>
              <a:rPr lang="en-US" sz="2400" dirty="0"/>
              <a:t>Can be run in “distributed mode” in the cloud.</a:t>
            </a:r>
          </a:p>
          <a:p>
            <a:r>
              <a:rPr lang="en-US" sz="2400" dirty="0"/>
              <a:t>Can Generate the load of thousands of users. </a:t>
            </a:r>
          </a:p>
          <a:p>
            <a:r>
              <a:rPr lang="en-US" sz="2400" dirty="0"/>
              <a:t>JMeter has a standard format for writing the performance test(JMX)</a:t>
            </a:r>
          </a:p>
          <a:p>
            <a:r>
              <a:rPr lang="en-US" sz="2400" dirty="0"/>
              <a:t>Supports Various protocols (HTTP,SOAP,FTP,LDAP,JDBC, </a:t>
            </a:r>
            <a:r>
              <a:rPr lang="en-US" sz="2400" dirty="0" err="1"/>
              <a:t>etc</a:t>
            </a:r>
            <a:r>
              <a:rPr lang="en-US" sz="2400" dirty="0"/>
              <a:t>)</a:t>
            </a:r>
          </a:p>
        </p:txBody>
      </p:sp>
    </p:spTree>
    <p:extLst>
      <p:ext uri="{BB962C8B-B14F-4D97-AF65-F5344CB8AC3E}">
        <p14:creationId xmlns:p14="http://schemas.microsoft.com/office/powerpoint/2010/main" val="365122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E101E33-5288-4EAC-8215-40070FADF40A}"/>
              </a:ext>
            </a:extLst>
          </p:cNvPr>
          <p:cNvSpPr>
            <a:spLocks noGrp="1"/>
          </p:cNvSpPr>
          <p:nvPr>
            <p:ph type="title"/>
          </p:nvPr>
        </p:nvSpPr>
        <p:spPr>
          <a:xfrm>
            <a:off x="838200" y="631825"/>
            <a:ext cx="10515600" cy="1325563"/>
          </a:xfrm>
        </p:spPr>
        <p:txBody>
          <a:bodyPr vert="horz" lIns="91440" tIns="45720" rIns="91440" bIns="45720" rtlCol="0" anchor="ctr">
            <a:normAutofit/>
          </a:bodyPr>
          <a:lstStyle/>
          <a:p>
            <a:r>
              <a:rPr lang="en-US" dirty="0"/>
              <a:t>Getting Started</a:t>
            </a:r>
          </a:p>
        </p:txBody>
      </p:sp>
      <p:sp>
        <p:nvSpPr>
          <p:cNvPr id="7" name="Content Placeholder 6">
            <a:extLst>
              <a:ext uri="{FF2B5EF4-FFF2-40B4-BE49-F238E27FC236}">
                <a16:creationId xmlns:a16="http://schemas.microsoft.com/office/drawing/2014/main" id="{B095C2DD-E99E-44D8-BAE0-053DC774FF66}"/>
              </a:ext>
            </a:extLst>
          </p:cNvPr>
          <p:cNvSpPr>
            <a:spLocks noGrp="1"/>
          </p:cNvSpPr>
          <p:nvPr>
            <p:ph sz="half" idx="1"/>
          </p:nvPr>
        </p:nvSpPr>
        <p:spPr>
          <a:xfrm>
            <a:off x="838200" y="2057400"/>
            <a:ext cx="10515600" cy="3871762"/>
          </a:xfrm>
        </p:spPr>
        <p:txBody>
          <a:bodyPr vert="horz" lIns="91440" tIns="45720" rIns="91440" bIns="45720" rtlCol="0">
            <a:normAutofit/>
          </a:bodyPr>
          <a:lstStyle/>
          <a:p>
            <a:r>
              <a:rPr lang="en-US" sz="2400"/>
              <a:t>JDK 1.8 (Download Link: http://www.oracle.com/technetwork/java/javase/downloads/jdk8-downloads-2133151.html )</a:t>
            </a:r>
          </a:p>
          <a:p>
            <a:r>
              <a:rPr lang="en-US" sz="2400"/>
              <a:t>JRE/JDK correctly installed and the JAVA_HOME environment variable set</a:t>
            </a:r>
          </a:p>
          <a:p>
            <a:r>
              <a:rPr lang="en-US" sz="2400"/>
              <a:t>JMeter 2.13 (Download Link: http://jmeter.apache.org/download_jmeter.cgi )</a:t>
            </a:r>
          </a:p>
          <a:p>
            <a:r>
              <a:rPr lang="en-US" sz="2400"/>
              <a:t>Extract to a folder</a:t>
            </a:r>
          </a:p>
          <a:p>
            <a:r>
              <a:rPr lang="en-US" sz="2400"/>
              <a:t>Run bin\jmeter.bat or bin\jmeter.sh</a:t>
            </a:r>
          </a:p>
          <a:p>
            <a:endParaRPr lang="en-US" sz="2400"/>
          </a:p>
        </p:txBody>
      </p:sp>
    </p:spTree>
    <p:extLst>
      <p:ext uri="{BB962C8B-B14F-4D97-AF65-F5344CB8AC3E}">
        <p14:creationId xmlns:p14="http://schemas.microsoft.com/office/powerpoint/2010/main" val="123096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C5E1D7-A67C-4F47-8132-3A5474363C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 y="2"/>
            <a:ext cx="7556686" cy="685799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3" name="Picture 2" descr="A screenshot of a cell phone&#10;&#10;Description generated with very high confidence">
            <a:extLst>
              <a:ext uri="{FF2B5EF4-FFF2-40B4-BE49-F238E27FC236}">
                <a16:creationId xmlns:a16="http://schemas.microsoft.com/office/drawing/2014/main" id="{F0E4C7D5-1D93-4FE6-9965-1D7481054938}"/>
              </a:ext>
            </a:extLst>
          </p:cNvPr>
          <p:cNvPicPr>
            <a:picLocks noChangeAspect="1"/>
          </p:cNvPicPr>
          <p:nvPr/>
        </p:nvPicPr>
        <p:blipFill rotWithShape="1">
          <a:blip r:embed="rId3">
            <a:extLst>
              <a:ext uri="{28A0092B-C50C-407E-A947-70E740481C1C}">
                <a14:useLocalDpi xmlns:a14="http://schemas.microsoft.com/office/drawing/2010/main" val="0"/>
              </a:ext>
            </a:extLst>
          </a:blip>
          <a:srcRect r="22143"/>
          <a:stretch/>
        </p:blipFill>
        <p:spPr>
          <a:xfrm>
            <a:off x="4157472" y="0"/>
            <a:ext cx="8034528" cy="6858000"/>
          </a:xfrm>
          <a:prstGeom prst="rect">
            <a:avLst/>
          </a:prstGeom>
        </p:spPr>
      </p:pic>
      <p:sp>
        <p:nvSpPr>
          <p:cNvPr id="5" name="Title 4">
            <a:extLst>
              <a:ext uri="{FF2B5EF4-FFF2-40B4-BE49-F238E27FC236}">
                <a16:creationId xmlns:a16="http://schemas.microsoft.com/office/drawing/2014/main" id="{18345CB5-1C3A-464A-AB81-2C7E188C22BB}"/>
              </a:ext>
            </a:extLst>
          </p:cNvPr>
          <p:cNvSpPr>
            <a:spLocks noGrp="1"/>
          </p:cNvSpPr>
          <p:nvPr>
            <p:ph type="title"/>
          </p:nvPr>
        </p:nvSpPr>
        <p:spPr>
          <a:xfrm>
            <a:off x="838200" y="365125"/>
            <a:ext cx="6250663" cy="1828800"/>
          </a:xfrm>
        </p:spPr>
        <p:txBody>
          <a:bodyPr>
            <a:normAutofit/>
          </a:bodyPr>
          <a:lstStyle/>
          <a:p>
            <a:r>
              <a:rPr lang="en-US" dirty="0"/>
              <a:t>JMeter Basics</a:t>
            </a:r>
          </a:p>
        </p:txBody>
      </p:sp>
      <p:sp>
        <p:nvSpPr>
          <p:cNvPr id="6" name="Content Placeholder 5">
            <a:extLst>
              <a:ext uri="{FF2B5EF4-FFF2-40B4-BE49-F238E27FC236}">
                <a16:creationId xmlns:a16="http://schemas.microsoft.com/office/drawing/2014/main" id="{6103324E-0DA3-49EE-B4AF-7B56C86C4C9A}"/>
              </a:ext>
            </a:extLst>
          </p:cNvPr>
          <p:cNvSpPr>
            <a:spLocks noGrp="1"/>
          </p:cNvSpPr>
          <p:nvPr>
            <p:ph idx="1"/>
          </p:nvPr>
        </p:nvSpPr>
        <p:spPr>
          <a:xfrm>
            <a:off x="838200" y="2317687"/>
            <a:ext cx="6248213" cy="3859276"/>
          </a:xfrm>
        </p:spPr>
        <p:txBody>
          <a:bodyPr>
            <a:normAutofit/>
          </a:bodyPr>
          <a:lstStyle/>
          <a:p>
            <a:r>
              <a:rPr lang="en-US" dirty="0"/>
              <a:t>Test Plan</a:t>
            </a:r>
          </a:p>
          <a:p>
            <a:r>
              <a:rPr lang="en-US" dirty="0"/>
              <a:t>Thread Group</a:t>
            </a:r>
          </a:p>
          <a:p>
            <a:r>
              <a:rPr lang="en-US" dirty="0"/>
              <a:t>Sampler</a:t>
            </a:r>
          </a:p>
          <a:p>
            <a:r>
              <a:rPr lang="en-US" dirty="0"/>
              <a:t>Listener</a:t>
            </a:r>
          </a:p>
        </p:txBody>
      </p:sp>
    </p:spTree>
    <p:extLst>
      <p:ext uri="{BB962C8B-B14F-4D97-AF65-F5344CB8AC3E}">
        <p14:creationId xmlns:p14="http://schemas.microsoft.com/office/powerpoint/2010/main" val="1441400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AF0A6-DD5D-49CA-BDAA-2B5D3CF592FF}"/>
              </a:ext>
            </a:extLst>
          </p:cNvPr>
          <p:cNvSpPr>
            <a:spLocks noGrp="1"/>
          </p:cNvSpPr>
          <p:nvPr>
            <p:ph type="title"/>
          </p:nvPr>
        </p:nvSpPr>
        <p:spPr>
          <a:xfrm>
            <a:off x="838200" y="631825"/>
            <a:ext cx="10515600" cy="1325563"/>
          </a:xfrm>
        </p:spPr>
        <p:txBody>
          <a:bodyPr vert="horz" lIns="91440" tIns="45720" rIns="91440" bIns="45720" rtlCol="0" anchor="ctr">
            <a:normAutofit/>
          </a:bodyPr>
          <a:lstStyle/>
          <a:p>
            <a:r>
              <a:rPr lang="en-US" dirty="0"/>
              <a:t>JMeter Components</a:t>
            </a:r>
          </a:p>
        </p:txBody>
      </p:sp>
      <p:sp>
        <p:nvSpPr>
          <p:cNvPr id="5" name="Content Placeholder 4">
            <a:extLst>
              <a:ext uri="{FF2B5EF4-FFF2-40B4-BE49-F238E27FC236}">
                <a16:creationId xmlns:a16="http://schemas.microsoft.com/office/drawing/2014/main" id="{2B70E3BC-573A-4276-A8AD-BA1888D720F0}"/>
              </a:ext>
            </a:extLst>
          </p:cNvPr>
          <p:cNvSpPr>
            <a:spLocks noGrp="1"/>
          </p:cNvSpPr>
          <p:nvPr>
            <p:ph sz="half" idx="1"/>
          </p:nvPr>
        </p:nvSpPr>
        <p:spPr>
          <a:xfrm>
            <a:off x="838200" y="1957388"/>
            <a:ext cx="4575048" cy="3126676"/>
          </a:xfrm>
        </p:spPr>
        <p:txBody>
          <a:bodyPr vert="horz" lIns="91440" tIns="45720" rIns="91440" bIns="45720" rtlCol="0">
            <a:normAutofit lnSpcReduction="10000"/>
          </a:bodyPr>
          <a:lstStyle/>
          <a:p>
            <a:endParaRPr lang="en-US" sz="2400" dirty="0"/>
          </a:p>
          <a:p>
            <a:r>
              <a:rPr lang="en-US" sz="2400" strike="sngStrike" dirty="0"/>
              <a:t>Test Plan </a:t>
            </a:r>
          </a:p>
          <a:p>
            <a:r>
              <a:rPr lang="en-US" sz="2400" strike="sngStrike" dirty="0"/>
              <a:t>Thread Group</a:t>
            </a:r>
          </a:p>
          <a:p>
            <a:r>
              <a:rPr lang="en-US" sz="2400" strike="sngStrike" dirty="0"/>
              <a:t>Sampler</a:t>
            </a:r>
          </a:p>
          <a:p>
            <a:r>
              <a:rPr lang="en-US" sz="2400" strike="sngStrike" dirty="0"/>
              <a:t>Listener</a:t>
            </a:r>
          </a:p>
          <a:p>
            <a:r>
              <a:rPr lang="en-US" sz="2400" dirty="0"/>
              <a:t>Controller</a:t>
            </a:r>
          </a:p>
          <a:p>
            <a:r>
              <a:rPr lang="en-US" sz="2400" dirty="0"/>
              <a:t>Timer</a:t>
            </a:r>
          </a:p>
        </p:txBody>
      </p:sp>
      <p:sp>
        <p:nvSpPr>
          <p:cNvPr id="11" name="Content Placeholder 2">
            <a:extLst>
              <a:ext uri="{FF2B5EF4-FFF2-40B4-BE49-F238E27FC236}">
                <a16:creationId xmlns:a16="http://schemas.microsoft.com/office/drawing/2014/main" id="{BB17605D-84E0-46FC-ACE5-B83B1825DEDE}"/>
              </a:ext>
            </a:extLst>
          </p:cNvPr>
          <p:cNvSpPr>
            <a:spLocks noGrp="1"/>
          </p:cNvSpPr>
          <p:nvPr>
            <p:ph sz="half" idx="2"/>
          </p:nvPr>
        </p:nvSpPr>
        <p:spPr>
          <a:xfrm>
            <a:off x="6096000" y="1817612"/>
            <a:ext cx="5181600" cy="3717556"/>
          </a:xfrm>
        </p:spPr>
        <p:txBody>
          <a:bodyPr>
            <a:normAutofit lnSpcReduction="10000"/>
          </a:bodyPr>
          <a:lstStyle/>
          <a:p>
            <a:pPr marL="0" indent="0">
              <a:buNone/>
            </a:pPr>
            <a:endParaRPr lang="en-US" dirty="0"/>
          </a:p>
          <a:p>
            <a:r>
              <a:rPr lang="en-US" dirty="0"/>
              <a:t>Assertions</a:t>
            </a:r>
          </a:p>
          <a:p>
            <a:r>
              <a:rPr lang="en-US" dirty="0"/>
              <a:t>Config Element</a:t>
            </a:r>
          </a:p>
          <a:p>
            <a:r>
              <a:rPr lang="en-US" dirty="0"/>
              <a:t>Pre-Processors</a:t>
            </a:r>
          </a:p>
          <a:p>
            <a:r>
              <a:rPr lang="en-US" dirty="0"/>
              <a:t>Post Processors</a:t>
            </a:r>
          </a:p>
          <a:p>
            <a:r>
              <a:rPr lang="en-US" dirty="0"/>
              <a:t>Workbench</a:t>
            </a:r>
          </a:p>
        </p:txBody>
      </p:sp>
    </p:spTree>
    <p:extLst>
      <p:ext uri="{BB962C8B-B14F-4D97-AF65-F5344CB8AC3E}">
        <p14:creationId xmlns:p14="http://schemas.microsoft.com/office/powerpoint/2010/main" val="300460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2D6085-394C-40CA-9951-8985EF57A7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94B1459-BB09-49CC-B214-5033FB051A00}"/>
              </a:ext>
            </a:extLst>
          </p:cNvPr>
          <p:cNvSpPr>
            <a:spLocks noGrp="1"/>
          </p:cNvSpPr>
          <p:nvPr>
            <p:ph type="title"/>
          </p:nvPr>
        </p:nvSpPr>
        <p:spPr>
          <a:xfrm>
            <a:off x="838200" y="631825"/>
            <a:ext cx="10515600" cy="1325563"/>
          </a:xfrm>
        </p:spPr>
        <p:txBody>
          <a:bodyPr>
            <a:normAutofit/>
          </a:bodyPr>
          <a:lstStyle/>
          <a:p>
            <a:r>
              <a:rPr lang="en-US" dirty="0"/>
              <a:t>JMeter Scripts</a:t>
            </a:r>
          </a:p>
        </p:txBody>
      </p:sp>
      <p:sp>
        <p:nvSpPr>
          <p:cNvPr id="6" name="Content Placeholder 5">
            <a:extLst>
              <a:ext uri="{FF2B5EF4-FFF2-40B4-BE49-F238E27FC236}">
                <a16:creationId xmlns:a16="http://schemas.microsoft.com/office/drawing/2014/main" id="{7543E01E-CBD1-4359-A48B-881B9FB7E7BE}"/>
              </a:ext>
            </a:extLst>
          </p:cNvPr>
          <p:cNvSpPr>
            <a:spLocks noGrp="1"/>
          </p:cNvSpPr>
          <p:nvPr>
            <p:ph idx="1"/>
          </p:nvPr>
        </p:nvSpPr>
        <p:spPr>
          <a:xfrm>
            <a:off x="838200" y="2057400"/>
            <a:ext cx="10515600" cy="3871762"/>
          </a:xfrm>
        </p:spPr>
        <p:txBody>
          <a:bodyPr>
            <a:normAutofit/>
          </a:bodyPr>
          <a:lstStyle/>
          <a:p>
            <a:r>
              <a:rPr lang="en-US" sz="2400"/>
              <a:t>Create</a:t>
            </a:r>
          </a:p>
          <a:p>
            <a:r>
              <a:rPr lang="en-US" sz="2400"/>
              <a:t>Save</a:t>
            </a:r>
          </a:p>
          <a:p>
            <a:r>
              <a:rPr lang="en-US" sz="2400"/>
              <a:t>Import</a:t>
            </a:r>
          </a:p>
          <a:p>
            <a:r>
              <a:rPr lang="en-US" sz="2400"/>
              <a:t>Run</a:t>
            </a:r>
          </a:p>
          <a:p>
            <a:r>
              <a:rPr lang="en-US" sz="2400"/>
              <a:t>Simulate load with many users</a:t>
            </a:r>
          </a:p>
          <a:p>
            <a:r>
              <a:rPr lang="en-US" sz="2400"/>
              <a:t>JMX format</a:t>
            </a:r>
          </a:p>
        </p:txBody>
      </p:sp>
    </p:spTree>
    <p:extLst>
      <p:ext uri="{BB962C8B-B14F-4D97-AF65-F5344CB8AC3E}">
        <p14:creationId xmlns:p14="http://schemas.microsoft.com/office/powerpoint/2010/main" val="36493123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TotalTime>
  <Words>1070</Words>
  <Application>Microsoft Office PowerPoint</Application>
  <PresentationFormat>Widescreen</PresentationFormat>
  <Paragraphs>165</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Apache JMeter</vt:lpstr>
      <vt:lpstr>Introduction</vt:lpstr>
      <vt:lpstr>Performance Testing</vt:lpstr>
      <vt:lpstr>Http Overview</vt:lpstr>
      <vt:lpstr>Apache JMeter</vt:lpstr>
      <vt:lpstr>Getting Started</vt:lpstr>
      <vt:lpstr>JMeter Basics</vt:lpstr>
      <vt:lpstr>JMeter Components</vt:lpstr>
      <vt:lpstr>JMeter Scripts</vt:lpstr>
      <vt:lpstr>JMeter Examples</vt:lpstr>
      <vt:lpstr>Resources</vt:lpstr>
      <vt:lpstr>summary</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Rasika Weliwita</dc:creator>
  <cp:lastModifiedBy>Rasika Weliwita</cp:lastModifiedBy>
  <cp:revision>29</cp:revision>
  <dcterms:created xsi:type="dcterms:W3CDTF">2018-01-30T05:57:46Z</dcterms:created>
  <dcterms:modified xsi:type="dcterms:W3CDTF">2018-02-07T00:21:10Z</dcterms:modified>
</cp:coreProperties>
</file>