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81" r:id="rId7"/>
    <p:sldId id="306" r:id="rId8"/>
    <p:sldId id="307" r:id="rId9"/>
    <p:sldId id="308" r:id="rId10"/>
    <p:sldId id="282" r:id="rId11"/>
    <p:sldId id="309" r:id="rId12"/>
    <p:sldId id="310" r:id="rId13"/>
    <p:sldId id="283" r:id="rId14"/>
    <p:sldId id="284" r:id="rId15"/>
    <p:sldId id="285" r:id="rId16"/>
    <p:sldId id="286" r:id="rId17"/>
    <p:sldId id="311" r:id="rId18"/>
    <p:sldId id="261" r:id="rId19"/>
    <p:sldId id="262" r:id="rId20"/>
    <p:sldId id="312" r:id="rId21"/>
    <p:sldId id="313" r:id="rId22"/>
    <p:sldId id="314" r:id="rId23"/>
    <p:sldId id="315" r:id="rId24"/>
    <p:sldId id="289" r:id="rId25"/>
    <p:sldId id="290" r:id="rId26"/>
    <p:sldId id="291" r:id="rId27"/>
    <p:sldId id="316" r:id="rId28"/>
    <p:sldId id="317" r:id="rId29"/>
    <p:sldId id="318" r:id="rId30"/>
    <p:sldId id="319" r:id="rId31"/>
    <p:sldId id="292" r:id="rId32"/>
    <p:sldId id="293" r:id="rId33"/>
    <p:sldId id="294" r:id="rId34"/>
    <p:sldId id="320" r:id="rId35"/>
    <p:sldId id="321" r:id="rId36"/>
    <p:sldId id="322" r:id="rId37"/>
    <p:sldId id="295" r:id="rId38"/>
    <p:sldId id="296" r:id="rId39"/>
    <p:sldId id="323" r:id="rId40"/>
    <p:sldId id="297" r:id="rId41"/>
    <p:sldId id="324" r:id="rId42"/>
    <p:sldId id="298" r:id="rId43"/>
    <p:sldId id="325" r:id="rId44"/>
    <p:sldId id="299" r:id="rId45"/>
    <p:sldId id="300" r:id="rId46"/>
    <p:sldId id="301" r:id="rId47"/>
    <p:sldId id="302" r:id="rId48"/>
    <p:sldId id="326" r:id="rId49"/>
    <p:sldId id="327" r:id="rId50"/>
    <p:sldId id="328" r:id="rId51"/>
    <p:sldId id="303" r:id="rId52"/>
    <p:sldId id="329" r:id="rId53"/>
    <p:sldId id="330" r:id="rId54"/>
    <p:sldId id="331" r:id="rId55"/>
    <p:sldId id="332" r:id="rId56"/>
    <p:sldId id="333" r:id="rId57"/>
    <p:sldId id="304" r:id="rId58"/>
    <p:sldId id="305" r:id="rId59"/>
    <p:sldId id="334" r:id="rId60"/>
    <p:sldId id="335" r:id="rId61"/>
    <p:sldId id="336" r:id="rId62"/>
    <p:sldId id="33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2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7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0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8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4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0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8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F727-9A30-4E01-8B99-418F5DDEE8C5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CA62A-2BB1-4FFC-80DF-2183B765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5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pnp-transistor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8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Transistor Action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255" y="1911927"/>
            <a:ext cx="8381999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0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Transistor 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Working of </a:t>
            </a:r>
            <a:r>
              <a:rPr lang="en-GB" dirty="0" err="1"/>
              <a:t>npn</a:t>
            </a:r>
            <a:r>
              <a:rPr lang="en-GB" dirty="0"/>
              <a:t> transistor, In Fig. 4.5 shows the </a:t>
            </a:r>
            <a:r>
              <a:rPr lang="en-GB" dirty="0" err="1"/>
              <a:t>npn</a:t>
            </a:r>
            <a:r>
              <a:rPr lang="en-GB" dirty="0"/>
              <a:t> transistor with forward bias to emitter-base junction and reverse bias to collector-base junction</a:t>
            </a:r>
            <a:r>
              <a:rPr lang="en-GB" dirty="0" smtClean="0"/>
              <a:t>.</a:t>
            </a:r>
          </a:p>
          <a:p>
            <a:r>
              <a:rPr lang="en-GB" dirty="0"/>
              <a:t>The forward bias causes The electrons in the n-type emitter to flow towards the base. </a:t>
            </a:r>
            <a:endParaRPr lang="en-GB" dirty="0" smtClean="0"/>
          </a:p>
          <a:p>
            <a:r>
              <a:rPr lang="en-GB" dirty="0"/>
              <a:t>This constitutes the emitter Current IE. As these electrons flow through the p-type base, they tend to combine with holes</a:t>
            </a:r>
            <a:r>
              <a:rPr lang="en-GB" dirty="0" smtClean="0"/>
              <a:t>.</a:t>
            </a:r>
          </a:p>
          <a:p>
            <a:r>
              <a:rPr lang="en-GB" dirty="0"/>
              <a:t>As the base is lightly doped and very thin, therefore, only a few electrons (less than 5%) combine with holes to constitute base current IB</a:t>
            </a:r>
            <a:r>
              <a:rPr lang="en-GB" dirty="0" smtClean="0"/>
              <a:t>.</a:t>
            </a:r>
          </a:p>
          <a:p>
            <a:r>
              <a:rPr lang="en-GB" dirty="0"/>
              <a:t>The remainder (more than 95%) cross over into the collector region to constitute collector current </a:t>
            </a:r>
            <a:r>
              <a:rPr lang="en-GB" dirty="0" smtClean="0"/>
              <a:t>IC</a:t>
            </a:r>
          </a:p>
          <a:p>
            <a:r>
              <a:rPr lang="en-GB" dirty="0"/>
              <a:t>In this way, almost the entire emitter current flows in the collector circuit. It is clear that emitter current is the sum of collector and base currents i.e.IE= IB + 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82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927" y="1884219"/>
            <a:ext cx="9407237" cy="35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8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055" y="1773382"/>
            <a:ext cx="9587345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4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37" y="1205346"/>
            <a:ext cx="10266218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27" y="900546"/>
            <a:ext cx="8756073" cy="500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4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Transistor Circuit as an Amplifier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37" y="1870364"/>
            <a:ext cx="8950036" cy="422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Transistor Circuit as an Amplifier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transistor raises the strength of a weak signal and thus acts as an amplifier. Fig. 4.9 shows the basic circuit of a transistor amplifier</a:t>
            </a:r>
            <a:r>
              <a:rPr lang="en-GB" dirty="0" smtClean="0"/>
              <a:t>.</a:t>
            </a:r>
          </a:p>
          <a:p>
            <a:r>
              <a:rPr lang="en-GB" dirty="0"/>
              <a:t>The weak signal is applied between emitter-base junction and output is taken across the load RC connected in the collector circuit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In order to achieve faithful amplification, the input circuit should always remain forward biased.</a:t>
            </a: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90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BJT Amplifiers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128529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BJT works in the 3 configuration as mention below :</a:t>
            </a:r>
          </a:p>
          <a:p>
            <a:pPr lvl="1"/>
            <a:r>
              <a:rPr lang="en-IN" dirty="0"/>
              <a:t>Common Emitter (CE) Configuration</a:t>
            </a:r>
          </a:p>
          <a:p>
            <a:pPr lvl="1"/>
            <a:r>
              <a:rPr lang="en-IN" dirty="0"/>
              <a:t>Common Base (CB) Configuration</a:t>
            </a:r>
          </a:p>
          <a:p>
            <a:pPr lvl="1"/>
            <a:r>
              <a:rPr lang="en-IN" dirty="0"/>
              <a:t>Common Collector (CC) </a:t>
            </a:r>
            <a:r>
              <a:rPr lang="en-IN" dirty="0" smtClean="0"/>
              <a:t>Configuration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Common </a:t>
            </a:r>
            <a:r>
              <a:rPr lang="en-IN" b="1" dirty="0"/>
              <a:t>Emitter (CE) Configuration</a:t>
            </a:r>
            <a:endParaRPr lang="en-IN" dirty="0"/>
          </a:p>
          <a:p>
            <a:pPr lvl="1"/>
            <a:endParaRPr lang="en-IN" dirty="0"/>
          </a:p>
          <a:p>
            <a:pPr lvl="0"/>
            <a:r>
              <a:rPr lang="en-IN" dirty="0"/>
              <a:t>The emitter terminal in this setup is shared by the input and output.</a:t>
            </a:r>
          </a:p>
          <a:p>
            <a:pPr lvl="0"/>
            <a:r>
              <a:rPr lang="en-IN" dirty="0"/>
              <a:t>It provides voltage gain and high power gain.</a:t>
            </a:r>
          </a:p>
          <a:p>
            <a:pPr lvl="0"/>
            <a:r>
              <a:rPr lang="en-IN" dirty="0"/>
              <a:t>Commonly used for amplifying weak signals.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18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Base Configuration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2" y="1524000"/>
            <a:ext cx="1098665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6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         BIPOLAR </a:t>
            </a:r>
            <a:r>
              <a:rPr lang="en-IN" b="1" dirty="0"/>
              <a:t>JUNCTION </a:t>
            </a:r>
            <a:r>
              <a:rPr lang="en-IN" b="1" dirty="0" smtClean="0"/>
              <a:t>TRANSISTOR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 smtClean="0"/>
              <a:t>INTRODUCTION:</a:t>
            </a:r>
            <a:r>
              <a:rPr lang="en-IN" dirty="0" err="1"/>
              <a:t>The</a:t>
            </a:r>
            <a:r>
              <a:rPr lang="en-IN" dirty="0"/>
              <a:t> transistor is a main building block of all modern electronic systems </a:t>
            </a:r>
          </a:p>
          <a:p>
            <a:r>
              <a:rPr lang="en-IN" dirty="0"/>
              <a:t>An amplifier is a circuit that is used to increase the strength of an ac signal</a:t>
            </a:r>
          </a:p>
          <a:p>
            <a:r>
              <a:rPr lang="en-IN" dirty="0"/>
              <a:t>Basically, there are two types of transistors </a:t>
            </a:r>
          </a:p>
          <a:p>
            <a:pPr lvl="3"/>
            <a:r>
              <a:rPr lang="en-IN" dirty="0"/>
              <a:t> </a:t>
            </a:r>
            <a:r>
              <a:rPr lang="en-IN" sz="2800" dirty="0" smtClean="0"/>
              <a:t>Bipolar </a:t>
            </a:r>
            <a:r>
              <a:rPr lang="en-IN" sz="2800" dirty="0"/>
              <a:t>junction transistor</a:t>
            </a:r>
          </a:p>
          <a:p>
            <a:pPr lvl="3"/>
            <a:r>
              <a:rPr lang="en-IN" sz="2800" dirty="0" smtClean="0"/>
              <a:t> </a:t>
            </a:r>
            <a:r>
              <a:rPr lang="en-IN" sz="2800" dirty="0"/>
              <a:t>Field effect transistor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05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circuit arrangement, input is applied between emitter and base and output is taken from collector and base</a:t>
            </a:r>
            <a:r>
              <a:rPr lang="en-GB" dirty="0" smtClean="0"/>
              <a:t>.</a:t>
            </a:r>
          </a:p>
          <a:p>
            <a:r>
              <a:rPr lang="en-GB" dirty="0"/>
              <a:t>Here, base of the transistor is common to both input and output circuits and hence the name common base connection</a:t>
            </a:r>
            <a:r>
              <a:rPr lang="en-GB" dirty="0" smtClean="0"/>
              <a:t>.</a:t>
            </a:r>
          </a:p>
          <a:p>
            <a:r>
              <a:rPr lang="en-GB" dirty="0"/>
              <a:t>Current amplification factor (α): It is the ratio of output current to input current. In a common base connection, the input current is the emitter current IE and output current is the collector current 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488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54183"/>
            <a:ext cx="5500255" cy="3713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310583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/>
              <a:t>Practical values of α in commercial transistors range from 0.9 to 0.99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3158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836" y="1759527"/>
            <a:ext cx="7190509" cy="32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3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Common Base Connection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855" y="2186781"/>
            <a:ext cx="8146471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75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169338"/>
            <a:ext cx="7855526" cy="448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1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18" y="817419"/>
            <a:ext cx="8672946" cy="49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00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Emitter Configuration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91" y="1967345"/>
            <a:ext cx="9670473" cy="37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55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Emitter Configuration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circuit arrangement, input is applied between base and emitter and output is taken from the collector and </a:t>
            </a:r>
            <a:r>
              <a:rPr lang="en-GB" dirty="0" smtClean="0"/>
              <a:t>emitter</a:t>
            </a:r>
          </a:p>
          <a:p>
            <a:r>
              <a:rPr lang="en-GB" dirty="0"/>
              <a:t>Here, emitter of the transistor is common to both input and output circuits and hence the name common emitter connection. </a:t>
            </a:r>
            <a:endParaRPr lang="en-GB" dirty="0" smtClean="0"/>
          </a:p>
          <a:p>
            <a:r>
              <a:rPr lang="en-GB" dirty="0"/>
              <a:t>Fig. 4.15 (</a:t>
            </a:r>
            <a:r>
              <a:rPr lang="en-GB" dirty="0" err="1"/>
              <a:t>i</a:t>
            </a:r>
            <a:r>
              <a:rPr lang="en-GB" dirty="0"/>
              <a:t>) shows common emitter </a:t>
            </a:r>
            <a:r>
              <a:rPr lang="en-GB" dirty="0" err="1"/>
              <a:t>npn</a:t>
            </a:r>
            <a:r>
              <a:rPr lang="en-GB" dirty="0"/>
              <a:t> transistor circuit whereas Fig. 4.15 (ii) shows common emitter </a:t>
            </a:r>
            <a:r>
              <a:rPr lang="en-GB" dirty="0" err="1"/>
              <a:t>pnp</a:t>
            </a:r>
            <a:r>
              <a:rPr lang="en-GB" dirty="0"/>
              <a:t> transistor circuit.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775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09" y="1745673"/>
            <a:ext cx="10571017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1" y="2715492"/>
            <a:ext cx="463391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0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BJTs are of two types: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NPN</a:t>
            </a:r>
          </a:p>
          <a:p>
            <a:pPr lvl="0"/>
            <a:r>
              <a:rPr lang="en-IN" dirty="0"/>
              <a:t>PNP</a:t>
            </a:r>
          </a:p>
          <a:p>
            <a:pPr marL="0" indent="0">
              <a:buNone/>
            </a:pPr>
            <a:r>
              <a:rPr lang="en-IN" b="1" dirty="0"/>
              <a:t>NPN Transistor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 NPN transistor left and right semiconductor are N-type and middle semiconductor is P-type and the direction of the current outside, towards the Emitter as shown in fig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7" y="5037858"/>
            <a:ext cx="2216727" cy="12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9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1" y="997527"/>
            <a:ext cx="10044545" cy="51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78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Common Emitter Connection: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09" y="2001044"/>
            <a:ext cx="964276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63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77637"/>
            <a:ext cx="9088581" cy="41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98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Collector Configuration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094"/>
            <a:ext cx="10328563" cy="43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circuit arrangement, input is applied between base and collector while output is taken between the emitter and collector. </a:t>
            </a:r>
            <a:endParaRPr lang="en-GB" dirty="0" smtClean="0"/>
          </a:p>
          <a:p>
            <a:r>
              <a:rPr lang="en-GB" dirty="0"/>
              <a:t>Here, collector of the transistor is common to both input and output circuits and hence the name common collector connection</a:t>
            </a:r>
            <a:r>
              <a:rPr lang="en-GB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09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amplification factor (𝜸):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47" y="1690688"/>
            <a:ext cx="2705532" cy="1541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347" y="3449781"/>
            <a:ext cx="2364363" cy="99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4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72" y="1468582"/>
            <a:ext cx="89223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0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164" y="1188316"/>
            <a:ext cx="10307781" cy="469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3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397938"/>
            <a:ext cx="10267517" cy="406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48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used as an AC signal amplifier, the transistor’s Base biasing voltage is applied in such a way that it always operates within its “active” region, that is the linear part of the output characteristics curves are </a:t>
            </a:r>
            <a:r>
              <a:rPr lang="en-GB" dirty="0" smtClean="0"/>
              <a:t>used</a:t>
            </a:r>
          </a:p>
          <a:p>
            <a:r>
              <a:rPr lang="en-GB" dirty="0"/>
              <a:t>However, both the NPN &amp; PNP type bipolar transistors can be made to operate as “ON/OFF” type solid state switch by biasing the transistors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85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7" y="661843"/>
            <a:ext cx="10515600" cy="4351338"/>
          </a:xfrm>
        </p:spPr>
        <p:txBody>
          <a:bodyPr/>
          <a:lstStyle/>
          <a:p>
            <a:r>
              <a:rPr lang="en-IN" b="1" dirty="0"/>
              <a:t>PNP </a:t>
            </a:r>
            <a:r>
              <a:rPr lang="en-IN" b="1" dirty="0" err="1" smtClean="0"/>
              <a:t>Transistor:</a:t>
            </a:r>
            <a:r>
              <a:rPr lang="en-IN" dirty="0" err="1"/>
              <a:t>In</a:t>
            </a:r>
            <a:r>
              <a:rPr lang="en-IN" dirty="0"/>
              <a:t> </a:t>
            </a:r>
            <a:r>
              <a:rPr lang="en-IN" u="sng" dirty="0">
                <a:hlinkClick r:id="rId2"/>
              </a:rPr>
              <a:t>PNP transistor</a:t>
            </a:r>
            <a:r>
              <a:rPr lang="en-IN" dirty="0"/>
              <a:t> the N-type diode is sandwich between the two P-type semiconductor and the direction of the current is going into the p-type as shown in below </a:t>
            </a:r>
            <a:r>
              <a:rPr lang="en-IN" dirty="0" smtClean="0"/>
              <a:t>fig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5" y="2837512"/>
            <a:ext cx="3006436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BJT As A Switch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45" y="1825624"/>
            <a:ext cx="9892146" cy="446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76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Cut-off Region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the operating conditions of the transistor are zero input base current ( IB </a:t>
            </a:r>
            <a:r>
              <a:rPr lang="en-GB" dirty="0" smtClean="0"/>
              <a:t>)</a:t>
            </a:r>
          </a:p>
          <a:p>
            <a:r>
              <a:rPr lang="en-GB" dirty="0" smtClean="0"/>
              <a:t>zero </a:t>
            </a:r>
            <a:r>
              <a:rPr lang="en-GB" dirty="0"/>
              <a:t>output collector current ( IC ) and maximum collector voltage ( VCE ) which results in a large depletion layer </a:t>
            </a:r>
            <a:r>
              <a:rPr lang="en-GB" dirty="0" smtClean="0"/>
              <a:t>and</a:t>
            </a:r>
          </a:p>
          <a:p>
            <a:r>
              <a:rPr lang="en-GB" dirty="0" smtClean="0"/>
              <a:t> </a:t>
            </a:r>
            <a:r>
              <a:rPr lang="en-GB" dirty="0"/>
              <a:t>no current flowing through the device. Therefore, the transistor is switched “Fully-OFF”.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618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174460"/>
            <a:ext cx="10571018" cy="48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04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Saturation Region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the transistor will be biased so that the maximum amount of base current is applied</a:t>
            </a:r>
            <a:r>
              <a:rPr lang="en-GB" dirty="0" smtClean="0"/>
              <a:t>,</a:t>
            </a:r>
          </a:p>
          <a:p>
            <a:r>
              <a:rPr lang="en-GB" dirty="0" smtClean="0"/>
              <a:t> </a:t>
            </a:r>
            <a:r>
              <a:rPr lang="en-GB" dirty="0"/>
              <a:t>resulting in maximum collector current resulting in the minimum collector emitter voltage drop which results in the depletion layer being as small as </a:t>
            </a:r>
            <a:r>
              <a:rPr lang="en-GB" dirty="0" smtClean="0"/>
              <a:t>possible</a:t>
            </a:r>
          </a:p>
          <a:p>
            <a:r>
              <a:rPr lang="en-GB" dirty="0" smtClean="0"/>
              <a:t> </a:t>
            </a:r>
            <a:r>
              <a:rPr lang="en-GB" dirty="0"/>
              <a:t>and maximum current flowing through the transistor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Therefore, the transistor is switched “Fully-ON”.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843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164" y="952789"/>
            <a:ext cx="10529454" cy="47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94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5" y="1326067"/>
            <a:ext cx="11166764" cy="43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14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83" y="554183"/>
            <a:ext cx="10889672" cy="52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4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2" y="994352"/>
            <a:ext cx="10945091" cy="47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89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equations for calculating the Base resistance, Collector current and voltages are exactly the same as for the previous NPN transistor switch.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difference this time is that we are switching power with a PNP transistor (sourcing current) instead of switching ground with an NPN transistor (sinking current)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395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Feedbacks of Amplifier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feedback amplifier uses feedback from the output of the amplifier back to the input to enhance its performance. </a:t>
            </a:r>
            <a:endParaRPr lang="en-GB" dirty="0" smtClean="0"/>
          </a:p>
          <a:p>
            <a:r>
              <a:rPr lang="en-GB" dirty="0"/>
              <a:t>it can be either positive or negative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IN" b="1" dirty="0"/>
              <a:t>Gain Stability </a:t>
            </a:r>
            <a:r>
              <a:rPr lang="en-IN" b="1" dirty="0" smtClean="0"/>
              <a:t>Relation:</a:t>
            </a:r>
          </a:p>
          <a:p>
            <a:r>
              <a:rPr lang="en-GB" dirty="0"/>
              <a:t>The gain of a feedback amplifier is defined as the ratio of output voltage with respect to the input voltage of a circuit. </a:t>
            </a:r>
            <a:endParaRPr lang="en-GB" dirty="0" smtClean="0"/>
          </a:p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09" y="4682837"/>
            <a:ext cx="3602182" cy="13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018" y="1440874"/>
            <a:ext cx="9227127" cy="3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750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Principle of Feedback Amplifier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feedback amplifier generally consists of two parts. They are the amplifier and the feedback circuit</a:t>
            </a:r>
            <a:r>
              <a:rPr lang="en-GB" dirty="0" smtClean="0"/>
              <a:t>.</a:t>
            </a:r>
          </a:p>
          <a:p>
            <a:r>
              <a:rPr lang="en-GB" dirty="0"/>
              <a:t>The feedback circuit usually consists of resistors. The concept of feedback amplifier can be understood from the following figure</a:t>
            </a:r>
            <a:r>
              <a:rPr lang="en-GB" dirty="0" smtClean="0"/>
              <a:t>.</a:t>
            </a:r>
          </a:p>
          <a:p>
            <a:r>
              <a:rPr lang="en-GB" dirty="0"/>
              <a:t>From the above figure, the gain of the amplifier is represented as A.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gain of the amplifier is the ratio of output voltage Vo to the input voltage Vi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feedback network extracts a voltage </a:t>
            </a:r>
            <a:r>
              <a:rPr lang="en-GB" dirty="0" err="1"/>
              <a:t>Vf</a:t>
            </a:r>
            <a:r>
              <a:rPr lang="en-GB" dirty="0"/>
              <a:t> = β Vo from the output Vo of the amplifier.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7306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Feedbacks of Amplifier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327" y="1891506"/>
            <a:ext cx="910373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64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09" y="1953491"/>
            <a:ext cx="10072255" cy="27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19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632" y="2192410"/>
            <a:ext cx="3171825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96" y="3639848"/>
            <a:ext cx="43053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57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982" y="1805781"/>
            <a:ext cx="9545781" cy="370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3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Feedbacks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Positive </a:t>
            </a:r>
            <a:r>
              <a:rPr lang="en-IN" dirty="0" smtClean="0"/>
              <a:t>Feedback</a:t>
            </a:r>
          </a:p>
          <a:p>
            <a:r>
              <a:rPr lang="en-IN" dirty="0"/>
              <a:t>Negative </a:t>
            </a:r>
            <a:r>
              <a:rPr lang="en-IN" dirty="0" smtClean="0"/>
              <a:t>Feedback</a:t>
            </a:r>
          </a:p>
          <a:p>
            <a:r>
              <a:rPr lang="en-GB" b="1" dirty="0" smtClean="0"/>
              <a:t>Positive feedback:</a:t>
            </a:r>
            <a:endParaRPr lang="en-IN" b="1" dirty="0" smtClean="0"/>
          </a:p>
          <a:p>
            <a:r>
              <a:rPr lang="en-GB" dirty="0"/>
              <a:t>The feedback in which the feedback energy i.e., either voltage or current is in phase with the input signal and thus aids it is called as Positive feedback</a:t>
            </a:r>
            <a:r>
              <a:rPr lang="en-GB" dirty="0" smtClean="0"/>
              <a:t>.</a:t>
            </a:r>
          </a:p>
          <a:p>
            <a:r>
              <a:rPr lang="en-GB" dirty="0"/>
              <a:t>Both the input signal and feedback signal introduce a phase shift of 180o thus making a 360o resultant phase shift around the loop, to be finally in phase with the input signal.</a:t>
            </a:r>
            <a:endParaRPr lang="en-GB" dirty="0" smtClean="0"/>
          </a:p>
          <a:p>
            <a:r>
              <a:rPr lang="en-GB" b="1" dirty="0" smtClean="0"/>
              <a:t>Negative feedback :</a:t>
            </a:r>
          </a:p>
          <a:p>
            <a:r>
              <a:rPr lang="en-GB" dirty="0"/>
              <a:t>The feedback in which the feedback energy i.e., either voltage or current is out of phase with the input and thus opposes it, is called as negative feedback. </a:t>
            </a:r>
            <a:endParaRPr lang="en-GB" dirty="0" smtClean="0"/>
          </a:p>
          <a:p>
            <a:r>
              <a:rPr lang="en-GB" dirty="0" smtClean="0"/>
              <a:t>negative </a:t>
            </a:r>
            <a:r>
              <a:rPr lang="en-GB" dirty="0"/>
              <a:t>feedback, the amplifier introduces a phase shift of 180o into the </a:t>
            </a:r>
            <a:r>
              <a:rPr lang="en-GB" dirty="0" smtClean="0"/>
              <a:t>circuit</a:t>
            </a:r>
          </a:p>
          <a:p>
            <a:r>
              <a:rPr lang="en-GB" dirty="0"/>
              <a:t>the feedback network is so designed that it produces no phase shift or zero phase shift. Thus, the resultant feedback voltage </a:t>
            </a:r>
            <a:r>
              <a:rPr lang="en-GB" dirty="0" err="1"/>
              <a:t>Vf</a:t>
            </a:r>
            <a:r>
              <a:rPr lang="en-GB" dirty="0"/>
              <a:t> is 180o out of phase with the input signal Vin.  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301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 Amplifier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Current series feedback </a:t>
            </a:r>
            <a:r>
              <a:rPr lang="en-IN" dirty="0" smtClean="0"/>
              <a:t>amplifier</a:t>
            </a:r>
          </a:p>
          <a:p>
            <a:r>
              <a:rPr lang="en-IN" dirty="0" smtClean="0"/>
              <a:t> </a:t>
            </a:r>
            <a:r>
              <a:rPr lang="en-IN" dirty="0"/>
              <a:t>2. Voltage series feedback amplifier </a:t>
            </a:r>
            <a:endParaRPr lang="en-IN" dirty="0" smtClean="0"/>
          </a:p>
          <a:p>
            <a:r>
              <a:rPr lang="en-IN" dirty="0" smtClean="0"/>
              <a:t>3</a:t>
            </a:r>
            <a:r>
              <a:rPr lang="en-IN" dirty="0"/>
              <a:t>. Current shunt feedback </a:t>
            </a:r>
            <a:r>
              <a:rPr lang="en-IN" dirty="0" smtClean="0"/>
              <a:t>amplifier</a:t>
            </a:r>
          </a:p>
          <a:p>
            <a:r>
              <a:rPr lang="en-IN" dirty="0" smtClean="0"/>
              <a:t> </a:t>
            </a:r>
            <a:r>
              <a:rPr lang="en-IN" dirty="0"/>
              <a:t>4. Voltage shunt feedback amplifier</a:t>
            </a:r>
          </a:p>
        </p:txBody>
      </p:sp>
    </p:spTree>
    <p:extLst>
      <p:ext uri="{BB962C8B-B14F-4D97-AF65-F5344CB8AC3E}">
        <p14:creationId xmlns:p14="http://schemas.microsoft.com/office/powerpoint/2010/main" val="3011284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345" y="678874"/>
            <a:ext cx="1039090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1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feedback circuit is connected in shunt with the output in such a way that it decreases the output impedance and increases the input impedance. </a:t>
            </a:r>
          </a:p>
          <a:p>
            <a:r>
              <a:rPr lang="en-GB" dirty="0" smtClean="0"/>
              <a:t>In </a:t>
            </a:r>
            <a:r>
              <a:rPr lang="en-GB" dirty="0"/>
              <a:t>this circuit, it is placed in a shunt with the output but in series with respect to the input signal.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737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Oscillators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Definition: Any circuit which is used to generate ac voltage without ac input signal is called an oscillator.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oscillator circuit is received energy from a DC source to generate AC voltage.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95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291" y="1380619"/>
            <a:ext cx="8382000" cy="392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57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Oscillators: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[1]Based on the wave forms generated: </a:t>
            </a:r>
            <a:endParaRPr lang="en-GB" dirty="0" smtClean="0"/>
          </a:p>
          <a:p>
            <a:r>
              <a:rPr lang="en-IN" dirty="0"/>
              <a:t>(a) Sinusoidal </a:t>
            </a:r>
            <a:r>
              <a:rPr lang="en-IN" dirty="0" smtClean="0"/>
              <a:t>oscillator</a:t>
            </a:r>
          </a:p>
          <a:p>
            <a:r>
              <a:rPr lang="en-IN" dirty="0" smtClean="0"/>
              <a:t> </a:t>
            </a:r>
            <a:r>
              <a:rPr lang="en-IN" dirty="0"/>
              <a:t>(b) Relaxation oscillator </a:t>
            </a:r>
          </a:p>
        </p:txBody>
      </p:sp>
    </p:spTree>
    <p:extLst>
      <p:ext uri="{BB962C8B-B14F-4D97-AF65-F5344CB8AC3E}">
        <p14:creationId xmlns:p14="http://schemas.microsoft.com/office/powerpoint/2010/main" val="7091002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Sinusoidal Oscillator: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the output voltage of the oscillator circuit is a sine wave function of time, the oscillator is called as a Sinusoidal oscillator or Harmonic oscillator</a:t>
            </a:r>
            <a:r>
              <a:rPr lang="en-GB" dirty="0" smtClean="0"/>
              <a:t>.</a:t>
            </a:r>
          </a:p>
          <a:p>
            <a:r>
              <a:rPr lang="en-IN" dirty="0"/>
              <a:t>Sinusoidal Oscillator</a:t>
            </a:r>
            <a:r>
              <a:rPr lang="en-IN" dirty="0" smtClean="0"/>
              <a:t>:</a:t>
            </a:r>
          </a:p>
          <a:p>
            <a:r>
              <a:rPr lang="en-GB" dirty="0" smtClean="0"/>
              <a:t>if </a:t>
            </a:r>
            <a:r>
              <a:rPr lang="en-GB" dirty="0"/>
              <a:t>the output voltage of the oscillator circuit is a sine wave function of time, the oscillator is called as a Sinusoidal oscillator or Harmonic oscillator</a:t>
            </a: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9773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Conditions for Oscillation: (</a:t>
            </a:r>
            <a:r>
              <a:rPr lang="en-GB" dirty="0" err="1"/>
              <a:t>Barkhausen</a:t>
            </a:r>
            <a:r>
              <a:rPr lang="en-GB" dirty="0"/>
              <a:t> Criterion)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|Aβ| = 1, </a:t>
            </a:r>
            <a:r>
              <a:rPr lang="en-GB" dirty="0" err="1"/>
              <a:t>ie</a:t>
            </a:r>
            <a:r>
              <a:rPr lang="en-GB" dirty="0"/>
              <a:t>, the magnitude of loop gain must </a:t>
            </a:r>
            <a:r>
              <a:rPr lang="en-GB"/>
              <a:t>be </a:t>
            </a:r>
            <a:r>
              <a:rPr lang="en-GB" smtClean="0"/>
              <a:t>unity</a:t>
            </a:r>
          </a:p>
          <a:p>
            <a:endParaRPr lang="en-GB" dirty="0" smtClean="0"/>
          </a:p>
          <a:p>
            <a:r>
              <a:rPr lang="en-GB" dirty="0"/>
              <a:t>2. The total phase shift around the closed loop is zero or 360 degrees. The condition |Aβ| = 1 is the ideal condition.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16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transistor (</a:t>
            </a:r>
            <a:r>
              <a:rPr lang="en-GB" dirty="0" err="1"/>
              <a:t>pnp</a:t>
            </a:r>
            <a:r>
              <a:rPr lang="en-GB" dirty="0"/>
              <a:t> or </a:t>
            </a:r>
            <a:r>
              <a:rPr lang="en-GB" dirty="0" err="1"/>
              <a:t>npn</a:t>
            </a:r>
            <a:r>
              <a:rPr lang="en-GB" dirty="0"/>
              <a:t>) has three sections of doped semiconductors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section on one side is the emitter and the section on the opposite side is the collector.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middle section is called the base and forms two junctions between the emitter and collector</a:t>
            </a:r>
            <a:r>
              <a:rPr lang="en-GB" dirty="0" smtClean="0"/>
              <a:t>.</a:t>
            </a:r>
          </a:p>
          <a:p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 Emitter: The section on one side that supplies charge carriers (electrons or holes) is called the emitter.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55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(ii) Collector: The section on the other side that collects the charges is called the </a:t>
            </a:r>
            <a:r>
              <a:rPr lang="en-GB" dirty="0" smtClean="0"/>
              <a:t>collector</a:t>
            </a:r>
          </a:p>
          <a:p>
            <a:endParaRPr lang="en-GB" dirty="0"/>
          </a:p>
          <a:p>
            <a:r>
              <a:rPr lang="en-GB" dirty="0"/>
              <a:t>(iii) Base: The middle section which forms two </a:t>
            </a:r>
            <a:r>
              <a:rPr lang="en-GB" dirty="0" err="1"/>
              <a:t>pn</a:t>
            </a:r>
            <a:r>
              <a:rPr lang="en-GB" dirty="0"/>
              <a:t>-junctions between the emitter and collector is called the base. </a:t>
            </a:r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52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Facts about the Transistor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transistor has three regions, namely; emitter, base and </a:t>
            </a:r>
            <a:r>
              <a:rPr lang="en-GB" dirty="0" smtClean="0"/>
              <a:t>collector</a:t>
            </a:r>
          </a:p>
          <a:p>
            <a:r>
              <a:rPr lang="en-GB" dirty="0"/>
              <a:t>The emitter is heavily doped so that it can inject a large number of charge carriers (electrons or holes) into the base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The base is lightly doped and very thin; it passes most of the emitter injected charge carriers to the collector.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collector is moderately doped</a:t>
            </a:r>
            <a:r>
              <a:rPr lang="en-GB" dirty="0" smtClean="0"/>
              <a:t>.</a:t>
            </a:r>
          </a:p>
          <a:p>
            <a:r>
              <a:rPr lang="en-GB" dirty="0"/>
              <a:t>The emitter diode is always forward biased whereas collector diode is always reverse biased</a:t>
            </a:r>
            <a:r>
              <a:rPr lang="en-GB" dirty="0" smtClean="0"/>
              <a:t>.</a:t>
            </a:r>
          </a:p>
          <a:p>
            <a:r>
              <a:rPr lang="en-GB" dirty="0"/>
              <a:t>The resistance of emitter diode (forward biased) is very small as compared to collector diode (reverse biased). </a:t>
            </a:r>
            <a:endParaRPr lang="en-GB" dirty="0" smtClean="0"/>
          </a:p>
          <a:p>
            <a:r>
              <a:rPr lang="en-GB" dirty="0" smtClean="0"/>
              <a:t>Therefore</a:t>
            </a:r>
            <a:r>
              <a:rPr lang="en-GB" dirty="0"/>
              <a:t>, forward bias applied to the emitter diode is generally very small whereas reverse bias on the collector diode is much higher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23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1690</Words>
  <Application>Microsoft Office PowerPoint</Application>
  <PresentationFormat>Widescreen</PresentationFormat>
  <Paragraphs>127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Calibri Light</vt:lpstr>
      <vt:lpstr>Office Theme</vt:lpstr>
      <vt:lpstr>PowerPoint Presentation</vt:lpstr>
      <vt:lpstr>         BIPOLAR JUNCTION TRANSISTOR </vt:lpstr>
      <vt:lpstr>BJTs are of two types: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Facts about the Transistor</vt:lpstr>
      <vt:lpstr>Transistor Action </vt:lpstr>
      <vt:lpstr>Transistor Action </vt:lpstr>
      <vt:lpstr>PowerPoint Presentation</vt:lpstr>
      <vt:lpstr>PowerPoint Presentation</vt:lpstr>
      <vt:lpstr>PowerPoint Presentation</vt:lpstr>
      <vt:lpstr>PowerPoint Presentation</vt:lpstr>
      <vt:lpstr>Transistor Circuit as an Amplifier </vt:lpstr>
      <vt:lpstr>Transistor Circuit as an Amplifier</vt:lpstr>
      <vt:lpstr>Types of BJT Amplifiers </vt:lpstr>
      <vt:lpstr>Common Base Configuration  </vt:lpstr>
      <vt:lpstr>Common Base Configuration</vt:lpstr>
      <vt:lpstr>PowerPoint Presentation</vt:lpstr>
      <vt:lpstr>PowerPoint Presentation</vt:lpstr>
      <vt:lpstr>Characteristics of Common Base Connection</vt:lpstr>
      <vt:lpstr>PowerPoint Presentation</vt:lpstr>
      <vt:lpstr>PowerPoint Presentation</vt:lpstr>
      <vt:lpstr>Common Emitter Configuration </vt:lpstr>
      <vt:lpstr>Common Emitter Configuration </vt:lpstr>
      <vt:lpstr>PowerPoint Presentation</vt:lpstr>
      <vt:lpstr>PowerPoint Presentation</vt:lpstr>
      <vt:lpstr>PowerPoint Presentation</vt:lpstr>
      <vt:lpstr>Characteristics of Common Emitter Connection: </vt:lpstr>
      <vt:lpstr>PowerPoint Presentation</vt:lpstr>
      <vt:lpstr>Common Collector Configuration </vt:lpstr>
      <vt:lpstr>PowerPoint Presentation</vt:lpstr>
      <vt:lpstr>Current amplification factor (𝜸):</vt:lpstr>
      <vt:lpstr>PowerPoint Presentation</vt:lpstr>
      <vt:lpstr>PowerPoint Presentation</vt:lpstr>
      <vt:lpstr>PowerPoint Presentation</vt:lpstr>
      <vt:lpstr>PowerPoint Presentation</vt:lpstr>
      <vt:lpstr>BJT As A Switch </vt:lpstr>
      <vt:lpstr>1. Cut-off Region </vt:lpstr>
      <vt:lpstr>PowerPoint Presentation</vt:lpstr>
      <vt:lpstr>Saturation Region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Feedbacks of Amplifier</vt:lpstr>
      <vt:lpstr>Principle of Feedback Amplifier</vt:lpstr>
      <vt:lpstr>Feedbacks of Amplifier</vt:lpstr>
      <vt:lpstr>PowerPoint Presentation</vt:lpstr>
      <vt:lpstr>PowerPoint Presentation</vt:lpstr>
      <vt:lpstr>PowerPoint Presentation</vt:lpstr>
      <vt:lpstr>Types of Feedbacks </vt:lpstr>
      <vt:lpstr>Feedback Amplifier Topologies</vt:lpstr>
      <vt:lpstr>PowerPoint Presentation</vt:lpstr>
      <vt:lpstr>PowerPoint Presentation</vt:lpstr>
      <vt:lpstr>Oscillators</vt:lpstr>
      <vt:lpstr>Classification of Oscillators:</vt:lpstr>
      <vt:lpstr>PowerPoint Presentation</vt:lpstr>
      <vt:lpstr>Conditions for Oscillation: (Barkhausen Criterion)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102</cp:revision>
  <dcterms:created xsi:type="dcterms:W3CDTF">2024-07-06T15:38:43Z</dcterms:created>
  <dcterms:modified xsi:type="dcterms:W3CDTF">2025-01-14T16:13:12Z</dcterms:modified>
</cp:coreProperties>
</file>