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71" r:id="rId15"/>
    <p:sldId id="272" r:id="rId16"/>
    <p:sldId id="267" r:id="rId17"/>
    <p:sldId id="273" r:id="rId18"/>
    <p:sldId id="274" r:id="rId19"/>
    <p:sldId id="275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4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0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81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1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40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5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763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9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C2D0-75F7-4783-800F-806F8F97E094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65C2-18B4-4B09-8BFF-52023072E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3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9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Schematic arrangement of PN junction diode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45" y="3132413"/>
            <a:ext cx="4682837" cy="1993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7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Symbol of PN junction diode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92" y="3133157"/>
            <a:ext cx="5569526" cy="1729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8550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The term Bias refers to the application of external voltage across the two terminals of the device to extract the response</a:t>
            </a:r>
            <a:r>
              <a:rPr lang="en-IN" dirty="0" smtClean="0"/>
              <a:t>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We have two different biasing conditions:</a:t>
            </a:r>
          </a:p>
          <a:p>
            <a:pPr lvl="1"/>
            <a:r>
              <a:rPr lang="en-IN" dirty="0"/>
              <a:t>Forward Bias</a:t>
            </a:r>
          </a:p>
          <a:p>
            <a:pPr lvl="1"/>
            <a:r>
              <a:rPr lang="en-IN" dirty="0"/>
              <a:t>Reverse Bias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003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Forward biased PN junction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98074"/>
            <a:ext cx="7813964" cy="4322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6304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6" y="800389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If the positive terminal of the battery is connected to the p region and negative </a:t>
            </a:r>
            <a:r>
              <a:rPr lang="en-GB" dirty="0" err="1" smtClean="0"/>
              <a:t>terinal</a:t>
            </a:r>
            <a:r>
              <a:rPr lang="en-GB" dirty="0" smtClean="0"/>
              <a:t> of the battery is connected to the n region then that biasing is called as forward bias</a:t>
            </a:r>
          </a:p>
          <a:p>
            <a:r>
              <a:rPr lang="en-GB" b="1" u="sng" dirty="0" smtClean="0"/>
              <a:t>Operation</a:t>
            </a:r>
          </a:p>
          <a:p>
            <a:r>
              <a:rPr lang="en-GB" dirty="0" smtClean="0"/>
              <a:t>When p-n junction is in forward bias as long as the applied voltage is less than the barrier </a:t>
            </a:r>
            <a:r>
              <a:rPr lang="en-GB" dirty="0" err="1" smtClean="0"/>
              <a:t>potential,then</a:t>
            </a:r>
            <a:r>
              <a:rPr lang="en-GB" dirty="0" smtClean="0"/>
              <a:t> there is no current with in the semi conductor p n Junction diode</a:t>
            </a:r>
          </a:p>
          <a:p>
            <a:r>
              <a:rPr lang="en-GB" dirty="0" smtClean="0"/>
              <a:t>When applied voltage becomes greater than the barrier </a:t>
            </a:r>
            <a:r>
              <a:rPr lang="en-GB" dirty="0" err="1" smtClean="0"/>
              <a:t>potential,the</a:t>
            </a:r>
            <a:r>
              <a:rPr lang="en-GB" dirty="0" smtClean="0"/>
              <a:t> negative terminal of the battery pushes the electrons against the barrier potential from n to p</a:t>
            </a:r>
          </a:p>
          <a:p>
            <a:r>
              <a:rPr lang="en-GB" dirty="0" smtClean="0"/>
              <a:t>Similarly positive terminal of the battery pushes the holes against the barrier potential from p to n</a:t>
            </a:r>
          </a:p>
          <a:p>
            <a:r>
              <a:rPr lang="en-GB" dirty="0" smtClean="0"/>
              <a:t>Thus the applied  external voltage overcomes the barrier </a:t>
            </a:r>
            <a:r>
              <a:rPr lang="en-GB" dirty="0" err="1" smtClean="0"/>
              <a:t>potential,then</a:t>
            </a:r>
            <a:r>
              <a:rPr lang="en-GB" dirty="0" smtClean="0"/>
              <a:t> it reduces the width of the depletion region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431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219" y="11744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Then large number of majority carriers can cross the junction(holes crossing from p to n ,electrons  crossing from n to p)</a:t>
            </a:r>
          </a:p>
          <a:p>
            <a:r>
              <a:rPr lang="en-GB" dirty="0" smtClean="0"/>
              <a:t>These large number of majority carriers constitutes a current known as forward current</a:t>
            </a:r>
          </a:p>
          <a:p>
            <a:r>
              <a:rPr lang="en-GB" dirty="0" smtClean="0"/>
              <a:t>In p region the current is due to moment of holes which are majority carrier this is called a hole current</a:t>
            </a:r>
          </a:p>
          <a:p>
            <a:r>
              <a:rPr lang="en-GB" dirty="0" smtClean="0"/>
              <a:t>In n region </a:t>
            </a:r>
            <a:r>
              <a:rPr lang="en-GB" dirty="0"/>
              <a:t>the current is due to moment of </a:t>
            </a:r>
            <a:r>
              <a:rPr lang="en-GB" dirty="0" smtClean="0"/>
              <a:t>electrons </a:t>
            </a:r>
            <a:r>
              <a:rPr lang="en-GB" dirty="0"/>
              <a:t>which are majority carrier this is called a </a:t>
            </a:r>
            <a:r>
              <a:rPr lang="en-GB" dirty="0" smtClean="0"/>
              <a:t>electron current</a:t>
            </a:r>
          </a:p>
          <a:p>
            <a:r>
              <a:rPr lang="en-GB" dirty="0" smtClean="0"/>
              <a:t>The over all forward current is due to both hole current and electron current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875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Reverse biased PN junction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617" y="2189018"/>
            <a:ext cx="8908473" cy="38377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5055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When the negative terminal of the battery is connected to the p type</a:t>
            </a:r>
          </a:p>
          <a:p>
            <a:r>
              <a:rPr lang="en-GB" dirty="0" smtClean="0"/>
              <a:t>And positive terminal of the battery is connected to the n type the bias is called reverse bias</a:t>
            </a:r>
          </a:p>
          <a:p>
            <a:r>
              <a:rPr lang="en-GB" b="1" dirty="0" smtClean="0"/>
              <a:t>Operation:</a:t>
            </a:r>
          </a:p>
          <a:p>
            <a:r>
              <a:rPr lang="en-GB" dirty="0" smtClean="0"/>
              <a:t>Under reverse bias the holes which are majority carriers of the p side moves towards the negative terminal of the battery</a:t>
            </a:r>
          </a:p>
          <a:p>
            <a:r>
              <a:rPr lang="en-GB" dirty="0" smtClean="0"/>
              <a:t>Electrons which are majority carriers of n side moves towards the positive terminal of the battery </a:t>
            </a:r>
          </a:p>
          <a:p>
            <a:r>
              <a:rPr lang="en-GB" dirty="0" smtClean="0"/>
              <a:t>Hence width of the depletion region increases and also potential barrier increases which prevents the flow of majority carriers in both directions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86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Theoritically</a:t>
            </a:r>
            <a:r>
              <a:rPr lang="en-GB" dirty="0" smtClean="0"/>
              <a:t> no current flows in the circuit</a:t>
            </a:r>
          </a:p>
          <a:p>
            <a:r>
              <a:rPr lang="en-GB" dirty="0" smtClean="0"/>
              <a:t>But practically small current in order of micro </a:t>
            </a:r>
            <a:r>
              <a:rPr lang="en-GB" dirty="0" err="1" smtClean="0"/>
              <a:t>ampers</a:t>
            </a:r>
            <a:r>
              <a:rPr lang="en-GB" dirty="0" smtClean="0"/>
              <a:t> or </a:t>
            </a:r>
            <a:r>
              <a:rPr lang="en-GB" dirty="0" err="1" smtClean="0"/>
              <a:t>nano</a:t>
            </a:r>
            <a:r>
              <a:rPr lang="en-GB" dirty="0" smtClean="0"/>
              <a:t> </a:t>
            </a:r>
            <a:r>
              <a:rPr lang="en-GB" dirty="0" err="1" smtClean="0"/>
              <a:t>ampers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Under reverse bias </a:t>
            </a:r>
            <a:r>
              <a:rPr lang="en-GB" dirty="0" err="1" smtClean="0"/>
              <a:t>exsists</a:t>
            </a:r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399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certain voltage to the barrier potential the current increases rapidly</a:t>
            </a:r>
          </a:p>
          <a:p>
            <a:r>
              <a:rPr lang="en-GB" dirty="0" smtClean="0"/>
              <a:t>The voltage at which current starts increases is called as   </a:t>
            </a:r>
            <a:r>
              <a:rPr lang="en-GB" dirty="0" err="1" smtClean="0"/>
              <a:t>cutin</a:t>
            </a:r>
            <a:r>
              <a:rPr lang="en-GB" dirty="0" smtClean="0"/>
              <a:t> voltage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cutin</a:t>
            </a:r>
            <a:r>
              <a:rPr lang="en-GB" dirty="0" smtClean="0"/>
              <a:t> voltage for Ge is 0.2 or 0.3V</a:t>
            </a:r>
          </a:p>
          <a:p>
            <a:r>
              <a:rPr lang="en-GB" dirty="0" smtClean="0"/>
              <a:t>For Si is 0.6 or 0.7V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35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Semiconductor Diode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Based on the electrical conductivity, all the materials in nature are classified as insulators, semiconductors, and </a:t>
            </a:r>
            <a:r>
              <a:rPr lang="en-IN" dirty="0" smtClean="0"/>
              <a:t>conductors</a:t>
            </a:r>
          </a:p>
          <a:p>
            <a:endParaRPr lang="en-GB" dirty="0"/>
          </a:p>
          <a:p>
            <a:endParaRPr lang="en-IN" dirty="0"/>
          </a:p>
        </p:txBody>
      </p:sp>
      <p:pic>
        <p:nvPicPr>
          <p:cNvPr id="4" name="Picture 3" descr="C:\Users\hp\Desktop\be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1" y="3443763"/>
            <a:ext cx="7051964" cy="17516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298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V-I Characteristics of PN junction diode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82" y="2244150"/>
            <a:ext cx="8063345" cy="4350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696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semiconductor is a material which has electrical conductivity to a degree between that of a metal (such as copper) and that of an insulator (such as glass). </a:t>
            </a:r>
            <a:endParaRPr lang="en-IN" dirty="0" smtClean="0"/>
          </a:p>
          <a:p>
            <a:endParaRPr lang="en-GB" dirty="0"/>
          </a:p>
          <a:p>
            <a:pPr algn="just"/>
            <a:r>
              <a:rPr lang="en-IN" dirty="0"/>
              <a:t>Semiconductors are the foundation of modern electronics, including transistors, solar cells, light-emitting diodes (LEDs), quantum dots and digital and </a:t>
            </a:r>
            <a:r>
              <a:rPr lang="en-IN" dirty="0" err="1"/>
              <a:t>analog</a:t>
            </a:r>
            <a:r>
              <a:rPr lang="en-IN" dirty="0"/>
              <a:t> integrated circuits.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65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Semiconductor Types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C:\Users\hp\Desktop\be2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5" y="2161492"/>
            <a:ext cx="8866910" cy="3324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247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semiconductor material in its pure form is known as an </a:t>
            </a:r>
            <a:r>
              <a:rPr lang="en-IN" b="1" dirty="0"/>
              <a:t>intrinsic semiconductor</a:t>
            </a:r>
            <a:r>
              <a:rPr lang="en-IN" dirty="0"/>
              <a:t>. Thus, the intrinsic semiconductors are chemically pure, i.e. they are </a:t>
            </a:r>
            <a:r>
              <a:rPr lang="en-IN" dirty="0" smtClean="0"/>
              <a:t>free </a:t>
            </a:r>
            <a:r>
              <a:rPr lang="en-IN" dirty="0"/>
              <a:t>from </a:t>
            </a:r>
            <a:r>
              <a:rPr lang="en-IN" dirty="0" smtClean="0"/>
              <a:t>impurities</a:t>
            </a:r>
          </a:p>
          <a:p>
            <a:pPr algn="just"/>
            <a:r>
              <a:rPr lang="en-IN" dirty="0" smtClean="0"/>
              <a:t>When </a:t>
            </a:r>
            <a:r>
              <a:rPr lang="en-IN" dirty="0"/>
              <a:t>a small amount of chemical impurity is added to an intrinsic semiconductor, then the resulting semiconductor material is known as </a:t>
            </a:r>
            <a:r>
              <a:rPr lang="en-IN" b="1" dirty="0"/>
              <a:t>extrinsic </a:t>
            </a:r>
            <a:r>
              <a:rPr lang="en-IN" b="1" dirty="0" smtClean="0"/>
              <a:t>semiconductor</a:t>
            </a:r>
          </a:p>
          <a:p>
            <a:pPr algn="just"/>
            <a:r>
              <a:rPr lang="en-IN" dirty="0"/>
              <a:t>Based on the type of doping, the extrinsic semiconductors are classified into two types viz. </a:t>
            </a:r>
            <a:r>
              <a:rPr lang="en-IN" b="1" dirty="0"/>
              <a:t>N-type semiconductors</a:t>
            </a:r>
            <a:r>
              <a:rPr lang="en-IN" dirty="0"/>
              <a:t> and </a:t>
            </a:r>
            <a:r>
              <a:rPr lang="en-IN" b="1" dirty="0"/>
              <a:t>P-type semiconductors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98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When a pentavalent impurity is added to an intrinsic semiconductor, then the resulting semiconductor is termed as N-type semiconductor.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On </a:t>
            </a:r>
            <a:r>
              <a:rPr lang="en-IN" dirty="0"/>
              <a:t>the other hand, when a trivalent impurity is added to a pure semiconductor, then the obtained semiconductor is known as P-type semiconductor.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50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P-N Junction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p-n junction is formed by joining p-type and n-type semiconductors together in very close </a:t>
            </a:r>
            <a:r>
              <a:rPr lang="en-IN" dirty="0" smtClean="0"/>
              <a:t>contact</a:t>
            </a:r>
          </a:p>
          <a:p>
            <a:pPr algn="just"/>
            <a:r>
              <a:rPr lang="en-IN" dirty="0"/>
              <a:t>The term junction refers to the boundary interface where the two regions of the semiconductor meet</a:t>
            </a:r>
            <a:r>
              <a:rPr lang="en-IN" dirty="0" smtClean="0"/>
              <a:t>.</a:t>
            </a:r>
          </a:p>
          <a:p>
            <a:pPr algn="just"/>
            <a:r>
              <a:rPr lang="en-GB" dirty="0" smtClean="0"/>
              <a:t>In a piece of semiconductor material if one half is </a:t>
            </a:r>
            <a:r>
              <a:rPr lang="en-GB" dirty="0" err="1" smtClean="0"/>
              <a:t>dopped</a:t>
            </a:r>
            <a:r>
              <a:rPr lang="en-GB" dirty="0" smtClean="0"/>
              <a:t> by p type impurity and other half is </a:t>
            </a:r>
            <a:r>
              <a:rPr lang="en-GB" dirty="0" err="1" smtClean="0"/>
              <a:t>dopped</a:t>
            </a:r>
            <a:r>
              <a:rPr lang="en-GB" dirty="0" smtClean="0"/>
              <a:t> by n type then PN junction is formed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71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a n type material has high concentration of free electronics</a:t>
            </a:r>
          </a:p>
          <a:p>
            <a:r>
              <a:rPr lang="en-GB" dirty="0" smtClean="0"/>
              <a:t>p </a:t>
            </a:r>
            <a:r>
              <a:rPr lang="en-GB" dirty="0"/>
              <a:t>type material has high concentration of free </a:t>
            </a:r>
            <a:r>
              <a:rPr lang="en-GB" dirty="0" smtClean="0"/>
              <a:t>holes</a:t>
            </a:r>
          </a:p>
          <a:p>
            <a:r>
              <a:rPr lang="en-GB" dirty="0" smtClean="0"/>
              <a:t>At junction there is a tendency for electrons to diffuse from n to </a:t>
            </a:r>
            <a:r>
              <a:rPr lang="en-GB" dirty="0" err="1" smtClean="0"/>
              <a:t>p,this</a:t>
            </a:r>
            <a:r>
              <a:rPr lang="en-GB" dirty="0" smtClean="0"/>
              <a:t> process is called diffusion</a:t>
            </a:r>
          </a:p>
          <a:p>
            <a:r>
              <a:rPr lang="en-GB" dirty="0" smtClean="0"/>
              <a:t>As free electrons moves from n to p the donor ions become positively </a:t>
            </a:r>
            <a:r>
              <a:rPr lang="en-GB" dirty="0" err="1" smtClean="0"/>
              <a:t>charged,hence</a:t>
            </a:r>
            <a:r>
              <a:rPr lang="en-GB" dirty="0" smtClean="0"/>
              <a:t> positive charge is built on the n side of the junction</a:t>
            </a:r>
          </a:p>
          <a:p>
            <a:r>
              <a:rPr lang="en-GB" dirty="0" smtClean="0"/>
              <a:t>Hence negative charge is built on the p side of the junction</a:t>
            </a:r>
          </a:p>
          <a:p>
            <a:r>
              <a:rPr lang="en-GB" dirty="0" smtClean="0"/>
              <a:t>The net negative charge on the p side prevents the diffusion of electrons </a:t>
            </a:r>
            <a:r>
              <a:rPr lang="en-GB" dirty="0" err="1" smtClean="0"/>
              <a:t>fron</a:t>
            </a:r>
            <a:r>
              <a:rPr lang="en-GB" dirty="0" smtClean="0"/>
              <a:t> n to p</a:t>
            </a:r>
          </a:p>
          <a:p>
            <a:endParaRPr lang="en-GB" dirty="0"/>
          </a:p>
          <a:p>
            <a:endParaRPr lang="en-IN" dirty="0"/>
          </a:p>
          <a:p>
            <a:endParaRPr lang="en-GB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264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3" y="1188316"/>
            <a:ext cx="10515600" cy="4351338"/>
          </a:xfrm>
        </p:spPr>
        <p:txBody>
          <a:bodyPr/>
          <a:lstStyle/>
          <a:p>
            <a:r>
              <a:rPr lang="en-GB" dirty="0" smtClean="0"/>
              <a:t>Similarly the positive charge on the n side prevents the holes passing from p to n</a:t>
            </a:r>
          </a:p>
          <a:p>
            <a:r>
              <a:rPr lang="en-GB" dirty="0" smtClean="0"/>
              <a:t>Therefore a </a:t>
            </a:r>
            <a:r>
              <a:rPr lang="en-GB" dirty="0" err="1" smtClean="0"/>
              <a:t>barrieris</a:t>
            </a:r>
            <a:r>
              <a:rPr lang="en-GB" dirty="0" smtClean="0"/>
              <a:t> set up near the junction which prevents the movement of charge carriers either electrons or holes</a:t>
            </a:r>
          </a:p>
          <a:p>
            <a:r>
              <a:rPr lang="en-GB" dirty="0" smtClean="0"/>
              <a:t>This is called depletion </a:t>
            </a:r>
            <a:r>
              <a:rPr lang="en-GB" dirty="0" err="1" smtClean="0"/>
              <a:t>region,the</a:t>
            </a:r>
            <a:r>
              <a:rPr lang="en-GB" dirty="0" smtClean="0"/>
              <a:t> electro static potential at this junction is called as barrier potential</a:t>
            </a:r>
          </a:p>
          <a:p>
            <a:r>
              <a:rPr lang="en-GB" dirty="0" smtClean="0"/>
              <a:t> the barrier potential for Ge is 0.3V and for Si is 0.6V</a:t>
            </a:r>
          </a:p>
          <a:p>
            <a:r>
              <a:rPr lang="en-GB" dirty="0" smtClean="0"/>
              <a:t>The width of depletion region depends on doping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44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797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Semiconductor Diode</vt:lpstr>
      <vt:lpstr>PowerPoint Presentation</vt:lpstr>
      <vt:lpstr>Semiconductor Types </vt:lpstr>
      <vt:lpstr>PowerPoint Presentation</vt:lpstr>
      <vt:lpstr>PowerPoint Presentation</vt:lpstr>
      <vt:lpstr>P-N Junction </vt:lpstr>
      <vt:lpstr>PowerPoint Presentation</vt:lpstr>
      <vt:lpstr>PowerPoint Presentation</vt:lpstr>
      <vt:lpstr>Schematic arrangement of PN junction diode </vt:lpstr>
      <vt:lpstr>Symbol of PN junction diode </vt:lpstr>
      <vt:lpstr>PowerPoint Presentation</vt:lpstr>
      <vt:lpstr>Forward biased PN junction</vt:lpstr>
      <vt:lpstr>PowerPoint Presentation</vt:lpstr>
      <vt:lpstr>PowerPoint Presentation</vt:lpstr>
      <vt:lpstr>Reverse biased PN junction</vt:lpstr>
      <vt:lpstr>PowerPoint Presentation</vt:lpstr>
      <vt:lpstr>PowerPoint Presentation</vt:lpstr>
      <vt:lpstr>PowerPoint Presentation</vt:lpstr>
      <vt:lpstr>V-I Characteristics of PN junction diode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64</cp:revision>
  <dcterms:created xsi:type="dcterms:W3CDTF">2024-07-09T04:07:19Z</dcterms:created>
  <dcterms:modified xsi:type="dcterms:W3CDTF">2024-07-10T05:49:00Z</dcterms:modified>
</cp:coreProperties>
</file>