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33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31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52" r:id="rId50"/>
    <p:sldId id="302" r:id="rId51"/>
    <p:sldId id="303" r:id="rId52"/>
    <p:sldId id="353" r:id="rId53"/>
    <p:sldId id="304" r:id="rId54"/>
    <p:sldId id="305" r:id="rId55"/>
    <p:sldId id="313" r:id="rId56"/>
    <p:sldId id="311" r:id="rId57"/>
    <p:sldId id="306" r:id="rId58"/>
    <p:sldId id="354" r:id="rId59"/>
    <p:sldId id="355" r:id="rId60"/>
    <p:sldId id="307" r:id="rId61"/>
    <p:sldId id="356" r:id="rId62"/>
    <p:sldId id="357" r:id="rId63"/>
    <p:sldId id="310" r:id="rId64"/>
    <p:sldId id="312" r:id="rId65"/>
    <p:sldId id="332" r:id="rId66"/>
    <p:sldId id="333" r:id="rId67"/>
    <p:sldId id="358" r:id="rId68"/>
    <p:sldId id="334" r:id="rId69"/>
    <p:sldId id="335" r:id="rId70"/>
    <p:sldId id="359" r:id="rId71"/>
    <p:sldId id="336" r:id="rId72"/>
    <p:sldId id="318" r:id="rId73"/>
    <p:sldId id="319" r:id="rId74"/>
    <p:sldId id="322" r:id="rId75"/>
    <p:sldId id="323" r:id="rId76"/>
    <p:sldId id="324" r:id="rId77"/>
    <p:sldId id="360" r:id="rId78"/>
    <p:sldId id="326" r:id="rId79"/>
    <p:sldId id="327" r:id="rId80"/>
    <p:sldId id="328" r:id="rId81"/>
    <p:sldId id="320" r:id="rId82"/>
    <p:sldId id="321" r:id="rId83"/>
    <p:sldId id="329" r:id="rId84"/>
    <p:sldId id="337" r:id="rId85"/>
    <p:sldId id="338" r:id="rId86"/>
    <p:sldId id="361" r:id="rId87"/>
    <p:sldId id="339" r:id="rId88"/>
    <p:sldId id="362" r:id="rId89"/>
    <p:sldId id="363" r:id="rId90"/>
    <p:sldId id="364" r:id="rId91"/>
    <p:sldId id="365" r:id="rId92"/>
    <p:sldId id="366" r:id="rId93"/>
    <p:sldId id="367" r:id="rId94"/>
    <p:sldId id="368" r:id="rId95"/>
    <p:sldId id="369" r:id="rId96"/>
    <p:sldId id="370" r:id="rId97"/>
    <p:sldId id="371" r:id="rId98"/>
    <p:sldId id="372" r:id="rId99"/>
    <p:sldId id="340" r:id="rId100"/>
    <p:sldId id="373" r:id="rId101"/>
    <p:sldId id="374" r:id="rId102"/>
    <p:sldId id="341" r:id="rId103"/>
    <p:sldId id="342" r:id="rId104"/>
    <p:sldId id="343" r:id="rId105"/>
    <p:sldId id="344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7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9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5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9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4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81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168B-A1CE-464B-86BF-487A8E8B5BEF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8E13-F877-4FD6-901A-0D451EB35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4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lip-flop-types-their-conversion-and-applications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277091"/>
            <a:ext cx="8520546" cy="60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350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5G – Fifth-generation Communication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5G network is not just about providing huge data rates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It can create an adaptive, flexible network that can connect virtually everything, including machines, objects and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2538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Makes 5G Exciting?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5G NR technology, including </a:t>
            </a:r>
            <a:r>
              <a:rPr lang="en-GB" dirty="0" err="1"/>
              <a:t>millimeter</a:t>
            </a:r>
            <a:r>
              <a:rPr lang="en-GB" dirty="0"/>
              <a:t> wave (</a:t>
            </a:r>
            <a:r>
              <a:rPr lang="en-GB" dirty="0" err="1"/>
              <a:t>mmWave</a:t>
            </a:r>
            <a:r>
              <a:rPr lang="en-GB" dirty="0"/>
              <a:t>) and massive Multiple-Input Multiple-Output (MIMO) with </a:t>
            </a:r>
            <a:r>
              <a:rPr lang="en-GB" dirty="0" smtClean="0"/>
              <a:t>beamforming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enables a network to deliver very high speed, reduced low latency and more data capacity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/>
              <a:t>The peak data rate of the network for the download link is 20 </a:t>
            </a:r>
            <a:r>
              <a:rPr lang="en-GB" dirty="0" err="1"/>
              <a:t>Gbps</a:t>
            </a:r>
            <a:r>
              <a:rPr lang="en-GB" dirty="0"/>
              <a:t> and 10 </a:t>
            </a:r>
            <a:r>
              <a:rPr lang="en-GB" dirty="0" err="1"/>
              <a:t>Gbps</a:t>
            </a:r>
            <a:r>
              <a:rPr lang="en-GB" dirty="0"/>
              <a:t> for uplink and offers a latency of less than 1 millisecond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8186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7" y="429492"/>
            <a:ext cx="11152909" cy="56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845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8" y="911224"/>
            <a:ext cx="10446327" cy="53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636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6" y="1052945"/>
            <a:ext cx="1043247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23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45" y="568036"/>
            <a:ext cx="10612581" cy="55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793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898073"/>
            <a:ext cx="9393382" cy="2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92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 Theorems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 Morgan’s First Law: </a:t>
            </a:r>
            <a:endParaRPr lang="en-IN" dirty="0" smtClean="0"/>
          </a:p>
          <a:p>
            <a:r>
              <a:rPr lang="en-GB" dirty="0"/>
              <a:t>De Morgan’s First Law states that (A.B)’ = A’+B</a:t>
            </a:r>
            <a:r>
              <a:rPr lang="en-GB" dirty="0" smtClean="0"/>
              <a:t>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712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8037"/>
            <a:ext cx="11346873" cy="55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37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 Morgan’s Second Law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GB" sz="3200" dirty="0"/>
              <a:t>De Morgan’s Second law states that (A+B)’ = A’. B’.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1690688"/>
            <a:ext cx="10058400" cy="47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5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304762"/>
            <a:ext cx="10515600" cy="1325563"/>
          </a:xfrm>
        </p:spPr>
        <p:txBody>
          <a:bodyPr/>
          <a:lstStyle/>
          <a:p>
            <a:r>
              <a:rPr lang="en-GB" dirty="0"/>
              <a:t>Decimal to other Number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742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8" y="748145"/>
            <a:ext cx="11291455" cy="50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87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443345"/>
            <a:ext cx="9351818" cy="52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149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1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Decimal to Binary Conversion:-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6" y="1825624"/>
            <a:ext cx="7813962" cy="48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Decimal to Octal Conversion 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 descr="C:\Users\hp\Desktop\b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09" y="1690688"/>
            <a:ext cx="7453745" cy="3574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1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91" y="2466109"/>
            <a:ext cx="750916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amya\AppData\Local\Packages\Microsoft.Windows.Photos_8wekyb3d8bbwe\TempState\ShareServiceTempFolder\Screenshot 2024-06-03 110253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65" y="900545"/>
            <a:ext cx="7869380" cy="5084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73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Decimal to Hexadecimal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C:\Users\hp\Desktop\be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82" y="1537855"/>
            <a:ext cx="6456218" cy="4087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91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582" y="845128"/>
            <a:ext cx="8631382" cy="4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07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ramya\AppData\Local\Packages\Microsoft.Windows.Photos_8wekyb3d8bbwe\TempState\ShareServiceTempFolder\Screenshot 2024-06-03 110337.jpe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63" y="1659370"/>
            <a:ext cx="9268691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64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OCTAL NUMBER SYSTEM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Octal to binary conversio</a:t>
            </a:r>
            <a:r>
              <a:rPr lang="en-US" dirty="0"/>
              <a:t>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1: (152.25)</a:t>
            </a:r>
            <a:r>
              <a:rPr lang="en-IN" b="1" baseline="-25000" dirty="0"/>
              <a:t>8</a:t>
            </a:r>
            <a:endParaRPr lang="en-IN" dirty="0"/>
          </a:p>
          <a:p>
            <a:r>
              <a:rPr lang="en-IN" b="1" dirty="0"/>
              <a:t>Step 1:</a:t>
            </a:r>
            <a:endParaRPr lang="en-IN" dirty="0"/>
          </a:p>
          <a:p>
            <a:r>
              <a:rPr lang="en-IN" dirty="0"/>
              <a:t>We multiply each digit of </a:t>
            </a:r>
            <a:r>
              <a:rPr lang="en-IN" b="1" dirty="0"/>
              <a:t>152.25</a:t>
            </a:r>
            <a:r>
              <a:rPr lang="en-IN" dirty="0"/>
              <a:t> with its respective positional weight, and last we add the products of all the bits with its weight.</a:t>
            </a:r>
          </a:p>
          <a:p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=(1×8</a:t>
            </a:r>
            <a:r>
              <a:rPr lang="en-IN" baseline="30000" dirty="0"/>
              <a:t>2</a:t>
            </a:r>
            <a:r>
              <a:rPr lang="en-IN" dirty="0"/>
              <a:t>)+(5×8</a:t>
            </a:r>
            <a:r>
              <a:rPr lang="en-IN" baseline="30000" dirty="0"/>
              <a:t>1</a:t>
            </a:r>
            <a:r>
              <a:rPr lang="en-IN" dirty="0"/>
              <a:t>)+(2×8</a:t>
            </a:r>
            <a:r>
              <a:rPr lang="en-IN" baseline="30000" dirty="0"/>
              <a:t>0</a:t>
            </a:r>
            <a:r>
              <a:rPr lang="en-IN" dirty="0"/>
              <a:t>)+(2×8</a:t>
            </a:r>
            <a:r>
              <a:rPr lang="en-IN" baseline="30000" dirty="0"/>
              <a:t>-1</a:t>
            </a:r>
            <a:r>
              <a:rPr lang="en-IN" dirty="0"/>
              <a:t>)+(5×8</a:t>
            </a:r>
            <a:r>
              <a:rPr lang="en-IN" baseline="30000" dirty="0"/>
              <a:t>-2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=64+40+2+(2×1⁄8)+(5×1⁄64)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=64+40+2+0.25+0.078125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=106.328125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8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8" y="1063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C:\Users\hp\Desktop\be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73" y="1191491"/>
            <a:ext cx="8160327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0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709" y="1842655"/>
            <a:ext cx="7744691" cy="34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Octal to Binary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1: (152.25)</a:t>
            </a:r>
            <a:r>
              <a:rPr lang="en-IN" b="1" baseline="-25000" dirty="0"/>
              <a:t>8</a:t>
            </a:r>
            <a:endParaRPr lang="en-IN" dirty="0"/>
          </a:p>
          <a:p>
            <a:r>
              <a:rPr lang="en-IN" dirty="0"/>
              <a:t>We write the three-bit binary digit for 1, 5, 2, and 5</a:t>
            </a:r>
          </a:p>
          <a:p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=(001101010.010101)</a:t>
            </a:r>
            <a:r>
              <a:rPr lang="en-IN" baseline="-25000" dirty="0"/>
              <a:t>2</a:t>
            </a:r>
            <a:endParaRPr lang="en-IN" dirty="0"/>
          </a:p>
          <a:p>
            <a:r>
              <a:rPr lang="en-IN" dirty="0"/>
              <a:t>So, the binary number of the octal number 152.25 is </a:t>
            </a:r>
            <a:r>
              <a:rPr lang="en-IN" b="1" dirty="0"/>
              <a:t>(001101010.010101)</a:t>
            </a:r>
            <a:r>
              <a:rPr lang="en-IN" b="1" baseline="-25000" dirty="0"/>
              <a:t>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529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16182"/>
            <a:ext cx="8271164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Octal to decimal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1: (152.25)</a:t>
            </a:r>
            <a:r>
              <a:rPr lang="en-IN" b="1" baseline="-25000" dirty="0"/>
              <a:t>8</a:t>
            </a:r>
            <a:endParaRPr lang="en-IN" dirty="0"/>
          </a:p>
          <a:p>
            <a:r>
              <a:rPr lang="en-IN" b="1" dirty="0"/>
              <a:t>152.25)</a:t>
            </a:r>
            <a:r>
              <a:rPr lang="en-IN" b="1" baseline="-25000" dirty="0"/>
              <a:t>8</a:t>
            </a:r>
            <a:r>
              <a:rPr lang="en-IN" dirty="0"/>
              <a:t>=(1×8</a:t>
            </a:r>
            <a:r>
              <a:rPr lang="en-IN" baseline="30000" dirty="0"/>
              <a:t>2</a:t>
            </a:r>
            <a:r>
              <a:rPr lang="en-IN" dirty="0"/>
              <a:t>)+(5×8</a:t>
            </a:r>
            <a:r>
              <a:rPr lang="en-IN" baseline="30000" dirty="0"/>
              <a:t>1</a:t>
            </a:r>
            <a:r>
              <a:rPr lang="en-IN" dirty="0"/>
              <a:t>)+(2×8</a:t>
            </a:r>
            <a:r>
              <a:rPr lang="en-IN" baseline="30000" dirty="0"/>
              <a:t>0</a:t>
            </a:r>
            <a:r>
              <a:rPr lang="en-IN" dirty="0"/>
              <a:t>)+(2×8</a:t>
            </a:r>
            <a:r>
              <a:rPr lang="en-IN" baseline="30000" dirty="0"/>
              <a:t>-1</a:t>
            </a:r>
            <a:r>
              <a:rPr lang="en-IN" dirty="0"/>
              <a:t>)+(5×8</a:t>
            </a:r>
            <a:r>
              <a:rPr lang="en-IN" baseline="30000" dirty="0"/>
              <a:t>-2</a:t>
            </a:r>
            <a:r>
              <a:rPr lang="en-IN" dirty="0"/>
              <a:t>)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=64+40+2+(2×1⁄8)+(5×1⁄64)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=64+40+2+0.25+0.078125</a:t>
            </a:r>
            <a:br>
              <a:rPr lang="en-IN" dirty="0"/>
            </a:br>
            <a:r>
              <a:rPr lang="en-IN" b="1" dirty="0"/>
              <a:t>(152.25)</a:t>
            </a:r>
            <a:r>
              <a:rPr lang="en-IN" b="1" baseline="-25000" dirty="0"/>
              <a:t>8</a:t>
            </a:r>
            <a:r>
              <a:rPr lang="en-IN" dirty="0"/>
              <a:t>=106.328125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2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309" y="1676401"/>
            <a:ext cx="7730836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Octal to hexadecimal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conversion of octal to Hexadecimal, first convert the given octal number to binary and then binary number to hexadecimal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923309"/>
            <a:ext cx="8984673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15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HEXADECIMAL NUMBER SYSTEM</a:t>
            </a:r>
            <a:r>
              <a:rPr lang="en-IN" dirty="0"/>
              <a:t/>
            </a:r>
            <a:br>
              <a:rPr lang="en-IN" dirty="0"/>
            </a:br>
            <a:r>
              <a:rPr lang="en-US" b="1" dirty="0"/>
              <a:t>Hexadecimal to binary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1: (152A.25)</a:t>
            </a:r>
            <a:r>
              <a:rPr lang="en-IN" b="1" baseline="-25000" dirty="0"/>
              <a:t>16</a:t>
            </a:r>
            <a:endParaRPr lang="en-IN" dirty="0"/>
          </a:p>
          <a:p>
            <a:r>
              <a:rPr lang="en-IN" dirty="0"/>
              <a:t>We write the four-bit binary digit for 1, 5, A, 2, and 5.</a:t>
            </a:r>
          </a:p>
          <a:p>
            <a:r>
              <a:rPr lang="en-IN" b="1" dirty="0"/>
              <a:t>(152A.25)</a:t>
            </a:r>
            <a:r>
              <a:rPr lang="en-IN" b="1" baseline="-25000" dirty="0"/>
              <a:t>16</a:t>
            </a:r>
            <a:r>
              <a:rPr lang="en-IN" b="1" dirty="0"/>
              <a:t>=(0001 0101 0010 1010.0010 0101)</a:t>
            </a:r>
            <a:r>
              <a:rPr lang="en-IN" b="1" baseline="-25000" dirty="0"/>
              <a:t>2</a:t>
            </a:r>
            <a:endParaRPr lang="en-IN" dirty="0"/>
          </a:p>
          <a:p>
            <a:r>
              <a:rPr lang="en-IN" dirty="0"/>
              <a:t>So, the binary number of the hexadecimal number 152.25 is </a:t>
            </a:r>
            <a:r>
              <a:rPr lang="en-IN" b="1" dirty="0"/>
              <a:t>(1010100101010.00100101)</a:t>
            </a:r>
            <a:r>
              <a:rPr lang="en-IN" b="1" baseline="-25000" dirty="0"/>
              <a:t>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544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782" y="1302327"/>
            <a:ext cx="8229600" cy="3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7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Hexadecimal to decimal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Example 1: (152A.25)</a:t>
            </a:r>
            <a:r>
              <a:rPr lang="en-IN" b="1" baseline="-25000" dirty="0"/>
              <a:t>16</a:t>
            </a:r>
            <a:endParaRPr lang="en-IN" dirty="0"/>
          </a:p>
          <a:p>
            <a:r>
              <a:rPr lang="en-IN" dirty="0"/>
              <a:t>We write the four-bit binary digit for 1, 5, A, 2, and 5.</a:t>
            </a:r>
          </a:p>
          <a:p>
            <a:r>
              <a:rPr lang="en-IN" b="1" dirty="0"/>
              <a:t>(152A.25)</a:t>
            </a:r>
            <a:r>
              <a:rPr lang="en-IN" b="1" baseline="-25000" dirty="0"/>
              <a:t>16</a:t>
            </a:r>
            <a:r>
              <a:rPr lang="en-IN" b="1" dirty="0"/>
              <a:t>=(0001 0101 0010 1010.0010 0101)</a:t>
            </a:r>
            <a:r>
              <a:rPr lang="en-IN" b="1" baseline="-25000" dirty="0"/>
              <a:t>2</a:t>
            </a:r>
            <a:endParaRPr lang="en-IN" dirty="0"/>
          </a:p>
          <a:p>
            <a:r>
              <a:rPr lang="en-IN" dirty="0"/>
              <a:t>So, the binary number of the hexadecimal number 152.25 is </a:t>
            </a:r>
            <a:r>
              <a:rPr lang="en-IN" b="1" dirty="0"/>
              <a:t>(1010100101010.00100101)</a:t>
            </a:r>
            <a:r>
              <a:rPr lang="en-IN" b="1" baseline="-25000" dirty="0"/>
              <a:t>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73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218" y="1676400"/>
            <a:ext cx="7744691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2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Number systems </a:t>
            </a:r>
            <a:r>
              <a:rPr lang="en-US" dirty="0"/>
              <a:t>are the technique to represent numbers in the computer system architecture, every value that you are saving or getting into/from computer memory has a defined number system</a:t>
            </a:r>
            <a:r>
              <a:rPr lang="en-US" dirty="0" smtClean="0"/>
              <a:t>.</a:t>
            </a:r>
          </a:p>
          <a:p>
            <a:r>
              <a:rPr lang="en-IN" b="1" dirty="0"/>
              <a:t>BINARY NUMBER </a:t>
            </a:r>
            <a:r>
              <a:rPr lang="en-IN" b="1" dirty="0" smtClean="0"/>
              <a:t>SYSTEM:</a:t>
            </a:r>
            <a:r>
              <a:rPr lang="en-US" dirty="0"/>
              <a:t>A Binary number system has only two digits that are </a:t>
            </a:r>
            <a:r>
              <a:rPr lang="en-US" b="1" dirty="0"/>
              <a:t>0 and 1</a:t>
            </a:r>
            <a:r>
              <a:rPr lang="en-US" dirty="0"/>
              <a:t>. Every number (value) represents with 0 and 1 in this number system. The base of binary number system is 2, because it has only two digits</a:t>
            </a:r>
            <a:r>
              <a:rPr lang="en-US" dirty="0" smtClean="0"/>
              <a:t>.</a:t>
            </a:r>
          </a:p>
          <a:p>
            <a:r>
              <a:rPr lang="en-US" b="1" dirty="0"/>
              <a:t>OCTAL NUMBER SYSTEM </a:t>
            </a:r>
            <a:r>
              <a:rPr lang="en-US" b="1" dirty="0" smtClean="0"/>
              <a:t>:</a:t>
            </a:r>
            <a:r>
              <a:rPr lang="en-US" dirty="0"/>
              <a:t>Octal number system has only eight (8) digits from </a:t>
            </a:r>
            <a:r>
              <a:rPr lang="en-US" b="1" dirty="0"/>
              <a:t>0 to 7</a:t>
            </a:r>
            <a:r>
              <a:rPr lang="en-US" dirty="0"/>
              <a:t>. Every number (value) represents with 0,1,2,3,4,5,6 and 7 in this number system. The base of octal number system is 8, because it has only 8 digits.</a:t>
            </a:r>
            <a:endParaRPr lang="en-IN" dirty="0"/>
          </a:p>
          <a:p>
            <a:r>
              <a:rPr lang="en-US" b="1" dirty="0"/>
              <a:t>DECIMAL NUMBER </a:t>
            </a:r>
            <a:r>
              <a:rPr lang="en-US" b="1" dirty="0" err="1" smtClean="0"/>
              <a:t>SYSTEM:</a:t>
            </a:r>
            <a:r>
              <a:rPr lang="en-US" dirty="0" err="1"/>
              <a:t>Decimal</a:t>
            </a:r>
            <a:r>
              <a:rPr lang="en-US" dirty="0"/>
              <a:t> number system has only ten (10) digits from </a:t>
            </a:r>
            <a:r>
              <a:rPr lang="en-US" b="1" dirty="0"/>
              <a:t>0 to 9</a:t>
            </a:r>
            <a:r>
              <a:rPr lang="en-US" dirty="0"/>
              <a:t>. Every number (value) represents with 0,1,2,3,4,5,6, 7,8 and 9 in this number system. The base of decimal number system is 10, because it has only 10 digits.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11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Hexadecimal to Octal conversion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/>
              <a:t>Example 1: (152A.25)</a:t>
            </a:r>
            <a:r>
              <a:rPr lang="en-IN" b="1" baseline="-25000" dirty="0"/>
              <a:t>16</a:t>
            </a:r>
            <a:endParaRPr lang="en-IN" dirty="0"/>
          </a:p>
          <a:p>
            <a:pPr lvl="0"/>
            <a:r>
              <a:rPr lang="en-IN" b="1" dirty="0"/>
              <a:t>Step 1:</a:t>
            </a:r>
            <a:endParaRPr lang="en-IN" dirty="0"/>
          </a:p>
          <a:p>
            <a:pPr lvl="0"/>
            <a:r>
              <a:rPr lang="en-IN" dirty="0"/>
              <a:t>We write the four-bit binary digit for 1, 5, 2, A, and 5.</a:t>
            </a:r>
          </a:p>
          <a:p>
            <a:pPr lvl="0"/>
            <a:r>
              <a:rPr lang="en-IN" b="1" dirty="0"/>
              <a:t>(152A.25)</a:t>
            </a:r>
            <a:r>
              <a:rPr lang="en-IN" b="1" baseline="-25000" dirty="0"/>
              <a:t>16</a:t>
            </a:r>
            <a:r>
              <a:rPr lang="en-IN" b="1" dirty="0"/>
              <a:t>=(0001 0101 0010 1010.0010 0101)</a:t>
            </a:r>
            <a:r>
              <a:rPr lang="en-IN" b="1" baseline="-25000" dirty="0"/>
              <a:t>2</a:t>
            </a:r>
            <a:endParaRPr lang="en-IN" dirty="0"/>
          </a:p>
          <a:p>
            <a:pPr lvl="0"/>
            <a:r>
              <a:rPr lang="en-IN" dirty="0"/>
              <a:t>So, the binary number of hexadecimal number 152A.25 is </a:t>
            </a:r>
            <a:r>
              <a:rPr lang="en-IN" b="1" dirty="0"/>
              <a:t>(0011010101010.010101)</a:t>
            </a:r>
            <a:r>
              <a:rPr lang="en-IN" b="1" baseline="-25000" dirty="0"/>
              <a:t>2</a:t>
            </a:r>
            <a:endParaRPr lang="en-IN" dirty="0"/>
          </a:p>
          <a:p>
            <a:pPr lvl="0"/>
            <a:r>
              <a:rPr lang="en-IN" b="1" dirty="0"/>
              <a:t>Step 2:</a:t>
            </a:r>
            <a:endParaRPr lang="en-IN" dirty="0"/>
          </a:p>
          <a:p>
            <a:pPr lvl="0"/>
            <a:r>
              <a:rPr lang="en-IN" dirty="0"/>
              <a:t>Then, we make pairs of three bits on both sides of the binary point.</a:t>
            </a:r>
          </a:p>
          <a:p>
            <a:pPr lvl="0"/>
            <a:r>
              <a:rPr lang="en-IN" dirty="0"/>
              <a:t>001     010     100     101     010.001     001     010</a:t>
            </a:r>
          </a:p>
          <a:p>
            <a:pPr lvl="0"/>
            <a:r>
              <a:rPr lang="en-IN" dirty="0"/>
              <a:t>4. Then, we write the octal digit, which corresponds to each pair.</a:t>
            </a:r>
          </a:p>
          <a:p>
            <a:pPr lvl="0"/>
            <a:r>
              <a:rPr lang="en-IN" b="1" dirty="0"/>
              <a:t>(001010100101010.001001010)</a:t>
            </a:r>
            <a:r>
              <a:rPr lang="en-IN" b="1" baseline="-25000" dirty="0"/>
              <a:t>2</a:t>
            </a:r>
            <a:r>
              <a:rPr lang="en-IN" b="1" dirty="0"/>
              <a:t>=(12452.112)</a:t>
            </a:r>
            <a:r>
              <a:rPr lang="en-IN" b="1" baseline="-25000" dirty="0"/>
              <a:t>8</a:t>
            </a:r>
            <a:endParaRPr lang="en-IN" dirty="0"/>
          </a:p>
          <a:p>
            <a:pPr lvl="0"/>
            <a:r>
              <a:rPr lang="en-IN" dirty="0"/>
              <a:t>So, the octal number of the hexadecimal number 152A.25 is </a:t>
            </a:r>
            <a:r>
              <a:rPr lang="en-IN" b="1" dirty="0"/>
              <a:t>12452.112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06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1482436"/>
            <a:ext cx="8201891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6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Algebra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673" y="1690688"/>
            <a:ext cx="9712036" cy="41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0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LOGIC GATES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Types</a:t>
            </a:r>
          </a:p>
          <a:p>
            <a:pPr marL="0" indent="0">
              <a:buNone/>
            </a:pPr>
            <a:r>
              <a:rPr lang="en-IN" dirty="0" smtClean="0"/>
              <a:t>• </a:t>
            </a:r>
            <a:r>
              <a:rPr lang="en-IN" dirty="0"/>
              <a:t>Basic gates (AND, OR, NOT) </a:t>
            </a:r>
          </a:p>
          <a:p>
            <a:pPr marL="0" indent="0">
              <a:buNone/>
            </a:pPr>
            <a:r>
              <a:rPr lang="en-IN" dirty="0"/>
              <a:t>• Universal gates (NAND, NOR) </a:t>
            </a:r>
          </a:p>
          <a:p>
            <a:pPr marL="0" indent="0">
              <a:buNone/>
            </a:pPr>
            <a:r>
              <a:rPr lang="en-IN" dirty="0"/>
              <a:t>• Special gates (EXOR, EXNOR)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2102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DIFFERENT TYPES OF LOGIC GATES</a:t>
            </a: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NOT GATE (INVERTER)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091"/>
            <a:ext cx="8749145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3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945" y="2008910"/>
            <a:ext cx="8728364" cy="3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07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AND GATE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2164417"/>
            <a:ext cx="8548254" cy="39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29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OR GATE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163" y="2003669"/>
            <a:ext cx="8866909" cy="387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3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NAND GATE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1690688"/>
            <a:ext cx="3893127" cy="11507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87782" y="2841408"/>
            <a:ext cx="3870181" cy="29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4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6" y="1565564"/>
            <a:ext cx="7218219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4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HEXADECIMAL NUMBER </a:t>
            </a:r>
            <a:r>
              <a:rPr lang="en-IN" b="1" dirty="0" smtClean="0"/>
              <a:t>SYSTEM:</a:t>
            </a:r>
            <a:r>
              <a:rPr lang="en-US" dirty="0"/>
              <a:t>A Hexadecimal number system has sixteen (16) alphanumeric values from </a:t>
            </a:r>
            <a:r>
              <a:rPr lang="en-US" b="1" dirty="0"/>
              <a:t>0 to 9 </a:t>
            </a:r>
            <a:r>
              <a:rPr lang="en-US" dirty="0"/>
              <a:t>and </a:t>
            </a:r>
            <a:r>
              <a:rPr lang="en-US" b="1" dirty="0"/>
              <a:t>A to F</a:t>
            </a:r>
            <a:r>
              <a:rPr lang="en-US" dirty="0"/>
              <a:t>. Every number (value) represents with 0,1,2,3,4,5,6, 7, 8, 9, A, B, C, D, E and F in this number system. The base of hexadecimal number system is 16, because it has 16 alphanumeric values. Here A is 10, B is 11, C is 12, D is 14, E is 15 and F is 16.</a:t>
            </a:r>
            <a:endParaRPr lang="en-IN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84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NOR GATE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09" y="1582190"/>
            <a:ext cx="4807527" cy="131341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8473" y="3380509"/>
            <a:ext cx="5708072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765" y="2076093"/>
            <a:ext cx="6525490" cy="34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24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EXCLUSIVE – OR (X-OR) GATE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90688"/>
            <a:ext cx="9088582" cy="389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150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564" y="1454728"/>
            <a:ext cx="5902036" cy="37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18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EXCLUSIVE – NOR (X-NOR) GATE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309" y="1828800"/>
            <a:ext cx="8174181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93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836" y="2440472"/>
            <a:ext cx="6442363" cy="323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1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COMBINATIONAL CIRCUITS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output of combinational circuit at any instant of time, depends only on the levels present at input terminals. </a:t>
            </a:r>
          </a:p>
          <a:p>
            <a:r>
              <a:rPr lang="en-IN" dirty="0" smtClean="0"/>
              <a:t>The </a:t>
            </a:r>
            <a:r>
              <a:rPr lang="en-IN" dirty="0"/>
              <a:t>combinational circuit do not use any memory. The previous state of input does not have any effect on the present state of the circuit.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51709" y="3879273"/>
            <a:ext cx="7869382" cy="21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20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Half Adder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Sum=</a:t>
            </a:r>
            <a:r>
              <a:rPr lang="en-IN" dirty="0" err="1"/>
              <a:t>x'y+xy</a:t>
            </a:r>
            <a:r>
              <a:rPr lang="en-IN" dirty="0"/>
              <a:t>'</a:t>
            </a:r>
            <a:br>
              <a:rPr lang="en-IN" dirty="0"/>
            </a:br>
            <a:r>
              <a:rPr lang="en-IN" dirty="0"/>
              <a:t>Carry = </a:t>
            </a:r>
            <a:r>
              <a:rPr lang="en-IN" dirty="0" err="1"/>
              <a:t>xy</a:t>
            </a:r>
            <a:endParaRPr lang="en-IN" dirty="0"/>
          </a:p>
          <a:p>
            <a:endParaRPr lang="en-IN" dirty="0"/>
          </a:p>
        </p:txBody>
      </p:sp>
      <p:pic>
        <p:nvPicPr>
          <p:cNvPr id="6" name="Picture 5" descr="C:\Users\hp\Desktop\be1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745" y="2359978"/>
            <a:ext cx="7370619" cy="3816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8803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p\Desktop\be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42" y="1876922"/>
            <a:ext cx="7097115" cy="4248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102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1648691"/>
            <a:ext cx="9490364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1163782"/>
            <a:ext cx="10404763" cy="4544291"/>
          </a:xfrm>
        </p:spPr>
      </p:pic>
    </p:spTree>
    <p:extLst>
      <p:ext uri="{BB962C8B-B14F-4D97-AF65-F5344CB8AC3E}">
        <p14:creationId xmlns:p14="http://schemas.microsoft.com/office/powerpoint/2010/main" val="2383620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Full Adder</a:t>
            </a:r>
            <a:br>
              <a:rPr lang="en-IN" b="1" dirty="0"/>
            </a:br>
            <a:r>
              <a:rPr lang="en-IN" b="1" dirty="0"/>
              <a:t>Block diagram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 descr="C:\Users\hp\Desktop\b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1856509"/>
            <a:ext cx="9760527" cy="3616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71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p\Desktop\be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82" y="1444016"/>
            <a:ext cx="8465127" cy="448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0281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291" y="1565564"/>
            <a:ext cx="9324109" cy="27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48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hp\Desktop\be4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09" y="789709"/>
            <a:ext cx="9781309" cy="4350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4540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MULTIPLEXER (MUX)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multiplexer is a combinational circuit that has 2</a:t>
            </a:r>
            <a:r>
              <a:rPr lang="en-IN" baseline="30000" dirty="0"/>
              <a:t>n</a:t>
            </a:r>
            <a:r>
              <a:rPr lang="en-IN" dirty="0"/>
              <a:t> input lines and a single output line. </a:t>
            </a:r>
            <a:endParaRPr lang="en-IN" dirty="0" smtClean="0"/>
          </a:p>
          <a:p>
            <a:r>
              <a:rPr lang="en-IN" dirty="0" smtClean="0"/>
              <a:t>Simply</a:t>
            </a:r>
            <a:r>
              <a:rPr lang="en-IN" dirty="0"/>
              <a:t>, the multiplexer is a multi-input and single-output combinational circuit.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binary information is received from the input lines and directed to the output line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On the basis of the values of the selection lines, one of these data inputs will be connected to the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206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2-to-1(1selectline)</a:t>
            </a:r>
          </a:p>
          <a:p>
            <a:r>
              <a:rPr lang="en-IN" dirty="0"/>
              <a:t>4-to-1(2selectlines)</a:t>
            </a:r>
          </a:p>
          <a:p>
            <a:r>
              <a:rPr lang="en-IN" dirty="0"/>
              <a:t>8-to-1(3selectlines)</a:t>
            </a:r>
          </a:p>
          <a:p>
            <a:r>
              <a:rPr lang="en-IN" dirty="0"/>
              <a:t>16-to-1(4selectlines)</a:t>
            </a:r>
          </a:p>
          <a:p>
            <a:r>
              <a:rPr lang="en-US" dirty="0"/>
              <a:t>Normally there are 2</a:t>
            </a:r>
            <a:r>
              <a:rPr lang="en-US" baseline="30000" dirty="0"/>
              <a:t>n</a:t>
            </a:r>
            <a:r>
              <a:rPr lang="en-US" dirty="0"/>
              <a:t> input lines and n select lines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8253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491" y="1288473"/>
            <a:ext cx="7370618" cy="4717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32478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2×1 Multiplexer: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 descr="C:\Users\hp\Desktop\be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2" y="1825624"/>
            <a:ext cx="8257309" cy="468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49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66407"/>
            <a:ext cx="8894618" cy="32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75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1136073"/>
            <a:ext cx="10321637" cy="48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other Number Systems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Binary to Decimal Conversion</a:t>
            </a:r>
          </a:p>
          <a:p>
            <a:endParaRPr lang="en-IN" dirty="0"/>
          </a:p>
        </p:txBody>
      </p:sp>
      <p:pic>
        <p:nvPicPr>
          <p:cNvPr id="4" name="Picture 3" descr="C:\Users\hp\Desktop\be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8" y="2272145"/>
            <a:ext cx="8562109" cy="4294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571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4×1 Multiplexer: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51" y="3077240"/>
            <a:ext cx="2133898" cy="1848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2783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36" y="762000"/>
            <a:ext cx="8423563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049769"/>
            <a:ext cx="9989128" cy="49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993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De-multiplexer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De-multiplexer is a combinational circuit that has only 1 input line and 2</a:t>
            </a:r>
            <a:r>
              <a:rPr lang="en-IN" baseline="30000" dirty="0"/>
              <a:t>N</a:t>
            </a:r>
            <a:r>
              <a:rPr lang="en-IN" dirty="0"/>
              <a:t> output lines. Simply, the multiplexer is a single-input and multi-output combinational circuit. </a:t>
            </a:r>
            <a:endParaRPr lang="en-IN" dirty="0" smtClean="0"/>
          </a:p>
          <a:p>
            <a:endParaRPr lang="en-GB" dirty="0"/>
          </a:p>
          <a:p>
            <a:r>
              <a:rPr lang="en-IN" dirty="0"/>
              <a:t>De-multiplexer is opposite to the multiplexer</a:t>
            </a:r>
          </a:p>
        </p:txBody>
      </p:sp>
    </p:spTree>
    <p:extLst>
      <p:ext uri="{BB962C8B-B14F-4D97-AF65-F5344CB8AC3E}">
        <p14:creationId xmlns:p14="http://schemas.microsoft.com/office/powerpoint/2010/main" val="41015238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DEMUX 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1-to-2(1selectline)</a:t>
            </a:r>
          </a:p>
          <a:p>
            <a:r>
              <a:rPr lang="en-IN" dirty="0"/>
              <a:t>1-to-4(2selectlines)</a:t>
            </a:r>
          </a:p>
          <a:p>
            <a:r>
              <a:rPr lang="en-IN" dirty="0"/>
              <a:t>1-to-8(3selectlines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1-to-16(4selectlines)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476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91" y="595746"/>
            <a:ext cx="8686800" cy="49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63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1×2 De-Multiplexer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1" y="1690688"/>
            <a:ext cx="8354290" cy="39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663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1×2 De-Multiplexer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1825625"/>
            <a:ext cx="11083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38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3" y="318655"/>
            <a:ext cx="10917382" cy="60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31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1×4 De-multiplexer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218" y="1828799"/>
            <a:ext cx="9434946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6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to Octal Conversion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 1: (111110101011.0011)</a:t>
            </a:r>
            <a:r>
              <a:rPr lang="en-IN" b="1" baseline="-25000" dirty="0"/>
              <a:t>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 Firstly, we make pairs of three bits on both sides of the binary point.</a:t>
            </a:r>
          </a:p>
          <a:p>
            <a:r>
              <a:rPr lang="en-IN" dirty="0"/>
              <a:t>111       110       101       011.001       1</a:t>
            </a:r>
          </a:p>
          <a:p>
            <a:r>
              <a:rPr lang="en-IN" dirty="0"/>
              <a:t>On the right side of the binary point, the last pair has only one bit. To make it a complete pair of three bits, we added two zeros on the extreme side.</a:t>
            </a:r>
          </a:p>
          <a:p>
            <a:r>
              <a:rPr lang="en-IN" dirty="0"/>
              <a:t>111       110       101       011.001       100</a:t>
            </a:r>
          </a:p>
          <a:p>
            <a:pPr marL="0" indent="0">
              <a:buNone/>
            </a:pPr>
            <a:r>
              <a:rPr lang="en-IN" dirty="0"/>
              <a:t>2. Then, we wrote the octal digits, which correspond to each pair.</a:t>
            </a:r>
          </a:p>
          <a:p>
            <a:r>
              <a:rPr lang="en-IN" b="1" dirty="0"/>
              <a:t>(111110101011.0011)</a:t>
            </a:r>
            <a:r>
              <a:rPr lang="en-IN" b="1" baseline="-25000" dirty="0"/>
              <a:t>2</a:t>
            </a:r>
            <a:r>
              <a:rPr lang="en-IN" b="1" dirty="0"/>
              <a:t>=(7653.14)</a:t>
            </a:r>
            <a:r>
              <a:rPr lang="en-IN" b="1" baseline="-25000" dirty="0"/>
              <a:t>8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804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0436"/>
            <a:ext cx="10023764" cy="54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50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7" y="277091"/>
            <a:ext cx="9587346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3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Sequential circuits: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36" y="2678811"/>
            <a:ext cx="6483928" cy="319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3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FLIPFLOPS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flip-flop is a binary storage device. It can store binary bits either 0 or 1. It has two stable states HIGH and LOW i.e. 1 and 0.</a:t>
            </a:r>
          </a:p>
        </p:txBody>
      </p:sp>
    </p:spTree>
    <p:extLst>
      <p:ext uri="{BB962C8B-B14F-4D97-AF65-F5344CB8AC3E}">
        <p14:creationId xmlns:p14="http://schemas.microsoft.com/office/powerpoint/2010/main" val="18874942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SR Flip Flop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 </a:t>
            </a:r>
            <a:r>
              <a:rPr lang="en-GB" u="sng" dirty="0">
                <a:hlinkClick r:id="rId2"/>
              </a:rPr>
              <a:t>Flip Flop</a:t>
            </a:r>
            <a:r>
              <a:rPr lang="en-GB" dirty="0"/>
              <a:t> with two inputs, one is S and the other is R</a:t>
            </a:r>
            <a:r>
              <a:rPr lang="en-GB" dirty="0" smtClean="0"/>
              <a:t>.</a:t>
            </a:r>
          </a:p>
          <a:p>
            <a:r>
              <a:rPr lang="en-GB" b="1" dirty="0"/>
              <a:t> S</a:t>
            </a:r>
            <a:r>
              <a:rPr lang="en-GB" dirty="0"/>
              <a:t> here stands for Set and </a:t>
            </a:r>
            <a:r>
              <a:rPr lang="en-GB" b="1" dirty="0"/>
              <a:t>R</a:t>
            </a:r>
            <a:r>
              <a:rPr lang="en-GB" dirty="0"/>
              <a:t> here stands for Reset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Set basically indicates set the flip flop which means output 1 and reset indicates resetting the flip flop which means output 0. </a:t>
            </a:r>
            <a:endParaRPr lang="en-GB" dirty="0" smtClean="0"/>
          </a:p>
          <a:p>
            <a:r>
              <a:rPr lang="en-GB" dirty="0" smtClean="0"/>
              <a:t>Here</a:t>
            </a:r>
            <a:r>
              <a:rPr lang="en-GB" dirty="0"/>
              <a:t>, a clock pulse is supplied to operate this flip-flop, hence it is a clocked flip-flop.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441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570488"/>
            <a:ext cx="9393381" cy="3971329"/>
          </a:xfrm>
        </p:spPr>
      </p:pic>
    </p:spTree>
    <p:extLst>
      <p:ext uri="{BB962C8B-B14F-4D97-AF65-F5344CB8AC3E}">
        <p14:creationId xmlns:p14="http://schemas.microsoft.com/office/powerpoint/2010/main" val="36086143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1703444"/>
            <a:ext cx="7910946" cy="3755247"/>
          </a:xfrm>
        </p:spPr>
      </p:pic>
    </p:spTree>
    <p:extLst>
      <p:ext uri="{BB962C8B-B14F-4D97-AF65-F5344CB8AC3E}">
        <p14:creationId xmlns:p14="http://schemas.microsoft.com/office/powerpoint/2010/main" val="23969736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JK FLIP FLOP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JK flip flop is used to remove the drawback of the S-R flip flop, i.e., undefined states.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JK flip flop is formed by doing modification in the SR flip flop. The S-R flip flop is improved in order to construct the J-K flip flop.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S and R input is set to true, the SR flip flop gives an inaccurate result. But in the case of JK flip flop, it gives the correct output.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921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JK Flip-Flop 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7745"/>
            <a:ext cx="10674927" cy="4710545"/>
          </a:xfrm>
        </p:spPr>
      </p:pic>
    </p:spTree>
    <p:extLst>
      <p:ext uri="{BB962C8B-B14F-4D97-AF65-F5344CB8AC3E}">
        <p14:creationId xmlns:p14="http://schemas.microsoft.com/office/powerpoint/2010/main" val="30148820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2341418"/>
            <a:ext cx="8201891" cy="2783983"/>
          </a:xfrm>
        </p:spPr>
      </p:pic>
    </p:spTree>
    <p:extLst>
      <p:ext uri="{BB962C8B-B14F-4D97-AF65-F5344CB8AC3E}">
        <p14:creationId xmlns:p14="http://schemas.microsoft.com/office/powerpoint/2010/main" val="37716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255" y="1510145"/>
            <a:ext cx="7703127" cy="34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27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309" y="762000"/>
            <a:ext cx="7620000" cy="55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280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 Flip Flop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dirty="0"/>
              <a:t>T</a:t>
            </a:r>
            <a:r>
              <a:rPr lang="en-GB" dirty="0"/>
              <a:t> here stands for </a:t>
            </a:r>
            <a:r>
              <a:rPr lang="en-GB" b="1" dirty="0"/>
              <a:t>Toggle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Toggle basically indicates that the bit will be flipped i.e., either from 1 to 0 or from 0 to 1.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21" y="3749224"/>
            <a:ext cx="538237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484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Truth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" y="1690688"/>
            <a:ext cx="9531927" cy="4804286"/>
          </a:xfrm>
        </p:spPr>
      </p:pic>
    </p:spTree>
    <p:extLst>
      <p:ext uri="{BB962C8B-B14F-4D97-AF65-F5344CB8AC3E}">
        <p14:creationId xmlns:p14="http://schemas.microsoft.com/office/powerpoint/2010/main" val="26542788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 Flip Flop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 flip flop is an electronic devices that is known as “delay flip flop”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4679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182" y="1191491"/>
            <a:ext cx="9933709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98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691" y="1357745"/>
            <a:ext cx="8520545" cy="38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847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Principle of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Sending, receiving, and processing data among two devices are referred to as communication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A communication system is a group of components (devices) that work together to establish a connection between both the sender and recipient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Radio and television, satellite broadcasting, wireless telegraphy, mobile communication, and computer communication are some examples of communication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9674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Electronic Communication Systems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67346"/>
            <a:ext cx="10106890" cy="39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86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main constituents of basic communication system are</a:t>
            </a:r>
            <a:r>
              <a:rPr lang="en-IN" dirty="0" smtClean="0"/>
              <a:t>:</a:t>
            </a:r>
          </a:p>
          <a:p>
            <a:r>
              <a:rPr lang="en-IN" dirty="0" smtClean="0"/>
              <a:t> Information </a:t>
            </a:r>
            <a:r>
              <a:rPr lang="en-IN" dirty="0"/>
              <a:t>source and input transducer </a:t>
            </a:r>
          </a:p>
          <a:p>
            <a:r>
              <a:rPr lang="en-IN" dirty="0" smtClean="0"/>
              <a:t>Transmitter </a:t>
            </a:r>
          </a:p>
          <a:p>
            <a:r>
              <a:rPr lang="en-IN" dirty="0" smtClean="0"/>
              <a:t>Channel </a:t>
            </a:r>
            <a:r>
              <a:rPr lang="en-IN" dirty="0"/>
              <a:t>or medium </a:t>
            </a:r>
          </a:p>
          <a:p>
            <a:r>
              <a:rPr lang="en-IN" dirty="0" smtClean="0"/>
              <a:t>Noise </a:t>
            </a:r>
            <a:r>
              <a:rPr lang="en-IN" dirty="0"/>
              <a:t> Receiver </a:t>
            </a:r>
          </a:p>
          <a:p>
            <a:r>
              <a:rPr lang="en-IN" dirty="0" smtClean="0"/>
              <a:t>Output </a:t>
            </a:r>
            <a:r>
              <a:rPr lang="en-IN" dirty="0"/>
              <a:t>transducer and final destination </a:t>
            </a:r>
          </a:p>
        </p:txBody>
      </p:sp>
    </p:spTree>
    <p:extLst>
      <p:ext uri="{BB962C8B-B14F-4D97-AF65-F5344CB8AC3E}">
        <p14:creationId xmlns:p14="http://schemas.microsoft.com/office/powerpoint/2010/main" val="397010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1" y="92508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Information Source and Input </a:t>
            </a:r>
            <a:r>
              <a:rPr lang="en-GB" b="1" dirty="0" smtClean="0"/>
              <a:t>Transducer:</a:t>
            </a:r>
          </a:p>
          <a:p>
            <a:pPr algn="just"/>
            <a:r>
              <a:rPr lang="en-GB" dirty="0" smtClean="0"/>
              <a:t>The </a:t>
            </a:r>
            <a:r>
              <a:rPr lang="en-GB" dirty="0"/>
              <a:t>physical form of information is represented by a message that is originated by an information </a:t>
            </a:r>
            <a:r>
              <a:rPr lang="en-GB" dirty="0" smtClean="0"/>
              <a:t>source</a:t>
            </a:r>
          </a:p>
          <a:p>
            <a:pPr algn="just"/>
            <a:r>
              <a:rPr lang="en-GB" dirty="0"/>
              <a:t>For example, a sentence or paragraph spoken by a person is a message that contains some information. The person, in this case, acts as information source. </a:t>
            </a:r>
            <a:endParaRPr lang="en-GB" dirty="0" smtClean="0"/>
          </a:p>
          <a:p>
            <a:pPr algn="just"/>
            <a:r>
              <a:rPr lang="en-GB" dirty="0"/>
              <a:t>If the information produced by the source is not in an electrical form, it has to be converted into an electrical form using a transducer. </a:t>
            </a:r>
            <a:r>
              <a:rPr lang="en-GB" dirty="0" err="1"/>
              <a:t>Eg</a:t>
            </a:r>
            <a:r>
              <a:rPr lang="en-GB" dirty="0"/>
              <a:t>. </a:t>
            </a:r>
            <a:r>
              <a:rPr lang="en-GB" dirty="0" smtClean="0"/>
              <a:t>Microphone</a:t>
            </a:r>
          </a:p>
          <a:p>
            <a:pPr algn="just"/>
            <a:r>
              <a:rPr lang="en-GB" dirty="0"/>
              <a:t>The electrical signal produced by transducer is called the baseband signal. It is also called a message signal, an information signal and is usually designated by s(t).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697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Binary to Hexadecimal Conversion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In the second step, we write the hexadecimal digits corresponding to each pair.</a:t>
            </a:r>
          </a:p>
          <a:p>
            <a:pPr lvl="0"/>
            <a:r>
              <a:rPr lang="en-IN" b="1" dirty="0"/>
              <a:t>Example 1: (10110101011.0011)</a:t>
            </a:r>
            <a:r>
              <a:rPr lang="en-IN" b="1" baseline="-25000" dirty="0"/>
              <a:t>2</a:t>
            </a:r>
            <a:endParaRPr lang="en-IN" dirty="0"/>
          </a:p>
          <a:p>
            <a:pPr lvl="0"/>
            <a:r>
              <a:rPr lang="en-IN" dirty="0"/>
              <a:t>Firstly, we make pairs of four bits on both sides of the binary point.</a:t>
            </a:r>
          </a:p>
          <a:p>
            <a:pPr lvl="0"/>
            <a:r>
              <a:rPr lang="en-IN" dirty="0"/>
              <a:t>111 1010 1011.0011</a:t>
            </a:r>
          </a:p>
          <a:p>
            <a:pPr lvl="0"/>
            <a:r>
              <a:rPr lang="en-IN" dirty="0"/>
              <a:t>On the left side of the binary point, the first pair has three bits. To make it a complete pair of four bits, add one zero on the extreme side.</a:t>
            </a:r>
          </a:p>
          <a:p>
            <a:pPr lvl="0"/>
            <a:r>
              <a:rPr lang="en-IN" dirty="0"/>
              <a:t>0111 1010 1011.0011</a:t>
            </a:r>
          </a:p>
          <a:p>
            <a:pPr lvl="0"/>
            <a:r>
              <a:rPr lang="en-IN" dirty="0"/>
              <a:t>Then, we write the hexadecimal digits, which correspond to each pair.</a:t>
            </a:r>
          </a:p>
          <a:p>
            <a:pPr lvl="0"/>
            <a:r>
              <a:rPr lang="en-IN" b="1" dirty="0"/>
              <a:t>(011110101011.0011)</a:t>
            </a:r>
            <a:r>
              <a:rPr lang="en-IN" b="1" baseline="-25000" dirty="0"/>
              <a:t>2</a:t>
            </a:r>
            <a:r>
              <a:rPr lang="en-IN" b="1" dirty="0"/>
              <a:t>=(7AB.3)</a:t>
            </a:r>
            <a:r>
              <a:rPr lang="en-IN" b="1" baseline="-25000" dirty="0"/>
              <a:t>16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7034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927" y="82809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Transmitter:</a:t>
            </a:r>
          </a:p>
          <a:p>
            <a:r>
              <a:rPr lang="en-GB" dirty="0"/>
              <a:t>Transmitter processes the base band signal received from transducer prior </a:t>
            </a:r>
            <a:r>
              <a:rPr lang="en-GB" dirty="0" smtClean="0"/>
              <a:t>transmission</a:t>
            </a:r>
          </a:p>
          <a:p>
            <a:r>
              <a:rPr lang="en-GB" dirty="0"/>
              <a:t>There are two following options for processing signals prior transmission: </a:t>
            </a:r>
            <a:endParaRPr lang="en-GB" dirty="0" smtClean="0"/>
          </a:p>
          <a:p>
            <a:r>
              <a:rPr lang="en-GB" dirty="0"/>
              <a:t>the baseband signal, which lies in the low frequency spectrum, is translated to a higher frequency spectrum (Carrier communication system</a:t>
            </a:r>
            <a:r>
              <a:rPr lang="en-GB" dirty="0" smtClean="0"/>
              <a:t>)</a:t>
            </a:r>
          </a:p>
          <a:p>
            <a:r>
              <a:rPr lang="en-GB" dirty="0"/>
              <a:t>the baseband signal is transmitted without translating it to a higher frequency spectrum (Baseband communication system</a:t>
            </a:r>
            <a:r>
              <a:rPr lang="en-GB" dirty="0" smtClean="0"/>
              <a:t>)</a:t>
            </a:r>
          </a:p>
          <a:p>
            <a:r>
              <a:rPr lang="en-IN" dirty="0"/>
              <a:t>This process is Modulation.</a:t>
            </a:r>
          </a:p>
        </p:txBody>
      </p:sp>
    </p:spTree>
    <p:extLst>
      <p:ext uri="{BB962C8B-B14F-4D97-AF65-F5344CB8AC3E}">
        <p14:creationId xmlns:p14="http://schemas.microsoft.com/office/powerpoint/2010/main" val="33527268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or Medium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transmission medium between the transmitter and the receiver is called a channel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/>
              <a:t>Depending on physical implementations, channels can be classified into two groups: </a:t>
            </a:r>
            <a:endParaRPr lang="en-GB" dirty="0" smtClean="0"/>
          </a:p>
          <a:p>
            <a:r>
              <a:rPr lang="en-GB" dirty="0" smtClean="0"/>
              <a:t>Hardware </a:t>
            </a:r>
            <a:r>
              <a:rPr lang="en-GB" dirty="0"/>
              <a:t>Channels: These channels are manmade structure. The three possible implementations of the hardware channels are: Transmission lines, Waveguides, and Optical </a:t>
            </a:r>
            <a:r>
              <a:rPr lang="en-GB" dirty="0" err="1"/>
              <a:t>Fiber</a:t>
            </a:r>
            <a:r>
              <a:rPr lang="en-GB" dirty="0"/>
              <a:t> Cables (OFC) </a:t>
            </a:r>
            <a:endParaRPr lang="en-GB" dirty="0" smtClean="0"/>
          </a:p>
          <a:p>
            <a:r>
              <a:rPr lang="en-GB" dirty="0" smtClean="0"/>
              <a:t>Software </a:t>
            </a:r>
            <a:r>
              <a:rPr lang="en-GB" dirty="0"/>
              <a:t>Channels: These are certain natural resources. The natural resources that can be used as software channels are: air or open space and sea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3885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938934"/>
            <a:ext cx="10515600" cy="4351338"/>
          </a:xfrm>
        </p:spPr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IN" b="1" dirty="0" smtClean="0"/>
              <a:t>Noise</a:t>
            </a:r>
          </a:p>
          <a:p>
            <a:r>
              <a:rPr lang="en-GB" dirty="0" smtClean="0"/>
              <a:t>Noise </a:t>
            </a:r>
            <a:r>
              <a:rPr lang="en-GB" dirty="0"/>
              <a:t>is defined as unwanted electrical energy of random and </a:t>
            </a:r>
            <a:r>
              <a:rPr lang="en-GB" dirty="0" smtClean="0"/>
              <a:t>unpredictable nature</a:t>
            </a:r>
          </a:p>
          <a:p>
            <a:endParaRPr lang="en-GB" dirty="0"/>
          </a:p>
          <a:p>
            <a:pPr marL="0" indent="0">
              <a:buNone/>
            </a:pPr>
            <a:r>
              <a:rPr lang="en-IN" b="1" dirty="0"/>
              <a:t>Receiver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GB" dirty="0"/>
              <a:t>The function of the receiver section is to separate the noise from the received signal, and then recover the original baseband signal by performing demodulation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671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Transducer &amp; Final Destination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recovered baseband signal is handed over to the final destination, which uses a transducer to convert this electrical signal to its original form.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4405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Communication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1G – First-Generation </a:t>
            </a:r>
            <a:r>
              <a:rPr lang="en-IN" dirty="0" smtClean="0"/>
              <a:t>System</a:t>
            </a:r>
          </a:p>
          <a:p>
            <a:r>
              <a:rPr lang="en-GB" dirty="0"/>
              <a:t>2G – Second-generation Communication System (GSM</a:t>
            </a:r>
            <a:r>
              <a:rPr lang="en-GB" dirty="0" smtClean="0"/>
              <a:t>)</a:t>
            </a:r>
          </a:p>
          <a:p>
            <a:r>
              <a:rPr lang="en-IN" dirty="0"/>
              <a:t>3G – Third-generation Communication </a:t>
            </a:r>
            <a:r>
              <a:rPr lang="en-IN" dirty="0" smtClean="0"/>
              <a:t>System</a:t>
            </a:r>
          </a:p>
          <a:p>
            <a:r>
              <a:rPr lang="en-GB" dirty="0" smtClean="0"/>
              <a:t>4G –Fourth –generation communication system</a:t>
            </a:r>
            <a:endParaRPr lang="en-IN" dirty="0" smtClean="0"/>
          </a:p>
          <a:p>
            <a:r>
              <a:rPr lang="en-IN" dirty="0"/>
              <a:t>5G – Fifth-generation 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906784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1G – First-Generation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1G laid the foundation and opened the door to wireless telephone communication before us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It used </a:t>
            </a:r>
            <a:r>
              <a:rPr lang="en-GB" dirty="0" err="1"/>
              <a:t>analog</a:t>
            </a:r>
            <a:r>
              <a:rPr lang="en-GB" dirty="0"/>
              <a:t> technology, was limited to voice calls, and offered a maximum speed of 2.4 kbps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During 1G, cell phones were big, heavy, and expensive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Also, battery drainage and poor voice quality were other limitations.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0056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2G – Second-generation Communication System (GSM)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The Global System for Mobile Communications (GSM), the second generation (2G) standard developed by the European Telecommunications Standards Institute (ETSI), is based on Time Division Multiple Access (TDMA</a:t>
            </a:r>
            <a:r>
              <a:rPr lang="en-GB" dirty="0" smtClean="0"/>
              <a:t>)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/>
              <a:t>The 2G mobile phones used digital modulation and enabled a maximum speed of 14.4 kbps. Voice calls and SMS were supported, and mobile phones got smaller and more secure.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7316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3G – Third-generation Communication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advent of 3G networks in the first decade of the century paved the foundation for high-speed internet and wireless applications. Further, it resulted in a digitally powered era in communications</a:t>
            </a:r>
            <a:r>
              <a:rPr lang="en-GB" dirty="0" smtClean="0"/>
              <a:t>.</a:t>
            </a:r>
          </a:p>
          <a:p>
            <a:r>
              <a:rPr lang="en-GB" dirty="0"/>
              <a:t>Also, 3G paved the way for video call and streaming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4100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4G Different from 3G?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4G was commercially deployed in 2009. The 3G network only uses IP for data, enabling voice with a circuit-switched network.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/>
              <a:t>the other hand, 4G is an all-IP-based standard for both voice and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9024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455" y="692728"/>
            <a:ext cx="11097489" cy="55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9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1865</Words>
  <Application>Microsoft Office PowerPoint</Application>
  <PresentationFormat>Widescreen</PresentationFormat>
  <Paragraphs>205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to other Number Systems </vt:lpstr>
      <vt:lpstr>Binary to Octal Conversion </vt:lpstr>
      <vt:lpstr>PowerPoint Presentation</vt:lpstr>
      <vt:lpstr>Binary to Hexadecimal Conversion</vt:lpstr>
      <vt:lpstr>PowerPoint Presentation</vt:lpstr>
      <vt:lpstr>Decimal to other Number System </vt:lpstr>
      <vt:lpstr>Decimal to Binary Conversion:- </vt:lpstr>
      <vt:lpstr>Decimal to Octal Conversion  </vt:lpstr>
      <vt:lpstr>PowerPoint Presentation</vt:lpstr>
      <vt:lpstr>PowerPoint Presentation</vt:lpstr>
      <vt:lpstr>Decimal to Hexadecimal Conversion </vt:lpstr>
      <vt:lpstr>PowerPoint Presentation</vt:lpstr>
      <vt:lpstr>PowerPoint Presentation</vt:lpstr>
      <vt:lpstr>OCTAL NUMBER SYSTEM Octal to binary conversion </vt:lpstr>
      <vt:lpstr>PowerPoint Presentation</vt:lpstr>
      <vt:lpstr>Octal to Binary Conversion </vt:lpstr>
      <vt:lpstr>PowerPoint Presentation</vt:lpstr>
      <vt:lpstr>Octal to decimal conversion </vt:lpstr>
      <vt:lpstr>PowerPoint Presentation</vt:lpstr>
      <vt:lpstr>Octal to hexadecimal conversion </vt:lpstr>
      <vt:lpstr>HEXADECIMAL NUMBER SYSTEM Hexadecimal to binary conversion </vt:lpstr>
      <vt:lpstr>PowerPoint Presentation</vt:lpstr>
      <vt:lpstr>Hexadecimal to decimal conversion </vt:lpstr>
      <vt:lpstr>PowerPoint Presentation</vt:lpstr>
      <vt:lpstr>Hexadecimal to Octal conversion </vt:lpstr>
      <vt:lpstr>PowerPoint Presentation</vt:lpstr>
      <vt:lpstr>Boolean Algebra</vt:lpstr>
      <vt:lpstr>LOGIC GATES </vt:lpstr>
      <vt:lpstr>DIFFERENT TYPES OF LOGIC GATES NOT GATE (INVERTER)  </vt:lpstr>
      <vt:lpstr>PowerPoint Presentation</vt:lpstr>
      <vt:lpstr>AND GATE </vt:lpstr>
      <vt:lpstr>OR GATE  </vt:lpstr>
      <vt:lpstr>NAND GATE </vt:lpstr>
      <vt:lpstr>PowerPoint Presentation</vt:lpstr>
      <vt:lpstr>NOR GATE </vt:lpstr>
      <vt:lpstr>PowerPoint Presentation</vt:lpstr>
      <vt:lpstr>EXCLUSIVE – OR (X-OR) GATE  </vt:lpstr>
      <vt:lpstr>PowerPoint Presentation</vt:lpstr>
      <vt:lpstr>EXCLUSIVE – NOR (X-NOR) GATE  </vt:lpstr>
      <vt:lpstr>PowerPoint Presentation</vt:lpstr>
      <vt:lpstr>COMBINATIONAL CIRCUITS </vt:lpstr>
      <vt:lpstr>Half Adder</vt:lpstr>
      <vt:lpstr>PowerPoint Presentation</vt:lpstr>
      <vt:lpstr>PowerPoint Presentation</vt:lpstr>
      <vt:lpstr>Full Adder Block diagram </vt:lpstr>
      <vt:lpstr>PowerPoint Presentation</vt:lpstr>
      <vt:lpstr>PowerPoint Presentation</vt:lpstr>
      <vt:lpstr>PowerPoint Presentation</vt:lpstr>
      <vt:lpstr>MULTIPLEXER (MUX) </vt:lpstr>
      <vt:lpstr>MUX Types</vt:lpstr>
      <vt:lpstr>PowerPoint Presentation</vt:lpstr>
      <vt:lpstr>2×1 Multiplexer: </vt:lpstr>
      <vt:lpstr>PowerPoint Presentation</vt:lpstr>
      <vt:lpstr>PowerPoint Presentation</vt:lpstr>
      <vt:lpstr>4×1 Multiplexer: </vt:lpstr>
      <vt:lpstr>PowerPoint Presentation</vt:lpstr>
      <vt:lpstr>PowerPoint Presentation</vt:lpstr>
      <vt:lpstr>De-multiplexer  </vt:lpstr>
      <vt:lpstr>DEMUX Types </vt:lpstr>
      <vt:lpstr>PowerPoint Presentation</vt:lpstr>
      <vt:lpstr>1×2 De-Multiplexer </vt:lpstr>
      <vt:lpstr>1×2 De-Multiplexer</vt:lpstr>
      <vt:lpstr>PowerPoint Presentation</vt:lpstr>
      <vt:lpstr>1×4 De-multiplexer </vt:lpstr>
      <vt:lpstr>PowerPoint Presentation</vt:lpstr>
      <vt:lpstr>PowerPoint Presentation</vt:lpstr>
      <vt:lpstr>Sequential circuits:  </vt:lpstr>
      <vt:lpstr>FLIPFLOPS </vt:lpstr>
      <vt:lpstr>SR Flip Flop </vt:lpstr>
      <vt:lpstr>PowerPoint Presentation</vt:lpstr>
      <vt:lpstr>PowerPoint Presentation</vt:lpstr>
      <vt:lpstr>JK FLIP FLOP</vt:lpstr>
      <vt:lpstr>JK Flip-Flop  </vt:lpstr>
      <vt:lpstr>Truth table</vt:lpstr>
      <vt:lpstr>PowerPoint Presentation</vt:lpstr>
      <vt:lpstr>T Flip Flop </vt:lpstr>
      <vt:lpstr>Truth table</vt:lpstr>
      <vt:lpstr>D Flip Flop </vt:lpstr>
      <vt:lpstr>PowerPoint Presentation</vt:lpstr>
      <vt:lpstr>PowerPoint Presentation</vt:lpstr>
      <vt:lpstr>Basic Principle of Communication </vt:lpstr>
      <vt:lpstr>Principles of Electronic Communication Systems </vt:lpstr>
      <vt:lpstr>PowerPoint Presentation</vt:lpstr>
      <vt:lpstr>PowerPoint Presentation</vt:lpstr>
      <vt:lpstr>PowerPoint Presentation</vt:lpstr>
      <vt:lpstr>Channel or Medium </vt:lpstr>
      <vt:lpstr>PowerPoint Presentation</vt:lpstr>
      <vt:lpstr>Output Transducer &amp; Final Destination </vt:lpstr>
      <vt:lpstr>Evolution of Communication systems</vt:lpstr>
      <vt:lpstr>1G – First-Generation System </vt:lpstr>
      <vt:lpstr>2G – Second-generation Communication System (GSM) </vt:lpstr>
      <vt:lpstr>3G – Third-generation Communication System</vt:lpstr>
      <vt:lpstr>How is 4G Different from 3G?</vt:lpstr>
      <vt:lpstr>PowerPoint Presentation</vt:lpstr>
      <vt:lpstr>5G – Fifth-generation Communication System</vt:lpstr>
      <vt:lpstr>What Makes 5G Exciting?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Boolean Algebra Theorems</vt:lpstr>
      <vt:lpstr>PowerPoint Presentation</vt:lpstr>
      <vt:lpstr>De Morgan’s Second Law: De Morgan’s Second law states that (A+B)’ = A’. B’.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130</cp:revision>
  <dcterms:created xsi:type="dcterms:W3CDTF">2024-07-07T04:41:04Z</dcterms:created>
  <dcterms:modified xsi:type="dcterms:W3CDTF">2024-12-20T10:58:39Z</dcterms:modified>
</cp:coreProperties>
</file>