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58" r:id="rId4"/>
    <p:sldId id="259" r:id="rId5"/>
    <p:sldId id="260" r:id="rId6"/>
    <p:sldId id="261" r:id="rId7"/>
    <p:sldId id="262" r:id="rId8"/>
    <p:sldId id="266" r:id="rId9"/>
    <p:sldId id="264" r:id="rId10"/>
    <p:sldId id="265" r:id="rId11"/>
    <p:sldId id="267" r:id="rId12"/>
    <p:sldId id="268" r:id="rId13"/>
    <p:sldId id="263"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64D4C4-DDD7-4BAE-909F-9EE835BC51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A7032-ADA9-45B9-AC68-40C01A1C2593}" type="slidenum">
              <a:rPr lang="en-IN" smtClean="0"/>
              <a:t>‹#›</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761" y="586120"/>
            <a:ext cx="3573412" cy="10741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24" y="6041362"/>
            <a:ext cx="377952" cy="469392"/>
          </a:xfrm>
          <a:prstGeom prst="rect">
            <a:avLst/>
          </a:prstGeom>
        </p:spPr>
      </p:pic>
    </p:spTree>
    <p:extLst>
      <p:ext uri="{BB962C8B-B14F-4D97-AF65-F5344CB8AC3E}">
        <p14:creationId xmlns:p14="http://schemas.microsoft.com/office/powerpoint/2010/main" val="378567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64D4C4-DDD7-4BAE-909F-9EE835BC51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A7032-ADA9-45B9-AC68-40C01A1C2593}" type="slidenum">
              <a:rPr lang="en-IN" smtClean="0"/>
              <a:t>‹#›</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6041362"/>
            <a:ext cx="377952" cy="469392"/>
          </a:xfrm>
          <a:prstGeom prst="rect">
            <a:avLst/>
          </a:prstGeom>
        </p:spPr>
      </p:pic>
    </p:spTree>
    <p:extLst>
      <p:ext uri="{BB962C8B-B14F-4D97-AF65-F5344CB8AC3E}">
        <p14:creationId xmlns:p14="http://schemas.microsoft.com/office/powerpoint/2010/main" val="76235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64D4C4-DDD7-4BAE-909F-9EE835BC51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A7032-ADA9-45B9-AC68-40C01A1C259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94" y="6041362"/>
            <a:ext cx="377952" cy="469392"/>
          </a:xfrm>
          <a:prstGeom prst="rect">
            <a:avLst/>
          </a:prstGeom>
        </p:spPr>
      </p:pic>
    </p:spTree>
    <p:extLst>
      <p:ext uri="{BB962C8B-B14F-4D97-AF65-F5344CB8AC3E}">
        <p14:creationId xmlns:p14="http://schemas.microsoft.com/office/powerpoint/2010/main" val="244099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64D4C4-DDD7-4BAE-909F-9EE835BC51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A7032-ADA9-45B9-AC68-40C01A1C2593}" type="slidenum">
              <a:rPr lang="en-IN" smtClean="0"/>
              <a:t>‹#›</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6041362"/>
            <a:ext cx="377952" cy="469392"/>
          </a:xfrm>
          <a:prstGeom prst="rect">
            <a:avLst/>
          </a:prstGeom>
        </p:spPr>
      </p:pic>
    </p:spTree>
    <p:extLst>
      <p:ext uri="{BB962C8B-B14F-4D97-AF65-F5344CB8AC3E}">
        <p14:creationId xmlns:p14="http://schemas.microsoft.com/office/powerpoint/2010/main" val="165836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64D4C4-DDD7-4BAE-909F-9EE835BC51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A7032-ADA9-45B9-AC68-40C01A1C259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2" y="6086218"/>
            <a:ext cx="377952" cy="469392"/>
          </a:xfrm>
          <a:prstGeom prst="rect">
            <a:avLst/>
          </a:prstGeom>
        </p:spPr>
      </p:pic>
    </p:spTree>
    <p:extLst>
      <p:ext uri="{BB962C8B-B14F-4D97-AF65-F5344CB8AC3E}">
        <p14:creationId xmlns:p14="http://schemas.microsoft.com/office/powerpoint/2010/main" val="364506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64D4C4-DDD7-4BAE-909F-9EE835BC51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A7032-ADA9-45B9-AC68-40C01A1C2593}" type="slidenum">
              <a:rPr lang="en-IN" smtClean="0"/>
              <a:t>‹#›</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2" y="6086218"/>
            <a:ext cx="377952" cy="469392"/>
          </a:xfrm>
          <a:prstGeom prst="rect">
            <a:avLst/>
          </a:prstGeom>
        </p:spPr>
      </p:pic>
    </p:spTree>
    <p:extLst>
      <p:ext uri="{BB962C8B-B14F-4D97-AF65-F5344CB8AC3E}">
        <p14:creationId xmlns:p14="http://schemas.microsoft.com/office/powerpoint/2010/main" val="2185428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4D4C4-DDD7-4BAE-909F-9EE835BC5158}" type="datetimeFigureOut">
              <a:rPr lang="en-IN" smtClean="0"/>
              <a:t>06-08-2024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EA7032-ADA9-45B9-AC68-40C01A1C2593}" type="slidenum">
              <a:rPr lang="en-IN" smtClean="0"/>
              <a:t>‹#›</a:t>
            </a:fld>
            <a:endParaRPr lang="en-IN"/>
          </a:p>
        </p:txBody>
      </p:sp>
      <p:pic>
        <p:nvPicPr>
          <p:cNvPr id="6" name="Picture 5"/>
          <p:cNvPicPr>
            <a:picLocks noChangeAspect="1"/>
          </p:cNvPicPr>
          <p:nvPr/>
        </p:nvPicPr>
        <p:blipFill>
          <a:blip r:embed="rId2"/>
          <a:stretch>
            <a:fillRect/>
          </a:stretch>
        </p:blipFill>
        <p:spPr>
          <a:xfrm>
            <a:off x="9020464" y="338960"/>
            <a:ext cx="2990850" cy="800100"/>
          </a:xfrm>
          <a:prstGeom prst="rect">
            <a:avLst/>
          </a:prstGeom>
        </p:spPr>
      </p:pic>
      <p:sp>
        <p:nvSpPr>
          <p:cNvPr id="7" name="Rectangle 6"/>
          <p:cNvSpPr/>
          <p:nvPr/>
        </p:nvSpPr>
        <p:spPr>
          <a:xfrm>
            <a:off x="1774503" y="2599781"/>
            <a:ext cx="6623745" cy="1323439"/>
          </a:xfrm>
          <a:prstGeom prst="rect">
            <a:avLst/>
          </a:prstGeom>
          <a:noFill/>
        </p:spPr>
        <p:txBody>
          <a:bodyPr wrap="squar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43590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4D4C4-DDD7-4BAE-909F-9EE835BC51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A7032-ADA9-45B9-AC68-40C01A1C2593}" type="slidenum">
              <a:rPr lang="en-IN" smtClean="0"/>
              <a:t>‹#›</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41362"/>
            <a:ext cx="377952" cy="469392"/>
          </a:xfrm>
          <a:prstGeom prst="rect">
            <a:avLst/>
          </a:prstGeom>
        </p:spPr>
      </p:pic>
    </p:spTree>
    <p:extLst>
      <p:ext uri="{BB962C8B-B14F-4D97-AF65-F5344CB8AC3E}">
        <p14:creationId xmlns:p14="http://schemas.microsoft.com/office/powerpoint/2010/main" val="355561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64D4C4-DDD7-4BAE-909F-9EE835BC5158}"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A7032-ADA9-45B9-AC68-40C01A1C2593}" type="slidenum">
              <a:rPr lang="en-IN" smtClean="0"/>
              <a:t>‹#›</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41362"/>
            <a:ext cx="377952" cy="469392"/>
          </a:xfrm>
          <a:prstGeom prst="rect">
            <a:avLst/>
          </a:prstGeom>
        </p:spPr>
      </p:pic>
    </p:spTree>
    <p:extLst>
      <p:ext uri="{BB962C8B-B14F-4D97-AF65-F5344CB8AC3E}">
        <p14:creationId xmlns:p14="http://schemas.microsoft.com/office/powerpoint/2010/main" val="112324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64D4C4-DDD7-4BAE-909F-9EE835BC5158}"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A7032-ADA9-45B9-AC68-40C01A1C2593}" type="slidenum">
              <a:rPr lang="en-IN" smtClean="0"/>
              <a:t>‹#›</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2" y="6041361"/>
            <a:ext cx="377952" cy="469392"/>
          </a:xfrm>
          <a:prstGeom prst="rect">
            <a:avLst/>
          </a:prstGeom>
        </p:spPr>
      </p:pic>
    </p:spTree>
    <p:extLst>
      <p:ext uri="{BB962C8B-B14F-4D97-AF65-F5344CB8AC3E}">
        <p14:creationId xmlns:p14="http://schemas.microsoft.com/office/powerpoint/2010/main" val="374749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64D4C4-DDD7-4BAE-909F-9EE835BC5158}"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EA7032-ADA9-45B9-AC68-40C01A1C2593}" type="slidenum">
              <a:rPr lang="en-IN" smtClean="0"/>
              <a:t>‹#›</a:t>
            </a:fld>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44" y="6041362"/>
            <a:ext cx="377952" cy="469392"/>
          </a:xfrm>
          <a:prstGeom prst="rect">
            <a:avLst/>
          </a:prstGeom>
        </p:spPr>
      </p:pic>
    </p:spTree>
    <p:extLst>
      <p:ext uri="{BB962C8B-B14F-4D97-AF65-F5344CB8AC3E}">
        <p14:creationId xmlns:p14="http://schemas.microsoft.com/office/powerpoint/2010/main" val="346403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64D4C4-DDD7-4BAE-909F-9EE835BC5158}" type="datetimeFigureOut">
              <a:rPr lang="en-IN" smtClean="0"/>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EA7032-ADA9-45B9-AC68-40C01A1C2593}"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41362"/>
            <a:ext cx="377952" cy="469392"/>
          </a:xfrm>
          <a:prstGeom prst="rect">
            <a:avLst/>
          </a:prstGeom>
        </p:spPr>
      </p:pic>
    </p:spTree>
    <p:extLst>
      <p:ext uri="{BB962C8B-B14F-4D97-AF65-F5344CB8AC3E}">
        <p14:creationId xmlns:p14="http://schemas.microsoft.com/office/powerpoint/2010/main" val="72110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4D4C4-DDD7-4BAE-909F-9EE835BC5158}" type="datetimeFigureOut">
              <a:rPr lang="en-IN" smtClean="0"/>
              <a:t>06-08-2024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EA7032-ADA9-45B9-AC68-40C01A1C2593}" type="slidenum">
              <a:rPr lang="en-IN" smtClean="0"/>
              <a:t>‹#›</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41362"/>
            <a:ext cx="377952" cy="469392"/>
          </a:xfrm>
          <a:prstGeom prst="rect">
            <a:avLst/>
          </a:prstGeom>
        </p:spPr>
      </p:pic>
    </p:spTree>
    <p:extLst>
      <p:ext uri="{BB962C8B-B14F-4D97-AF65-F5344CB8AC3E}">
        <p14:creationId xmlns:p14="http://schemas.microsoft.com/office/powerpoint/2010/main" val="305454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64D4C4-DDD7-4BAE-909F-9EE835BC5158}"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A7032-ADA9-45B9-AC68-40C01A1C2593}" type="slidenum">
              <a:rPr lang="en-IN" smtClean="0"/>
              <a:t>‹#›</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3" y="6041361"/>
            <a:ext cx="377952" cy="469392"/>
          </a:xfrm>
          <a:prstGeom prst="rect">
            <a:avLst/>
          </a:prstGeom>
        </p:spPr>
      </p:pic>
    </p:spTree>
    <p:extLst>
      <p:ext uri="{BB962C8B-B14F-4D97-AF65-F5344CB8AC3E}">
        <p14:creationId xmlns:p14="http://schemas.microsoft.com/office/powerpoint/2010/main" val="132847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A7032-ADA9-45B9-AC68-40C01A1C2593}" type="slidenum">
              <a:rPr lang="en-IN" smtClean="0"/>
              <a:t>‹#›</a:t>
            </a:fld>
            <a:endParaRPr lang="en-IN"/>
          </a:p>
        </p:txBody>
      </p:sp>
      <p:sp>
        <p:nvSpPr>
          <p:cNvPr id="5" name="Date Placeholder 4"/>
          <p:cNvSpPr>
            <a:spLocks noGrp="1"/>
          </p:cNvSpPr>
          <p:nvPr>
            <p:ph type="dt" sz="half" idx="10"/>
          </p:nvPr>
        </p:nvSpPr>
        <p:spPr/>
        <p:txBody>
          <a:bodyPr/>
          <a:lstStyle/>
          <a:p>
            <a:fld id="{1064D4C4-DDD7-4BAE-909F-9EE835BC5158}" type="datetimeFigureOut">
              <a:rPr lang="en-IN" smtClean="0"/>
              <a:t>06-08-2024</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50" y="6041362"/>
            <a:ext cx="377952" cy="469392"/>
          </a:xfrm>
          <a:prstGeom prst="rect">
            <a:avLst/>
          </a:prstGeom>
        </p:spPr>
      </p:pic>
    </p:spTree>
    <p:extLst>
      <p:ext uri="{BB962C8B-B14F-4D97-AF65-F5344CB8AC3E}">
        <p14:creationId xmlns:p14="http://schemas.microsoft.com/office/powerpoint/2010/main" val="386595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64D4C4-DDD7-4BAE-909F-9EE835BC5158}" type="datetimeFigureOut">
              <a:rPr lang="en-IN" smtClean="0"/>
              <a:t>06-08-2024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EA7032-ADA9-45B9-AC68-40C01A1C2593}" type="slidenum">
              <a:rPr lang="en-IN" smtClean="0"/>
              <a:t>‹#›</a:t>
            </a:fld>
            <a:endParaRPr lang="en-IN"/>
          </a:p>
        </p:txBody>
      </p:sp>
    </p:spTree>
    <p:extLst>
      <p:ext uri="{BB962C8B-B14F-4D97-AF65-F5344CB8AC3E}">
        <p14:creationId xmlns:p14="http://schemas.microsoft.com/office/powerpoint/2010/main" val="3295626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implilearn.com/how-to-become-a-software-engineer-articl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0B5C58-CADC-735A-5147-124A94204465}"/>
              </a:ext>
            </a:extLst>
          </p:cNvPr>
          <p:cNvSpPr txBox="1">
            <a:spLocks/>
          </p:cNvSpPr>
          <p:nvPr/>
        </p:nvSpPr>
        <p:spPr>
          <a:xfrm>
            <a:off x="677334" y="609600"/>
            <a:ext cx="8596668" cy="13208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1800" b="1">
                <a:solidFill>
                  <a:srgbClr val="000000"/>
                </a:solidFill>
                <a:latin typeface="Arial" panose="020B0604020202020204" pitchFamily="34" charset="0"/>
              </a:rPr>
            </a:br>
            <a:endParaRPr lang="en-IN" dirty="0"/>
          </a:p>
        </p:txBody>
      </p:sp>
      <p:sp>
        <p:nvSpPr>
          <p:cNvPr id="5" name="TextBox 4">
            <a:extLst>
              <a:ext uri="{FF2B5EF4-FFF2-40B4-BE49-F238E27FC236}">
                <a16:creationId xmlns:a16="http://schemas.microsoft.com/office/drawing/2014/main" id="{4A096D38-DBB1-6EE4-FDFC-B1D3034EEA18}"/>
              </a:ext>
            </a:extLst>
          </p:cNvPr>
          <p:cNvSpPr txBox="1"/>
          <p:nvPr/>
        </p:nvSpPr>
        <p:spPr>
          <a:xfrm>
            <a:off x="2913253" y="1313289"/>
            <a:ext cx="6825599" cy="584775"/>
          </a:xfrm>
          <a:prstGeom prst="rect">
            <a:avLst/>
          </a:prstGeom>
          <a:solidFill>
            <a:schemeClr val="accent5">
              <a:lumMod val="20000"/>
              <a:lumOff val="80000"/>
            </a:schemeClr>
          </a:solidFill>
        </p:spPr>
        <p:txBody>
          <a:bodyPr wrap="square">
            <a:spAutoFit/>
          </a:bodyPr>
          <a:lstStyle/>
          <a:p>
            <a:pPr algn="ctr"/>
            <a:r>
              <a:rPr lang="en-IN" sz="3200" kern="100" dirty="0">
                <a:effectLst/>
                <a:highlight>
                  <a:srgbClr val="00FFFF"/>
                </a:highlight>
                <a:latin typeface="Times New Roman" panose="02020603050405020304" pitchFamily="18" charset="0"/>
                <a:ea typeface="Calibri" panose="020F0502020204030204" pitchFamily="34" charset="0"/>
              </a:rPr>
              <a:t>School of Engineering and Technology</a:t>
            </a:r>
            <a:endParaRPr lang="en-IN" sz="3200" dirty="0">
              <a:highlight>
                <a:srgbClr val="00FFFF"/>
              </a:highlight>
            </a:endParaRPr>
          </a:p>
        </p:txBody>
      </p:sp>
      <p:sp>
        <p:nvSpPr>
          <p:cNvPr id="6" name="TextBox 5">
            <a:extLst>
              <a:ext uri="{FF2B5EF4-FFF2-40B4-BE49-F238E27FC236}">
                <a16:creationId xmlns:a16="http://schemas.microsoft.com/office/drawing/2014/main" id="{557D9906-0182-E3D9-CD03-8FD9669B102B}"/>
              </a:ext>
            </a:extLst>
          </p:cNvPr>
          <p:cNvSpPr txBox="1"/>
          <p:nvPr/>
        </p:nvSpPr>
        <p:spPr>
          <a:xfrm>
            <a:off x="2913254" y="2046357"/>
            <a:ext cx="6825599" cy="584775"/>
          </a:xfrm>
          <a:prstGeom prst="rect">
            <a:avLst/>
          </a:prstGeom>
          <a:solidFill>
            <a:srgbClr val="FFCCCC"/>
          </a:solidFill>
          <a:ln>
            <a:solidFill>
              <a:schemeClr val="accent1"/>
            </a:solidFill>
          </a:ln>
        </p:spPr>
        <p:txBody>
          <a:bodyPr wrap="square">
            <a:spAutoFit/>
          </a:bodyPr>
          <a:lstStyle/>
          <a:p>
            <a:pPr algn="ctr"/>
            <a:r>
              <a:rPr lang="en-IN" sz="3200" kern="100" dirty="0">
                <a:solidFill>
                  <a:srgbClr val="7030A0"/>
                </a:solidFill>
                <a:effectLst/>
                <a:latin typeface="Times New Roman" panose="02020603050405020304" pitchFamily="18" charset="0"/>
                <a:ea typeface="Calibri" panose="020F0502020204030204" pitchFamily="34" charset="0"/>
              </a:rPr>
              <a:t>Course: </a:t>
            </a:r>
            <a:r>
              <a:rPr lang="en-IN" sz="3200" kern="100" dirty="0">
                <a:solidFill>
                  <a:srgbClr val="7030A0"/>
                </a:solidFill>
                <a:latin typeface="Times New Roman" panose="02020603050405020304" pitchFamily="18" charset="0"/>
                <a:ea typeface="Calibri" panose="020F0502020204030204" pitchFamily="34" charset="0"/>
              </a:rPr>
              <a:t>Fundamentals of</a:t>
            </a:r>
            <a:r>
              <a:rPr lang="en-IN" sz="3200" kern="100" dirty="0">
                <a:solidFill>
                  <a:srgbClr val="7030A0"/>
                </a:solidFill>
                <a:effectLst/>
                <a:latin typeface="Times New Roman" panose="02020603050405020304" pitchFamily="18" charset="0"/>
                <a:ea typeface="Calibri" panose="020F0502020204030204" pitchFamily="34" charset="0"/>
              </a:rPr>
              <a:t> Data Science</a:t>
            </a:r>
            <a:endParaRPr lang="en-IN" sz="3200" dirty="0">
              <a:solidFill>
                <a:srgbClr val="7030A0"/>
              </a:solidFill>
            </a:endParaRPr>
          </a:p>
        </p:txBody>
      </p:sp>
      <p:sp>
        <p:nvSpPr>
          <p:cNvPr id="8" name="Rectangle 7"/>
          <p:cNvSpPr/>
          <p:nvPr/>
        </p:nvSpPr>
        <p:spPr>
          <a:xfrm>
            <a:off x="4808681" y="2838674"/>
            <a:ext cx="3034747" cy="769441"/>
          </a:xfrm>
          <a:prstGeom prst="rect">
            <a:avLst/>
          </a:prstGeom>
        </p:spPr>
        <p:txBody>
          <a:bodyPr wrap="square">
            <a:spAutoFit/>
          </a:bodyPr>
          <a:lstStyle/>
          <a:p>
            <a:r>
              <a:rPr lang="en-US" sz="4400" b="1" dirty="0">
                <a:solidFill>
                  <a:srgbClr val="00B0F0"/>
                </a:solidFill>
              </a:rPr>
              <a:t>MODULE 1</a:t>
            </a:r>
            <a:endParaRPr lang="en-IN" sz="4400" b="1" dirty="0"/>
          </a:p>
        </p:txBody>
      </p:sp>
      <p:sp>
        <p:nvSpPr>
          <p:cNvPr id="9" name="Rectangle 8"/>
          <p:cNvSpPr/>
          <p:nvPr/>
        </p:nvSpPr>
        <p:spPr>
          <a:xfrm>
            <a:off x="2065484" y="3656587"/>
            <a:ext cx="7991060" cy="707886"/>
          </a:xfrm>
          <a:prstGeom prst="rect">
            <a:avLst/>
          </a:prstGeom>
        </p:spPr>
        <p:txBody>
          <a:bodyPr wrap="square">
            <a:spAutoFit/>
          </a:bodyPr>
          <a:lstStyle/>
          <a:p>
            <a:pPr algn="ctr"/>
            <a:r>
              <a:rPr lang="en-US" sz="4000" b="1" dirty="0"/>
              <a:t>INTRODUCTION TO DATASCIENCE</a:t>
            </a:r>
            <a:endParaRPr lang="en-IN" sz="4000" b="1" dirty="0"/>
          </a:p>
        </p:txBody>
      </p:sp>
    </p:spTree>
    <p:extLst>
      <p:ext uri="{BB962C8B-B14F-4D97-AF65-F5344CB8AC3E}">
        <p14:creationId xmlns:p14="http://schemas.microsoft.com/office/powerpoint/2010/main" val="3129739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ources of Data Collection: Primary &amp; Secondary – StudiousGuy">
            <a:extLst>
              <a:ext uri="{FF2B5EF4-FFF2-40B4-BE49-F238E27FC236}">
                <a16:creationId xmlns:a16="http://schemas.microsoft.com/office/drawing/2014/main" id="{48A2B4B3-8A42-0DB0-4B7D-DF5B7CD766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9988" y="702366"/>
            <a:ext cx="9953889" cy="519274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23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8539"/>
            <a:ext cx="8596668" cy="689113"/>
          </a:xfrm>
        </p:spPr>
        <p:txBody>
          <a:bodyPr/>
          <a:lstStyle/>
          <a:p>
            <a:r>
              <a:rPr lang="en-US" dirty="0">
                <a:solidFill>
                  <a:srgbClr val="00B0F0"/>
                </a:solidFill>
              </a:rPr>
              <a:t>DATA WAREHOUSE</a:t>
            </a:r>
            <a:endParaRPr lang="en-IN" dirty="0">
              <a:solidFill>
                <a:srgbClr val="00B0F0"/>
              </a:solidFill>
            </a:endParaRPr>
          </a:p>
        </p:txBody>
      </p:sp>
      <p:sp>
        <p:nvSpPr>
          <p:cNvPr id="3" name="Content Placeholder 2"/>
          <p:cNvSpPr>
            <a:spLocks noGrp="1"/>
          </p:cNvSpPr>
          <p:nvPr>
            <p:ph idx="1"/>
          </p:nvPr>
        </p:nvSpPr>
        <p:spPr>
          <a:xfrm>
            <a:off x="677333" y="1232452"/>
            <a:ext cx="10679779" cy="4187688"/>
          </a:xfrm>
        </p:spPr>
        <p:txBody>
          <a:bodyPr>
            <a:normAutofit/>
          </a:bodyPr>
          <a:lstStyle/>
          <a:p>
            <a:pPr algn="just"/>
            <a:r>
              <a:rPr lang="en-US" sz="2400" dirty="0"/>
              <a:t>A data warehouse is an enterprise system used for the analysis and reporting of structured and semi-structured data from multiple sources, such as point-of-sale transactions, marketing automation, customer relationship management, and more. A data warehouse is suited for ad hoc analysis as well custom reporting.</a:t>
            </a:r>
            <a:endParaRPr lang="en-IN" sz="2400" dirty="0"/>
          </a:p>
          <a:p>
            <a:pPr algn="just"/>
            <a:r>
              <a:rPr lang="en-US" sz="2400" b="1" u="sng" dirty="0"/>
              <a:t>Goals of Data Warehousing</a:t>
            </a:r>
            <a:endParaRPr lang="en-IN" sz="2400" u="sng" dirty="0"/>
          </a:p>
          <a:p>
            <a:pPr marL="0" lvl="0" indent="0" algn="just">
              <a:buNone/>
            </a:pPr>
            <a:r>
              <a:rPr lang="en-US" sz="2400" dirty="0"/>
              <a:t>	1. To help reporting as well as analysis</a:t>
            </a:r>
            <a:endParaRPr lang="en-IN" sz="2400" dirty="0"/>
          </a:p>
          <a:p>
            <a:pPr marL="0" lvl="0" indent="0" algn="just">
              <a:buNone/>
            </a:pPr>
            <a:r>
              <a:rPr lang="en-US" sz="2400" dirty="0"/>
              <a:t>	2. Maintain the organization's historical information</a:t>
            </a:r>
            <a:endParaRPr lang="en-IN" sz="2400" dirty="0"/>
          </a:p>
          <a:p>
            <a:pPr marL="0" lvl="0" indent="0" algn="just">
              <a:buNone/>
            </a:pPr>
            <a:r>
              <a:rPr lang="en-US" sz="2400" dirty="0"/>
              <a:t>	3. Be the foundation for decision making</a:t>
            </a:r>
            <a:endParaRPr lang="en-IN" sz="2400" dirty="0"/>
          </a:p>
          <a:p>
            <a:endParaRPr lang="en-IN" sz="2400" dirty="0"/>
          </a:p>
        </p:txBody>
      </p:sp>
    </p:spTree>
    <p:extLst>
      <p:ext uri="{BB962C8B-B14F-4D97-AF65-F5344CB8AC3E}">
        <p14:creationId xmlns:p14="http://schemas.microsoft.com/office/powerpoint/2010/main" val="360606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 Warehousing - How It Works">
            <a:extLst>
              <a:ext uri="{FF2B5EF4-FFF2-40B4-BE49-F238E27FC236}">
                <a16:creationId xmlns:a16="http://schemas.microsoft.com/office/drawing/2014/main" id="{E132A944-5CFE-736D-4B27-CC81B9B157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8227" y="450574"/>
            <a:ext cx="9515060" cy="5976729"/>
          </a:xfrm>
          <a:prstGeom prst="rect">
            <a:avLst/>
          </a:prstGeom>
          <a:noFill/>
        </p:spPr>
      </p:pic>
    </p:spTree>
    <p:extLst>
      <p:ext uri="{BB962C8B-B14F-4D97-AF65-F5344CB8AC3E}">
        <p14:creationId xmlns:p14="http://schemas.microsoft.com/office/powerpoint/2010/main" val="2721533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9027"/>
            <a:ext cx="8596668" cy="596348"/>
          </a:xfrm>
        </p:spPr>
        <p:txBody>
          <a:bodyPr>
            <a:normAutofit fontScale="90000"/>
          </a:bodyPr>
          <a:lstStyle/>
          <a:p>
            <a:r>
              <a:rPr lang="en-US" dirty="0">
                <a:solidFill>
                  <a:srgbClr val="00B0F0"/>
                </a:solidFill>
              </a:rPr>
              <a:t>1.3 DATA SCIENCE HYPE</a:t>
            </a:r>
            <a:endParaRPr lang="en-IN" dirty="0"/>
          </a:p>
        </p:txBody>
      </p:sp>
      <p:sp>
        <p:nvSpPr>
          <p:cNvPr id="3" name="Content Placeholder 2"/>
          <p:cNvSpPr>
            <a:spLocks noGrp="1"/>
          </p:cNvSpPr>
          <p:nvPr>
            <p:ph idx="1"/>
          </p:nvPr>
        </p:nvSpPr>
        <p:spPr>
          <a:xfrm>
            <a:off x="677334" y="755374"/>
            <a:ext cx="10772544" cy="5645425"/>
          </a:xfrm>
        </p:spPr>
        <p:txBody>
          <a:bodyPr>
            <a:normAutofit lnSpcReduction="10000"/>
          </a:bodyPr>
          <a:lstStyle/>
          <a:p>
            <a:pPr algn="just"/>
            <a:r>
              <a:rPr lang="en-US" sz="2400" dirty="0"/>
              <a:t>The hype is crazy—people throw around tired phrases straight out of the height of the pre-financial crisis era like “Masters of the Universe” to describe data scientists.</a:t>
            </a:r>
          </a:p>
          <a:p>
            <a:pPr algn="just"/>
            <a:r>
              <a:rPr lang="en-US" sz="2400" dirty="0"/>
              <a:t>Statisticians already feel that they are studying and working on the “Science of Data.”</a:t>
            </a:r>
          </a:p>
          <a:p>
            <a:pPr algn="just"/>
            <a:r>
              <a:rPr lang="en-US" sz="2400" dirty="0"/>
              <a:t>The media often describes data science in a way that makes it sound like as if it’s simply statistics or machine learning in the context of the tech industry. </a:t>
            </a:r>
          </a:p>
          <a:p>
            <a:pPr lvl="0" algn="just"/>
            <a:r>
              <a:rPr lang="en-US" sz="2400" dirty="0"/>
              <a:t>Data science enables companies not only to understand data from multiple sources but also to enhance decision making. </a:t>
            </a:r>
            <a:endParaRPr lang="en-IN" sz="2400" dirty="0"/>
          </a:p>
          <a:p>
            <a:pPr lvl="0" algn="just"/>
            <a:r>
              <a:rPr lang="en-US" sz="2400" dirty="0"/>
              <a:t>Data Science has been recognized as one of the most exciting IT domains in the world. Recent reports suggest that leading countries like USA and China are investing billions of dollars to integrate their industries with Artificial Intelligence (AI). </a:t>
            </a:r>
            <a:endParaRPr lang="en-IN" sz="2400" dirty="0"/>
          </a:p>
          <a:p>
            <a:pPr algn="just"/>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26377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77079"/>
            <a:ext cx="10958075" cy="5564284"/>
          </a:xfrm>
        </p:spPr>
        <p:txBody>
          <a:bodyPr>
            <a:normAutofit fontScale="92500" lnSpcReduction="20000"/>
          </a:bodyPr>
          <a:lstStyle/>
          <a:p>
            <a:pPr algn="just"/>
            <a:r>
              <a:rPr lang="en-US" sz="2600" dirty="0"/>
              <a:t>There’s a lack of definitions around the most basic terminology. What is “Big Data” anyway? What does “data science” mean? What is the relationship between Big Data and data science? Is data science the science of Big Data? Is data science only the stuff going on in companies like Google and Facebook and tech companies? Why do many people refer to Big Data as crossing disciplines (astronomy, finance, tech, etc.) and to data science as only taking place in tech?</a:t>
            </a:r>
          </a:p>
          <a:p>
            <a:pPr algn="just"/>
            <a:r>
              <a:rPr lang="en-US" sz="2600" dirty="0"/>
              <a:t>There’s a distinct lack of respect for the researchers in academia and industry labs who have been working on this kind of stuff for years, and whose work is based on decades (in some cases, centuries) of work by statisticians, computer scientists, mathematicians, engineers, and scientists of all types. </a:t>
            </a:r>
          </a:p>
          <a:p>
            <a:pPr algn="just"/>
            <a:r>
              <a:rPr lang="en-US" sz="2600" dirty="0"/>
              <a:t>From the way the media describes it, machine learning algorithms were just invented last week and data was never “big” until Google came along. Many of the methods and techniques we’re using—and the challenges we’re facing now.</a:t>
            </a:r>
            <a:endParaRPr lang="en-IN" sz="2600" dirty="0"/>
          </a:p>
          <a:p>
            <a:endParaRPr lang="en-IN" dirty="0"/>
          </a:p>
        </p:txBody>
      </p:sp>
    </p:spTree>
    <p:extLst>
      <p:ext uri="{BB962C8B-B14F-4D97-AF65-F5344CB8AC3E}">
        <p14:creationId xmlns:p14="http://schemas.microsoft.com/office/powerpoint/2010/main" val="282070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70" y="132522"/>
            <a:ext cx="8545132" cy="675861"/>
          </a:xfrm>
        </p:spPr>
        <p:txBody>
          <a:bodyPr/>
          <a:lstStyle/>
          <a:p>
            <a:r>
              <a:rPr lang="en-US" dirty="0">
                <a:solidFill>
                  <a:srgbClr val="00B0F0"/>
                </a:solidFill>
              </a:rPr>
              <a:t>1.4 DATAFICATION</a:t>
            </a:r>
            <a:endParaRPr lang="en-IN" dirty="0">
              <a:solidFill>
                <a:srgbClr val="00B0F0"/>
              </a:solidFill>
            </a:endParaRPr>
          </a:p>
        </p:txBody>
      </p:sp>
      <p:sp>
        <p:nvSpPr>
          <p:cNvPr id="3" name="Content Placeholder 2"/>
          <p:cNvSpPr>
            <a:spLocks noGrp="1"/>
          </p:cNvSpPr>
          <p:nvPr>
            <p:ph idx="1"/>
          </p:nvPr>
        </p:nvSpPr>
        <p:spPr>
          <a:xfrm>
            <a:off x="677333" y="954157"/>
            <a:ext cx="10693031" cy="5087205"/>
          </a:xfrm>
        </p:spPr>
        <p:txBody>
          <a:bodyPr>
            <a:noAutofit/>
          </a:bodyPr>
          <a:lstStyle/>
          <a:p>
            <a:pPr algn="just">
              <a:lnSpc>
                <a:spcPct val="80000"/>
              </a:lnSpc>
            </a:pPr>
            <a:r>
              <a:rPr lang="en-US" sz="2400" dirty="0"/>
              <a:t>Datafication as a process of  “taking all aspects of life and turning them into data.” As examples, they mention that “Google’s augmented-reality glasses datafy the gaze. Twitter datafies stray thoughts. LinkedIn datafies </a:t>
            </a:r>
            <a:r>
              <a:rPr lang="en-IN" sz="2400" dirty="0"/>
              <a:t>professional networks.” </a:t>
            </a:r>
          </a:p>
          <a:p>
            <a:pPr algn="just">
              <a:lnSpc>
                <a:spcPct val="80000"/>
              </a:lnSpc>
            </a:pPr>
            <a:r>
              <a:rPr lang="en-US" sz="2400" dirty="0"/>
              <a:t>Datafication is an interesting concept and led us to consider its importance with respect to people’s intentions about sharing their own data.</a:t>
            </a:r>
            <a:endParaRPr lang="en-IN" sz="2400" dirty="0"/>
          </a:p>
          <a:p>
            <a:pPr algn="just">
              <a:lnSpc>
                <a:spcPct val="80000"/>
              </a:lnSpc>
            </a:pPr>
            <a:r>
              <a:rPr lang="en-US" sz="2400" dirty="0"/>
              <a:t>We are being datafied, or rather our actions are, and when we “like” someone or something online, we are intending to be datafied, or at least we should expect to be. But when we merely browse the Web, we are unintentionally, or at least passively, being datafied through cookies that we might or might not be aware of. And when we walk around in a store, or even on the street, we are being datafied in a completely unintentional way, via sensors, cameras, or Google glasses. </a:t>
            </a:r>
            <a:endParaRPr lang="en-IN" sz="2400" dirty="0"/>
          </a:p>
          <a:p>
            <a:endParaRPr lang="en-IN" sz="2400" dirty="0"/>
          </a:p>
        </p:txBody>
      </p:sp>
    </p:spTree>
    <p:extLst>
      <p:ext uri="{BB962C8B-B14F-4D97-AF65-F5344CB8AC3E}">
        <p14:creationId xmlns:p14="http://schemas.microsoft.com/office/powerpoint/2010/main" val="385507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0817"/>
            <a:ext cx="10785796" cy="5630545"/>
          </a:xfrm>
        </p:spPr>
        <p:txBody>
          <a:bodyPr/>
          <a:lstStyle/>
          <a:p>
            <a:pPr lvl="0" algn="just"/>
            <a:r>
              <a:rPr lang="en-US" sz="2400" dirty="0"/>
              <a:t>Datafication refers to the collective tools, technologies, and processes used to transform an organization into a data-driven enterprise. </a:t>
            </a:r>
            <a:endParaRPr lang="en-IN" sz="2400" dirty="0"/>
          </a:p>
          <a:p>
            <a:pPr lvl="0" algn="just"/>
            <a:r>
              <a:rPr lang="en-US" sz="2400" dirty="0"/>
              <a:t>An organizational trend of defining the key to core business operations through a global reliance on data and its related infrastructure.</a:t>
            </a:r>
            <a:endParaRPr lang="en-IN" sz="2400" dirty="0"/>
          </a:p>
          <a:p>
            <a:pPr lvl="0" algn="just"/>
            <a:r>
              <a:rPr lang="en-US" sz="2400" dirty="0"/>
              <a:t>Datafication refers to the fact that daily interactions of living things can be rendered into a data format and put to social use.</a:t>
            </a:r>
            <a:endParaRPr lang="en-IN" sz="2400" dirty="0"/>
          </a:p>
          <a:p>
            <a:pPr algn="just"/>
            <a:r>
              <a:rPr lang="en-US" sz="2400" b="1" u="sng" dirty="0"/>
              <a:t>Benefits of Datafication</a:t>
            </a:r>
            <a:endParaRPr lang="en-IN" sz="2400" u="sng" dirty="0"/>
          </a:p>
          <a:p>
            <a:pPr marL="0" lvl="0" indent="0" algn="just">
              <a:buNone/>
            </a:pPr>
            <a:r>
              <a:rPr lang="en-US" sz="2400" dirty="0"/>
              <a:t>	1. Datafication is a technique that is financially advantageous to pursue 	since it provides great 	opportunity for streamlining corporate 	procedures.</a:t>
            </a:r>
            <a:endParaRPr lang="en-IN" sz="2400" dirty="0"/>
          </a:p>
          <a:p>
            <a:pPr marL="0" lvl="0" indent="0" algn="just">
              <a:buNone/>
            </a:pPr>
            <a:r>
              <a:rPr lang="en-US" sz="2400" dirty="0"/>
              <a:t>	2. Datafication is a cutting-edge process for creating a futuristic 	framework that is both secure 	and inventive.</a:t>
            </a:r>
            <a:endParaRPr lang="en-IN" sz="2400" dirty="0"/>
          </a:p>
          <a:p>
            <a:endParaRPr lang="en-IN" dirty="0"/>
          </a:p>
        </p:txBody>
      </p:sp>
    </p:spTree>
    <p:extLst>
      <p:ext uri="{BB962C8B-B14F-4D97-AF65-F5344CB8AC3E}">
        <p14:creationId xmlns:p14="http://schemas.microsoft.com/office/powerpoint/2010/main" val="1477908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1305"/>
            <a:ext cx="8596668" cy="755374"/>
          </a:xfrm>
        </p:spPr>
        <p:txBody>
          <a:bodyPr/>
          <a:lstStyle/>
          <a:p>
            <a:r>
              <a:rPr lang="en-US" dirty="0">
                <a:solidFill>
                  <a:srgbClr val="00B0F0"/>
                </a:solidFill>
              </a:rPr>
              <a:t>1.5 Data Science Profiles</a:t>
            </a:r>
            <a:endParaRPr lang="en-IN" dirty="0">
              <a:solidFill>
                <a:srgbClr val="00B0F0"/>
              </a:solidFill>
            </a:endParaRPr>
          </a:p>
        </p:txBody>
      </p:sp>
      <p:pic>
        <p:nvPicPr>
          <p:cNvPr id="4" name="Content Placeholder 39">
            <a:extLst>
              <a:ext uri="{FF2B5EF4-FFF2-40B4-BE49-F238E27FC236}">
                <a16:creationId xmlns:a16="http://schemas.microsoft.com/office/drawing/2014/main" id="{10E3A351-99E1-C822-BC05-6D66B4871661}"/>
              </a:ext>
            </a:extLst>
          </p:cNvPr>
          <p:cNvPicPr>
            <a:picLocks noGrp="1" noChangeAspect="1"/>
          </p:cNvPicPr>
          <p:nvPr>
            <p:ph idx="1"/>
          </p:nvPr>
        </p:nvPicPr>
        <p:blipFill>
          <a:blip r:embed="rId2"/>
          <a:stretch>
            <a:fillRect/>
          </a:stretch>
        </p:blipFill>
        <p:spPr>
          <a:xfrm>
            <a:off x="2583727" y="928204"/>
            <a:ext cx="6690275" cy="5499836"/>
          </a:xfrm>
        </p:spPr>
      </p:pic>
    </p:spTree>
    <p:extLst>
      <p:ext uri="{BB962C8B-B14F-4D97-AF65-F5344CB8AC3E}">
        <p14:creationId xmlns:p14="http://schemas.microsoft.com/office/powerpoint/2010/main" val="2301973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8297"/>
            <a:ext cx="10918318" cy="5763066"/>
          </a:xfrm>
        </p:spPr>
        <p:txBody>
          <a:bodyPr>
            <a:noAutofit/>
          </a:bodyPr>
          <a:lstStyle/>
          <a:p>
            <a:pPr lvl="0" algn="just"/>
            <a:r>
              <a:rPr lang="en-US" sz="2400" dirty="0">
                <a:solidFill>
                  <a:srgbClr val="00B0F0"/>
                </a:solidFill>
              </a:rPr>
              <a:t>Data Analyst</a:t>
            </a:r>
            <a:endParaRPr lang="en-IN" sz="2400" dirty="0">
              <a:solidFill>
                <a:srgbClr val="00B0F0"/>
              </a:solidFill>
            </a:endParaRPr>
          </a:p>
          <a:p>
            <a:pPr marL="0" indent="0" algn="just">
              <a:buNone/>
            </a:pPr>
            <a:r>
              <a:rPr lang="en-US" sz="2400" dirty="0"/>
              <a:t>	Data Analysts are the individuals who are responsible for reviewing the data 	so that they can identify the key information in the businesses of customers. 	Therefore, it is the process of collecting, processing, and analyzing the data 	to extract meaningful insights and also data analyst support in decision-	making processes.</a:t>
            </a:r>
          </a:p>
          <a:p>
            <a:pPr lvl="0" algn="just"/>
            <a:r>
              <a:rPr lang="en-US" sz="2400" dirty="0">
                <a:solidFill>
                  <a:srgbClr val="00B0F0"/>
                </a:solidFill>
              </a:rPr>
              <a:t>Data Scientist</a:t>
            </a:r>
            <a:endParaRPr lang="en-IN" sz="2400" dirty="0">
              <a:solidFill>
                <a:srgbClr val="00B0F0"/>
              </a:solidFill>
            </a:endParaRPr>
          </a:p>
          <a:p>
            <a:pPr marL="0" indent="0" algn="just">
              <a:buNone/>
            </a:pPr>
            <a:r>
              <a:rPr lang="en-US" sz="2400" dirty="0"/>
              <a:t>	Data Scientist are the individual who uses the data to understand it. Therefore these data scientist 	are responsible to collect, analyze and interpret the data to help to drive the decision making.</a:t>
            </a:r>
          </a:p>
          <a:p>
            <a:pPr lvl="0" algn="just" fontAlgn="base"/>
            <a:r>
              <a:rPr lang="en-IN" sz="2400" dirty="0">
                <a:solidFill>
                  <a:srgbClr val="00B0F0"/>
                </a:solidFill>
              </a:rPr>
              <a:t>Data Engineer</a:t>
            </a:r>
          </a:p>
          <a:p>
            <a:pPr marL="0" indent="0" algn="just" fontAlgn="base">
              <a:buNone/>
            </a:pPr>
            <a:r>
              <a:rPr lang="en-IN" sz="2400" dirty="0"/>
              <a:t>	Data Engineer refers to experts who are responsible for maintaining, designing and optimizing the 	data infrastructure for the data management and transform them. </a:t>
            </a:r>
          </a:p>
          <a:p>
            <a:pPr marL="0" indent="0" algn="just">
              <a:buNone/>
            </a:pPr>
            <a:endParaRPr lang="en-IN" sz="2400" dirty="0"/>
          </a:p>
          <a:p>
            <a:pPr marL="0" indent="0" algn="just">
              <a:buNone/>
            </a:pPr>
            <a:endParaRPr lang="en-IN" sz="2400" dirty="0"/>
          </a:p>
          <a:p>
            <a:pPr algn="just"/>
            <a:endParaRPr lang="en-IN" sz="2400" dirty="0"/>
          </a:p>
        </p:txBody>
      </p:sp>
    </p:spTree>
    <p:extLst>
      <p:ext uri="{BB962C8B-B14F-4D97-AF65-F5344CB8AC3E}">
        <p14:creationId xmlns:p14="http://schemas.microsoft.com/office/powerpoint/2010/main" val="241356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9270"/>
            <a:ext cx="8596668" cy="715617"/>
          </a:xfrm>
        </p:spPr>
        <p:txBody>
          <a:bodyPr>
            <a:normAutofit/>
          </a:bodyPr>
          <a:lstStyle/>
          <a:p>
            <a:r>
              <a:rPr lang="en-US" dirty="0">
                <a:solidFill>
                  <a:srgbClr val="00B0F0"/>
                </a:solidFill>
              </a:rPr>
              <a:t>1.6 DEFINITIONS - METADATA</a:t>
            </a:r>
            <a:endParaRPr lang="en-IN" dirty="0">
              <a:solidFill>
                <a:srgbClr val="00B0F0"/>
              </a:solidFill>
            </a:endParaRPr>
          </a:p>
        </p:txBody>
      </p:sp>
      <p:sp>
        <p:nvSpPr>
          <p:cNvPr id="3" name="Content Placeholder 2"/>
          <p:cNvSpPr>
            <a:spLocks noGrp="1"/>
          </p:cNvSpPr>
          <p:nvPr>
            <p:ph idx="1"/>
          </p:nvPr>
        </p:nvSpPr>
        <p:spPr>
          <a:xfrm>
            <a:off x="677334" y="1020417"/>
            <a:ext cx="10772544" cy="5020946"/>
          </a:xfrm>
        </p:spPr>
        <p:txBody>
          <a:bodyPr>
            <a:normAutofit fontScale="85000" lnSpcReduction="20000"/>
          </a:bodyPr>
          <a:lstStyle/>
          <a:p>
            <a:pPr lvl="0" algn="just"/>
            <a:r>
              <a:rPr lang="en-US" sz="2600" dirty="0"/>
              <a:t>Metadata means "data about data". Metadata is defined as the data providing information about one or more aspects of the data; it is used to summarize basic information about data that can make tracking and working with specific data easier. </a:t>
            </a:r>
            <a:endParaRPr lang="en-IN" sz="2600" dirty="0"/>
          </a:p>
          <a:p>
            <a:pPr lvl="0" algn="just"/>
            <a:r>
              <a:rPr lang="en-US" sz="2600" dirty="0"/>
              <a:t>There are three main types of metadata: Descriptive, Administrative, and Structural. </a:t>
            </a:r>
            <a:endParaRPr lang="en-IN" sz="2600" dirty="0"/>
          </a:p>
          <a:p>
            <a:pPr marL="0" indent="0" algn="just">
              <a:buNone/>
            </a:pPr>
            <a:endParaRPr lang="en-IN" sz="2600" dirty="0"/>
          </a:p>
          <a:p>
            <a:pPr lvl="0" algn="just"/>
            <a:r>
              <a:rPr lang="en-US" sz="2600" u="sng" dirty="0"/>
              <a:t>Descriptive metadata </a:t>
            </a:r>
            <a:r>
              <a:rPr lang="en-US" sz="2600" dirty="0"/>
              <a:t>enables discovery, identification, and selection of resources. It can include elements such as title, author, and subjects. </a:t>
            </a:r>
            <a:endParaRPr lang="en-IN" sz="2600" dirty="0"/>
          </a:p>
          <a:p>
            <a:pPr marL="0" indent="0" algn="just">
              <a:buNone/>
            </a:pPr>
            <a:r>
              <a:rPr lang="en-US" sz="2600" dirty="0"/>
              <a:t>	Examples:</a:t>
            </a:r>
            <a:endParaRPr lang="en-IN" sz="2600" dirty="0"/>
          </a:p>
          <a:p>
            <a:pPr marL="0" lvl="0" indent="0" algn="just">
              <a:buNone/>
            </a:pPr>
            <a:r>
              <a:rPr lang="en-US" sz="2600" dirty="0"/>
              <a:t>	Library Catalogs: Metadata about books, including title, author, 	publication 	date, subject headings, and ISBN.</a:t>
            </a:r>
            <a:endParaRPr lang="en-IN" sz="2600" dirty="0"/>
          </a:p>
          <a:p>
            <a:pPr marL="0" lvl="0" indent="0" algn="just">
              <a:buNone/>
            </a:pPr>
            <a:r>
              <a:rPr lang="en-US" sz="2600" dirty="0"/>
              <a:t>	Digital Repositories: Descriptive information about digital objects, such 	as 	datasets, images, and documents, including titles, creators, 	descriptions, and 	formats.</a:t>
            </a:r>
            <a:endParaRPr lang="en-IN" sz="2600" dirty="0"/>
          </a:p>
          <a:p>
            <a:pPr marL="0" lvl="0" indent="0" algn="just">
              <a:buNone/>
            </a:pPr>
            <a:endParaRPr lang="en-IN" dirty="0"/>
          </a:p>
        </p:txBody>
      </p:sp>
    </p:spTree>
    <p:extLst>
      <p:ext uri="{BB962C8B-B14F-4D97-AF65-F5344CB8AC3E}">
        <p14:creationId xmlns:p14="http://schemas.microsoft.com/office/powerpoint/2010/main" val="197468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sz="half" idx="1"/>
          </p:nvPr>
        </p:nvSpPr>
        <p:spPr>
          <a:xfrm>
            <a:off x="677334" y="1404730"/>
            <a:ext cx="4424753" cy="4876800"/>
          </a:xfrm>
        </p:spPr>
        <p:txBody>
          <a:bodyPr/>
          <a:lstStyle/>
          <a:p>
            <a:r>
              <a:rPr lang="en-US" dirty="0"/>
              <a:t>1.1 INTRODUCTION</a:t>
            </a:r>
          </a:p>
          <a:p>
            <a:pPr marL="0" indent="0">
              <a:buNone/>
            </a:pPr>
            <a:r>
              <a:rPr lang="en-US" dirty="0"/>
              <a:t>          DEFINITION</a:t>
            </a:r>
          </a:p>
          <a:p>
            <a:pPr marL="0" indent="0">
              <a:buNone/>
            </a:pPr>
            <a:r>
              <a:rPr lang="en-US" dirty="0"/>
              <a:t>          NEED FOR DATA SCIENCE</a:t>
            </a:r>
          </a:p>
          <a:p>
            <a:r>
              <a:rPr lang="en-US" dirty="0"/>
              <a:t>1.2 BIGDATA</a:t>
            </a:r>
          </a:p>
          <a:p>
            <a:pPr marL="0" indent="0">
              <a:buNone/>
            </a:pPr>
            <a:r>
              <a:rPr lang="en-US" dirty="0"/>
              <a:t>          DATA COLLECTIONS</a:t>
            </a:r>
          </a:p>
          <a:p>
            <a:pPr marL="0" indent="0">
              <a:buNone/>
            </a:pPr>
            <a:r>
              <a:rPr lang="en-US" dirty="0"/>
              <a:t>          DATA WAREHOUSE</a:t>
            </a:r>
          </a:p>
          <a:p>
            <a:r>
              <a:rPr lang="en-US" dirty="0"/>
              <a:t>1.3 DATA SCIENCE HYPE</a:t>
            </a:r>
          </a:p>
          <a:p>
            <a:r>
              <a:rPr lang="en-US" dirty="0"/>
              <a:t>1.4 DATAFICATION</a:t>
            </a:r>
          </a:p>
          <a:p>
            <a:r>
              <a:rPr lang="en-US" dirty="0"/>
              <a:t>1.5 DATA SCIENCE PROFILES</a:t>
            </a:r>
          </a:p>
        </p:txBody>
      </p:sp>
      <p:sp>
        <p:nvSpPr>
          <p:cNvPr id="4" name="Content Placeholder 3"/>
          <p:cNvSpPr>
            <a:spLocks noGrp="1"/>
          </p:cNvSpPr>
          <p:nvPr>
            <p:ph sz="half" idx="2"/>
          </p:nvPr>
        </p:nvSpPr>
        <p:spPr>
          <a:xfrm>
            <a:off x="5420139" y="1404731"/>
            <a:ext cx="4399721" cy="4636632"/>
          </a:xfrm>
        </p:spPr>
        <p:txBody>
          <a:bodyPr/>
          <a:lstStyle/>
          <a:p>
            <a:r>
              <a:rPr lang="en-US" dirty="0"/>
              <a:t>1.6 DEFINITIONS</a:t>
            </a:r>
          </a:p>
          <a:p>
            <a:pPr marL="0" indent="0">
              <a:buNone/>
            </a:pPr>
            <a:r>
              <a:rPr lang="en-US" dirty="0"/>
              <a:t>          METADATA</a:t>
            </a:r>
          </a:p>
          <a:p>
            <a:pPr marL="0" indent="0">
              <a:buNone/>
            </a:pPr>
            <a:r>
              <a:rPr lang="en-US" dirty="0"/>
              <a:t>          STATISTICAL INFERENCE</a:t>
            </a:r>
          </a:p>
          <a:p>
            <a:pPr marL="0" indent="0">
              <a:buNone/>
            </a:pPr>
            <a:r>
              <a:rPr lang="en-US" dirty="0"/>
              <a:t>          POPULATION AND SAMPLES</a:t>
            </a:r>
          </a:p>
          <a:p>
            <a:pPr marL="0" indent="0">
              <a:buNone/>
            </a:pPr>
            <a:r>
              <a:rPr lang="en-US" dirty="0"/>
              <a:t>          DATA MODELLING</a:t>
            </a:r>
          </a:p>
          <a:p>
            <a:r>
              <a:rPr lang="en-US" dirty="0"/>
              <a:t>1.7 PHYLOSOPHY OF EXPLORATORY DATA ANALYSIS</a:t>
            </a:r>
          </a:p>
          <a:p>
            <a:r>
              <a:rPr lang="en-US" dirty="0"/>
              <a:t>1.8 DATASCIENCE PROCESS</a:t>
            </a:r>
          </a:p>
          <a:p>
            <a:r>
              <a:rPr lang="en-US" dirty="0"/>
              <a:t>1.9 DATASCIENCETIST’S ROLE</a:t>
            </a:r>
          </a:p>
          <a:p>
            <a:r>
              <a:rPr lang="en-US" dirty="0"/>
              <a:t>1.10 CASE STUDIES</a:t>
            </a:r>
          </a:p>
        </p:txBody>
      </p:sp>
    </p:spTree>
    <p:extLst>
      <p:ext uri="{BB962C8B-B14F-4D97-AF65-F5344CB8AC3E}">
        <p14:creationId xmlns:p14="http://schemas.microsoft.com/office/powerpoint/2010/main" val="2357240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4801"/>
            <a:ext cx="10918318" cy="5736562"/>
          </a:xfrm>
        </p:spPr>
        <p:txBody>
          <a:bodyPr>
            <a:noAutofit/>
          </a:bodyPr>
          <a:lstStyle/>
          <a:p>
            <a:pPr lvl="0" algn="just"/>
            <a:r>
              <a:rPr lang="en-US" sz="2400" b="1" dirty="0"/>
              <a:t>Administrative metadata</a:t>
            </a:r>
            <a:r>
              <a:rPr lang="en-US" sz="2400" dirty="0"/>
              <a:t> facilities the management of resources.</a:t>
            </a:r>
            <a:endParaRPr lang="en-IN" sz="2400" dirty="0"/>
          </a:p>
          <a:p>
            <a:pPr marL="0" indent="0" algn="just">
              <a:buNone/>
            </a:pPr>
            <a:r>
              <a:rPr lang="en-US" sz="2400" dirty="0"/>
              <a:t>	Administrative metadata is a type of metadata that helps manage and support the use of a 	resource, typically digital objects, throughout its lifecycle. It encompasses information needed for 	managing, preserving, and providing access to the resource. </a:t>
            </a:r>
          </a:p>
          <a:p>
            <a:pPr marL="0" indent="0" algn="just">
              <a:buNone/>
            </a:pPr>
            <a:r>
              <a:rPr lang="en-US" sz="2400" dirty="0"/>
              <a:t>Components of Administrative metadata,</a:t>
            </a:r>
          </a:p>
          <a:p>
            <a:pPr marL="514350" indent="-514350" algn="just">
              <a:buAutoNum type="arabicPeriod"/>
            </a:pPr>
            <a:r>
              <a:rPr lang="en-US" sz="2400" dirty="0"/>
              <a:t>Technical Metadata.</a:t>
            </a:r>
            <a:r>
              <a:rPr lang="en-IN" sz="2400" dirty="0"/>
              <a:t> </a:t>
            </a:r>
          </a:p>
          <a:p>
            <a:pPr marL="514350" indent="-514350" algn="just">
              <a:buAutoNum type="arabicPeriod"/>
            </a:pPr>
            <a:r>
              <a:rPr lang="en-US" sz="2400" dirty="0"/>
              <a:t>Preservation Metadata </a:t>
            </a:r>
          </a:p>
          <a:p>
            <a:pPr marL="514350" indent="-514350" algn="just">
              <a:buAutoNum type="arabicPeriod"/>
            </a:pPr>
            <a:r>
              <a:rPr lang="en-US" sz="2400" dirty="0"/>
              <a:t>Rights Management Metadata</a:t>
            </a:r>
          </a:p>
          <a:p>
            <a:pPr marL="0" lvl="0" indent="0" algn="just">
              <a:buNone/>
            </a:pPr>
            <a:r>
              <a:rPr lang="en-US" sz="2400" dirty="0"/>
              <a:t>Examples :</a:t>
            </a:r>
          </a:p>
          <a:p>
            <a:pPr marL="0" lvl="0" indent="0" algn="just">
              <a:buNone/>
            </a:pPr>
            <a:r>
              <a:rPr lang="en-US" sz="2400" dirty="0"/>
              <a:t>	Digital Libraries: Metadata about digitized books, manuscripts, and other 	resources, including 	technical details, preservation actions, and rights 	information.</a:t>
            </a:r>
            <a:endParaRPr lang="en-IN" sz="2400" dirty="0"/>
          </a:p>
          <a:p>
            <a:pPr marL="0" lvl="0" indent="0" algn="just">
              <a:buNone/>
            </a:pPr>
            <a:r>
              <a:rPr lang="en-IN" sz="2400" dirty="0"/>
              <a:t>	</a:t>
            </a:r>
            <a:r>
              <a:rPr lang="en-US" sz="2400" dirty="0"/>
              <a:t>Archives: Metadata for archival collections, detailing provenance, 	custodial history, and access 	permissions.</a:t>
            </a:r>
          </a:p>
          <a:p>
            <a:pPr marL="0" indent="0">
              <a:buNone/>
            </a:pPr>
            <a:r>
              <a:rPr lang="en-US" sz="1600" dirty="0"/>
              <a:t>	</a:t>
            </a:r>
            <a:endParaRPr lang="en-IN" sz="1600" dirty="0"/>
          </a:p>
        </p:txBody>
      </p:sp>
    </p:spTree>
    <p:extLst>
      <p:ext uri="{BB962C8B-B14F-4D97-AF65-F5344CB8AC3E}">
        <p14:creationId xmlns:p14="http://schemas.microsoft.com/office/powerpoint/2010/main" val="684043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543339"/>
            <a:ext cx="10653275" cy="5498023"/>
          </a:xfrm>
        </p:spPr>
        <p:txBody>
          <a:bodyPr>
            <a:normAutofit fontScale="92500" lnSpcReduction="20000"/>
          </a:bodyPr>
          <a:lstStyle/>
          <a:p>
            <a:pPr lvl="0" algn="just"/>
            <a:r>
              <a:rPr lang="en-US" sz="2600" b="1" dirty="0"/>
              <a:t>Structural Metadata </a:t>
            </a:r>
            <a:r>
              <a:rPr lang="en-US" sz="2600" dirty="0"/>
              <a:t>is metadata that describes the structure, type, and relationships of data. For example, in a SQL database, the data is described by metadata stored in the Information Schema and the Definition Schema.</a:t>
            </a:r>
            <a:endParaRPr lang="en-IN" sz="2600" dirty="0"/>
          </a:p>
          <a:p>
            <a:pPr marL="0" lvl="0" indent="0" algn="just">
              <a:buNone/>
            </a:pPr>
            <a:r>
              <a:rPr lang="en-IN" sz="2600" dirty="0"/>
              <a:t>Examples </a:t>
            </a:r>
          </a:p>
          <a:p>
            <a:pPr marL="0" lvl="0" indent="0" algn="just">
              <a:buNone/>
            </a:pPr>
            <a:r>
              <a:rPr lang="en-US" sz="2600" dirty="0"/>
              <a:t>	Books and Documents: Information about chapters, sections, and sub-sections, as well as 	pagination and links between different parts of the document.</a:t>
            </a:r>
            <a:endParaRPr lang="en-IN" sz="2600" dirty="0"/>
          </a:p>
          <a:p>
            <a:pPr marL="0" lvl="0" indent="0" algn="just">
              <a:buNone/>
            </a:pPr>
            <a:r>
              <a:rPr lang="en-US" sz="2600" dirty="0"/>
              <a:t>	Multimedia Objects: Metadata describing scenes, segments, tracks, or frames in videos and 	audio files.</a:t>
            </a:r>
            <a:endParaRPr lang="en-IN" sz="2600" dirty="0"/>
          </a:p>
          <a:p>
            <a:pPr marL="0" lvl="0" indent="0" algn="just">
              <a:buNone/>
            </a:pPr>
            <a:r>
              <a:rPr lang="en-US" sz="2600" dirty="0"/>
              <a:t>	Websites: The organization of web pages, including navigation structures, links, and the 	relationship between different sections of the site.</a:t>
            </a:r>
            <a:endParaRPr lang="en-IN" sz="2600" dirty="0"/>
          </a:p>
          <a:p>
            <a:pPr marL="0" lvl="0" indent="0" algn="just">
              <a:buNone/>
            </a:pPr>
            <a:r>
              <a:rPr lang="en-US" sz="2600" dirty="0"/>
              <a:t>	Digital Collections: How items in a collection are grouped, ordered, and related to each other, 	such as collections of photographs, datasets, or archival materials.</a:t>
            </a:r>
            <a:endParaRPr lang="en-IN" sz="2600" dirty="0"/>
          </a:p>
          <a:p>
            <a:endParaRPr lang="en-IN" dirty="0"/>
          </a:p>
        </p:txBody>
      </p:sp>
    </p:spTree>
    <p:extLst>
      <p:ext uri="{BB962C8B-B14F-4D97-AF65-F5344CB8AC3E}">
        <p14:creationId xmlns:p14="http://schemas.microsoft.com/office/powerpoint/2010/main" val="344509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63827"/>
            <a:ext cx="11037588" cy="5577536"/>
          </a:xfrm>
        </p:spPr>
        <p:txBody>
          <a:bodyPr>
            <a:normAutofit fontScale="92500"/>
          </a:bodyPr>
          <a:lstStyle/>
          <a:p>
            <a:pPr lvl="0"/>
            <a:r>
              <a:rPr lang="en-US" sz="2400" b="1" dirty="0">
                <a:solidFill>
                  <a:srgbClr val="00B0F0"/>
                </a:solidFill>
              </a:rPr>
              <a:t>Statistical Inference</a:t>
            </a:r>
            <a:r>
              <a:rPr lang="en-US" sz="2400" dirty="0">
                <a:solidFill>
                  <a:srgbClr val="00B0F0"/>
                </a:solidFill>
              </a:rPr>
              <a:t>: </a:t>
            </a:r>
            <a:r>
              <a:rPr lang="en-US" sz="2400" dirty="0"/>
              <a:t>Statistical inference is a method of making decisions about the parameters of a population, based on random sampling. It helps to assess the relationship between the dependent and independent variables. The purpose of statistical inference to estimate the uncertainty or sample to sample variation.</a:t>
            </a:r>
            <a:endParaRPr lang="en-IN" sz="2400" dirty="0"/>
          </a:p>
          <a:p>
            <a:pPr marL="0" indent="0">
              <a:buNone/>
            </a:pPr>
            <a:r>
              <a:rPr lang="en-US" sz="2400" dirty="0"/>
              <a:t> </a:t>
            </a:r>
            <a:endParaRPr lang="en-IN" sz="2400" dirty="0"/>
          </a:p>
          <a:p>
            <a:pPr lvl="0"/>
            <a:r>
              <a:rPr lang="en-US" sz="2400" b="1" dirty="0">
                <a:solidFill>
                  <a:srgbClr val="00B0F0"/>
                </a:solidFill>
              </a:rPr>
              <a:t>Population and Sample in big data:</a:t>
            </a:r>
            <a:endParaRPr lang="en-IN" sz="2400" dirty="0">
              <a:solidFill>
                <a:srgbClr val="00B0F0"/>
              </a:solidFill>
            </a:endParaRPr>
          </a:p>
          <a:p>
            <a:pPr marL="0" indent="0">
              <a:buNone/>
            </a:pPr>
            <a:r>
              <a:rPr lang="en-US" sz="2400" dirty="0"/>
              <a:t>Data: Both population and sample involve data. Population refers to the entire group or set of individuals, objects, or events being studied, while a sample is a subset of the population that is used for analysis. Descriptive Statistics: Descriptive statistics can be used to analyse both populations and samples.</a:t>
            </a:r>
            <a:endParaRPr lang="en-IN" sz="2400" dirty="0"/>
          </a:p>
          <a:p>
            <a:pPr marL="0" indent="0">
              <a:buNone/>
            </a:pPr>
            <a:endParaRPr lang="en-IN" sz="2400" dirty="0"/>
          </a:p>
          <a:p>
            <a:pPr marL="0" indent="0">
              <a:buNone/>
            </a:pPr>
            <a:r>
              <a:rPr lang="en-US" sz="2400" dirty="0"/>
              <a:t>Example: All the students in the class are population whereas the top 10 students in the class are the sample. All the members of the parliament is population and the female candidates present there is the sample.</a:t>
            </a:r>
            <a:endParaRPr lang="en-IN" sz="2400" dirty="0"/>
          </a:p>
          <a:p>
            <a:endParaRPr lang="en-IN" dirty="0"/>
          </a:p>
        </p:txBody>
      </p:sp>
    </p:spTree>
    <p:extLst>
      <p:ext uri="{BB962C8B-B14F-4D97-AF65-F5344CB8AC3E}">
        <p14:creationId xmlns:p14="http://schemas.microsoft.com/office/powerpoint/2010/main" val="162995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9270"/>
            <a:ext cx="8596668" cy="649356"/>
          </a:xfrm>
        </p:spPr>
        <p:txBody>
          <a:bodyPr>
            <a:normAutofit/>
          </a:bodyPr>
          <a:lstStyle/>
          <a:p>
            <a:r>
              <a:rPr lang="en-US" dirty="0">
                <a:solidFill>
                  <a:srgbClr val="00B0F0"/>
                </a:solidFill>
              </a:rPr>
              <a:t>DATA MODELLING</a:t>
            </a:r>
            <a:endParaRPr lang="en-IN" dirty="0">
              <a:solidFill>
                <a:srgbClr val="00B0F0"/>
              </a:solidFill>
            </a:endParaRPr>
          </a:p>
        </p:txBody>
      </p:sp>
      <p:sp>
        <p:nvSpPr>
          <p:cNvPr id="3" name="Content Placeholder 2"/>
          <p:cNvSpPr>
            <a:spLocks noGrp="1"/>
          </p:cNvSpPr>
          <p:nvPr>
            <p:ph idx="1"/>
          </p:nvPr>
        </p:nvSpPr>
        <p:spPr>
          <a:xfrm>
            <a:off x="677333" y="768626"/>
            <a:ext cx="10799049" cy="5340625"/>
          </a:xfrm>
        </p:spPr>
        <p:txBody>
          <a:bodyPr>
            <a:normAutofit fontScale="85000" lnSpcReduction="20000"/>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Data modeling is the process of creating a visual representation of either a whole information system or parts of it to communicate connections between data points and structures.</a:t>
            </a:r>
          </a:p>
          <a:p>
            <a:pPr algn="just"/>
            <a:r>
              <a:rPr lang="en-US" sz="2800" dirty="0">
                <a:solidFill>
                  <a:srgbClr val="1F1F1F"/>
                </a:solidFill>
                <a:highlight>
                  <a:srgbClr val="FFFFFF"/>
                </a:highlight>
                <a:latin typeface="Calibri" panose="020F0502020204030204" pitchFamily="34" charset="0"/>
                <a:ea typeface="Calibri" panose="020F0502020204030204" pitchFamily="34" charset="0"/>
                <a:cs typeface="Calibri" panose="020F0502020204030204" pitchFamily="34" charset="0"/>
              </a:rPr>
              <a:t>Data modeling is a process of creating a conceptual representation of data objects and their relationships to one another. The process of data modeling typically involves several steps, including requirements gathering, conceptual design, logical design, physical design, and implementation.</a:t>
            </a:r>
          </a:p>
          <a:p>
            <a:pPr algn="just"/>
            <a:r>
              <a:rPr lang="en-US" sz="2800" dirty="0">
                <a:solidFill>
                  <a:srgbClr val="51565E"/>
                </a:solidFill>
                <a:highlight>
                  <a:srgbClr val="FFFFFF"/>
                </a:highlight>
                <a:latin typeface="Calibri" panose="020F0502020204030204" pitchFamily="34" charset="0"/>
                <a:ea typeface="Calibri" panose="020F0502020204030204" pitchFamily="34" charset="0"/>
                <a:cs typeface="Calibri" panose="020F0502020204030204" pitchFamily="34" charset="0"/>
              </a:rPr>
              <a:t>Data Modeling in </a:t>
            </a:r>
            <a:r>
              <a:rPr lang="en-US" sz="2800" dirty="0">
                <a:solidFill>
                  <a:srgbClr val="51565E"/>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2" tooltip="software engineering"/>
              </a:rPr>
              <a:t>software engineering</a:t>
            </a:r>
            <a:r>
              <a:rPr lang="en-US" sz="2800" dirty="0">
                <a:solidFill>
                  <a:srgbClr val="51565E"/>
                </a:solidFill>
                <a:highlight>
                  <a:srgbClr val="FFFFFF"/>
                </a:highlight>
                <a:latin typeface="Calibri" panose="020F0502020204030204" pitchFamily="34" charset="0"/>
                <a:ea typeface="Calibri" panose="020F0502020204030204" pitchFamily="34" charset="0"/>
                <a:cs typeface="Calibri" panose="020F0502020204030204" pitchFamily="34" charset="0"/>
              </a:rPr>
              <a:t> is the process of simplifying the diagram or data model of a software system by applying certain formal techniques. It involves expressing data and information through text and symbols. The data model provides the blueprint for building a new database or reengineering legacy applications.</a:t>
            </a:r>
          </a:p>
          <a:p>
            <a:pPr algn="just"/>
            <a:r>
              <a:rPr lang="en-US" sz="2800" dirty="0">
                <a:solidFill>
                  <a:srgbClr val="51565E"/>
                </a:solidFill>
                <a:highlight>
                  <a:srgbClr val="FFFFFF"/>
                </a:highlight>
                <a:latin typeface="Calibri" panose="020F0502020204030204" pitchFamily="34" charset="0"/>
                <a:ea typeface="Calibri" panose="020F0502020204030204" pitchFamily="34" charset="0"/>
                <a:cs typeface="Calibri" panose="020F0502020204030204" pitchFamily="34" charset="0"/>
              </a:rPr>
              <a:t>Data Modeling thus helps to increase consistency in naming, rules, semantics, and security. This, in turn, improves data analytics. The emphasis is on the need for availability and organization of data, independent of the manner of its application.</a:t>
            </a:r>
            <a:endParaRPr lang="en-IN" sz="2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052971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1792"/>
            <a:ext cx="9858144" cy="781878"/>
          </a:xfrm>
        </p:spPr>
        <p:txBody>
          <a:bodyPr>
            <a:normAutofit fontScale="90000"/>
          </a:bodyPr>
          <a:lstStyle/>
          <a:p>
            <a:r>
              <a:rPr lang="en-US" sz="4000" dirty="0">
                <a:solidFill>
                  <a:srgbClr val="00B0F0"/>
                </a:solidFill>
              </a:rPr>
              <a:t>1.7 Philosophy of Exploratory Data Analysis</a:t>
            </a:r>
            <a:br>
              <a:rPr lang="en-IN" dirty="0">
                <a:solidFill>
                  <a:srgbClr val="00B0F0"/>
                </a:solidFill>
              </a:rPr>
            </a:br>
            <a:endParaRPr lang="en-IN" dirty="0">
              <a:solidFill>
                <a:srgbClr val="00B0F0"/>
              </a:solidFill>
            </a:endParaRPr>
          </a:p>
        </p:txBody>
      </p:sp>
      <p:sp>
        <p:nvSpPr>
          <p:cNvPr id="3" name="Content Placeholder 2"/>
          <p:cNvSpPr>
            <a:spLocks noGrp="1"/>
          </p:cNvSpPr>
          <p:nvPr>
            <p:ph idx="1"/>
          </p:nvPr>
        </p:nvSpPr>
        <p:spPr>
          <a:xfrm>
            <a:off x="677334" y="1033671"/>
            <a:ext cx="10785796" cy="5565912"/>
          </a:xfrm>
        </p:spPr>
        <p:txBody>
          <a:bodyPr>
            <a:normAutofit/>
          </a:bodyPr>
          <a:lstStyle/>
          <a:p>
            <a:pPr marL="0" lvl="0" indent="0" algn="just">
              <a:lnSpc>
                <a:spcPct val="120000"/>
              </a:lnSpc>
              <a:buNone/>
            </a:pPr>
            <a:r>
              <a:rPr lang="en-US" sz="2800" dirty="0"/>
              <a:t>Exploratory Data Analysis (EDA) is an analysis approach that identifies general patterns in the data. These patterns include outliers and features of the data that might be unexpected. EDA is an important first step in any data analysis.</a:t>
            </a:r>
            <a:endParaRPr lang="en-IN" sz="2800" dirty="0"/>
          </a:p>
          <a:p>
            <a:pPr marL="0" lvl="0" indent="0" algn="just">
              <a:buNone/>
            </a:pPr>
            <a:r>
              <a:rPr lang="en-US" sz="2800" b="1" dirty="0"/>
              <a:t>Important steps: </a:t>
            </a:r>
            <a:endParaRPr lang="en-IN" sz="2800" b="1" dirty="0"/>
          </a:p>
          <a:p>
            <a:pPr marL="514350" indent="-514350" algn="just">
              <a:buFont typeface="+mj-lt"/>
              <a:buAutoNum type="arabicPeriod"/>
            </a:pPr>
            <a:r>
              <a:rPr lang="en-US" sz="2800" dirty="0"/>
              <a:t>Import Libraries</a:t>
            </a:r>
            <a:endParaRPr lang="en-IN" sz="2800" dirty="0"/>
          </a:p>
          <a:p>
            <a:pPr marL="514350" indent="-514350" algn="just">
              <a:buFont typeface="+mj-lt"/>
              <a:buAutoNum type="arabicPeriod"/>
            </a:pPr>
            <a:r>
              <a:rPr lang="en-US" sz="2800" dirty="0"/>
              <a:t>Configure Settings</a:t>
            </a:r>
            <a:endParaRPr lang="en-IN" sz="2800" dirty="0"/>
          </a:p>
          <a:p>
            <a:pPr marL="514350" indent="-514350" algn="just">
              <a:buFont typeface="+mj-lt"/>
              <a:buAutoNum type="arabicPeriod"/>
            </a:pPr>
            <a:r>
              <a:rPr lang="en-US" sz="2800" dirty="0"/>
              <a:t>Prepare Data </a:t>
            </a:r>
            <a:endParaRPr lang="en-IN" sz="2800" dirty="0"/>
          </a:p>
          <a:p>
            <a:pPr marL="514350" indent="-514350" algn="just">
              <a:buFont typeface="+mj-lt"/>
              <a:buAutoNum type="arabicPeriod"/>
            </a:pPr>
            <a:r>
              <a:rPr lang="en-US" sz="2800" dirty="0"/>
              <a:t>Import Data set files</a:t>
            </a:r>
            <a:endParaRPr lang="en-IN" sz="2800" dirty="0"/>
          </a:p>
          <a:p>
            <a:pPr marL="514350" indent="-514350" algn="just">
              <a:buFont typeface="+mj-lt"/>
              <a:buAutoNum type="arabicPeriod"/>
            </a:pPr>
            <a:r>
              <a:rPr lang="en-US" sz="2800" dirty="0"/>
              <a:t>Null Value Check</a:t>
            </a:r>
          </a:p>
          <a:p>
            <a:endParaRPr lang="en-IN" dirty="0"/>
          </a:p>
        </p:txBody>
      </p:sp>
    </p:spTree>
    <p:extLst>
      <p:ext uri="{BB962C8B-B14F-4D97-AF65-F5344CB8AC3E}">
        <p14:creationId xmlns:p14="http://schemas.microsoft.com/office/powerpoint/2010/main" val="406878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6835"/>
            <a:ext cx="10732788" cy="5524527"/>
          </a:xfrm>
        </p:spPr>
        <p:txBody>
          <a:bodyPr>
            <a:normAutofit/>
          </a:bodyPr>
          <a:lstStyle/>
          <a:p>
            <a:pPr algn="just"/>
            <a:r>
              <a:rPr lang="en-US" sz="2400" dirty="0"/>
              <a:t>Exploratory data analysis (EDA) is used by data scientists to analyze and investigate data sets and summarize their main characteristics, often employing data visualization methods.</a:t>
            </a:r>
          </a:p>
          <a:p>
            <a:pPr lvl="0" algn="just"/>
            <a:r>
              <a:rPr lang="en-US" sz="2400" dirty="0"/>
              <a:t>EDA helps determine how best to manipulate data sources to get the answers you need, making it easier for data scientists to discover patterns, spot anomalies, test a hypothesis, or check assumptions.</a:t>
            </a:r>
            <a:endParaRPr lang="en-IN" sz="2400" dirty="0"/>
          </a:p>
          <a:p>
            <a:pPr lvl="0" algn="just"/>
            <a:r>
              <a:rPr lang="en-US" sz="2400" dirty="0"/>
              <a:t>EDA is primarily used to see what data can reveal beyond the formal modelling or hypothesis testing task. It provides a better understanding of data set variables and the relationships between them. </a:t>
            </a:r>
            <a:endParaRPr lang="en-IN" sz="2400" dirty="0"/>
          </a:p>
          <a:p>
            <a:pPr lvl="0" algn="just"/>
            <a:r>
              <a:rPr lang="en-US" sz="2400" dirty="0"/>
              <a:t>It can also help determine if the statistical techniques you are considering for data analysis are appropriate. Originally developed by American mathematician John Tukey in the 1970s, EDA techniques continue to be a widely used method in the data discovery process today.</a:t>
            </a:r>
            <a:endParaRPr lang="en-IN" sz="2400" dirty="0"/>
          </a:p>
          <a:p>
            <a:pPr algn="just"/>
            <a:endParaRPr lang="en-IN" sz="2400" dirty="0"/>
          </a:p>
        </p:txBody>
      </p:sp>
    </p:spTree>
    <p:extLst>
      <p:ext uri="{BB962C8B-B14F-4D97-AF65-F5344CB8AC3E}">
        <p14:creationId xmlns:p14="http://schemas.microsoft.com/office/powerpoint/2010/main" val="3008423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69843"/>
            <a:ext cx="10732788" cy="5471519"/>
          </a:xfrm>
        </p:spPr>
        <p:txBody>
          <a:bodyPr>
            <a:normAutofit/>
          </a:bodyPr>
          <a:lstStyle/>
          <a:p>
            <a:pPr lvl="0" algn="just"/>
            <a:r>
              <a:rPr lang="en-US" sz="2400" dirty="0"/>
              <a:t>The main purpose of EDA is to help look at data before making any assumptions. It can help identify obvious errors, as well as better understand patterns within the data, detect outliers or anomalous events, find interesting relations among the variables.</a:t>
            </a:r>
            <a:endParaRPr lang="en-IN" sz="2400" dirty="0"/>
          </a:p>
          <a:p>
            <a:pPr lvl="0" algn="just"/>
            <a:r>
              <a:rPr lang="en-US" sz="2400" dirty="0"/>
              <a:t>Data scientists can use exploratory analysis to ensure the results they produce are valid and applicable to any desired business outcomes and goals. </a:t>
            </a:r>
            <a:endParaRPr lang="en-IN" sz="2400" dirty="0"/>
          </a:p>
          <a:p>
            <a:pPr lvl="0" algn="just"/>
            <a:r>
              <a:rPr lang="en-US" sz="2400" dirty="0"/>
              <a:t>EDA can help answer questions about standard deviations, categorical variables, and confidence intervals. Once EDA is complete and insights are drawn, its features can then be used for more sophisticated data analysis or modelling, including machine learning.</a:t>
            </a:r>
            <a:endParaRPr lang="en-IN" sz="2400" dirty="0"/>
          </a:p>
          <a:p>
            <a:pPr algn="just"/>
            <a:endParaRPr lang="en-IN" sz="2400" dirty="0"/>
          </a:p>
        </p:txBody>
      </p:sp>
    </p:spTree>
    <p:extLst>
      <p:ext uri="{BB962C8B-B14F-4D97-AF65-F5344CB8AC3E}">
        <p14:creationId xmlns:p14="http://schemas.microsoft.com/office/powerpoint/2010/main" val="2857081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2766"/>
            <a:ext cx="8596668" cy="715618"/>
          </a:xfrm>
        </p:spPr>
        <p:txBody>
          <a:bodyPr/>
          <a:lstStyle/>
          <a:p>
            <a:r>
              <a:rPr lang="en-US" dirty="0">
                <a:solidFill>
                  <a:srgbClr val="00B0F0"/>
                </a:solidFill>
              </a:rPr>
              <a:t>1.8 DATA SCIENCE PROCESS</a:t>
            </a:r>
            <a:endParaRPr lang="en-IN" dirty="0">
              <a:solidFill>
                <a:srgbClr val="00B0F0"/>
              </a:solidFill>
            </a:endParaRPr>
          </a:p>
        </p:txBody>
      </p:sp>
      <p:sp>
        <p:nvSpPr>
          <p:cNvPr id="3" name="Content Placeholder 2"/>
          <p:cNvSpPr>
            <a:spLocks noGrp="1"/>
          </p:cNvSpPr>
          <p:nvPr>
            <p:ph idx="1"/>
          </p:nvPr>
        </p:nvSpPr>
        <p:spPr>
          <a:xfrm>
            <a:off x="677334" y="808384"/>
            <a:ext cx="8596668" cy="5232979"/>
          </a:xfrm>
        </p:spPr>
        <p:txBody>
          <a:bodyPr>
            <a:normAutofit/>
          </a:bodyPr>
          <a:lstStyle/>
          <a:p>
            <a:r>
              <a:rPr lang="en-US" sz="2400" dirty="0"/>
              <a:t>Step 1: Defining the problem. The first step in the data science lifecycle is to define the problem that needs to be solved. ...</a:t>
            </a:r>
            <a:endParaRPr lang="en-IN" sz="2400" dirty="0"/>
          </a:p>
          <a:p>
            <a:r>
              <a:rPr lang="en-US" sz="2400" dirty="0"/>
              <a:t>Step 2: Data collection and preparation</a:t>
            </a:r>
            <a:endParaRPr lang="en-IN" sz="2400" dirty="0"/>
          </a:p>
          <a:p>
            <a:r>
              <a:rPr lang="en-US" sz="2400" dirty="0"/>
              <a:t>Step 3: Data exploration and analysis</a:t>
            </a:r>
            <a:endParaRPr lang="en-IN" sz="2400" dirty="0"/>
          </a:p>
          <a:p>
            <a:r>
              <a:rPr lang="en-US" sz="2400" dirty="0"/>
              <a:t>Step 4: Model building and evaluation</a:t>
            </a:r>
            <a:endParaRPr lang="en-IN" sz="2400" dirty="0"/>
          </a:p>
          <a:p>
            <a:r>
              <a:rPr lang="en-US" sz="2400" dirty="0"/>
              <a:t>Step 5: Deployment and maintenance.</a:t>
            </a:r>
            <a:endParaRPr lang="en-IN" sz="2400" dirty="0"/>
          </a:p>
        </p:txBody>
      </p:sp>
      <p:pic>
        <p:nvPicPr>
          <p:cNvPr id="4" name="Picture 3" descr="Data science process. What is Data science? | by Zuhailinasir | Medium"/>
          <p:cNvPicPr/>
          <p:nvPr/>
        </p:nvPicPr>
        <p:blipFill rotWithShape="1">
          <a:blip r:embed="rId2">
            <a:extLst>
              <a:ext uri="{28A0092B-C50C-407E-A947-70E740481C1C}">
                <a14:useLocalDpi xmlns:a14="http://schemas.microsoft.com/office/drawing/2010/main" val="0"/>
              </a:ext>
            </a:extLst>
          </a:blip>
          <a:srcRect t="29743" b="12546"/>
          <a:stretch/>
        </p:blipFill>
        <p:spPr bwMode="auto">
          <a:xfrm>
            <a:off x="1590262" y="4161183"/>
            <a:ext cx="9263268" cy="2211485"/>
          </a:xfrm>
          <a:prstGeom prst="rect">
            <a:avLst/>
          </a:prstGeom>
          <a:noFill/>
          <a:ln>
            <a:noFill/>
          </a:ln>
        </p:spPr>
      </p:pic>
    </p:spTree>
    <p:extLst>
      <p:ext uri="{BB962C8B-B14F-4D97-AF65-F5344CB8AC3E}">
        <p14:creationId xmlns:p14="http://schemas.microsoft.com/office/powerpoint/2010/main" val="1106648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5531"/>
            <a:ext cx="11223118" cy="5855832"/>
          </a:xfrm>
        </p:spPr>
        <p:txBody>
          <a:bodyPr>
            <a:noAutofit/>
          </a:bodyPr>
          <a:lstStyle/>
          <a:p>
            <a:pPr algn="just">
              <a:buFont typeface="+mj-lt"/>
              <a:buAutoNum type="arabicPeriod"/>
            </a:pPr>
            <a:r>
              <a:rPr lang="en-US" sz="2400" b="1" dirty="0"/>
              <a:t>Defining the problem: </a:t>
            </a:r>
            <a:r>
              <a:rPr lang="en-US" sz="2400" dirty="0"/>
              <a:t>The first step in the data science lifecycle is to define the problem that needs to be solved.</a:t>
            </a:r>
          </a:p>
          <a:p>
            <a:pPr algn="just">
              <a:buFont typeface="+mj-lt"/>
              <a:buAutoNum type="arabicPeriod"/>
            </a:pPr>
            <a:r>
              <a:rPr lang="en-US" sz="2400" b="1" dirty="0"/>
              <a:t>Data collection: </a:t>
            </a:r>
            <a:r>
              <a:rPr lang="en-US" sz="2400" dirty="0"/>
              <a:t> After formulating any problem statement the main task is to calculate data that can help us in our analysis and manipulation. Sometimes data is collected by performing some kind of survey and there are times when it is done by performing scrapping.</a:t>
            </a:r>
          </a:p>
          <a:p>
            <a:pPr algn="just">
              <a:buFont typeface="+mj-lt"/>
              <a:buAutoNum type="arabicPeriod"/>
            </a:pPr>
            <a:r>
              <a:rPr lang="en-US" sz="2400" b="1" dirty="0"/>
              <a:t>Data cleaning: </a:t>
            </a:r>
            <a:r>
              <a:rPr lang="en-US" sz="2400" dirty="0"/>
              <a:t> Most of the real-world data is not structured and requires cleaning and conversion into structured data before it can be used for any analysis or modeling.</a:t>
            </a:r>
          </a:p>
          <a:p>
            <a:pPr algn="just">
              <a:buFont typeface="+mj-lt"/>
              <a:buAutoNum type="arabicPeriod"/>
            </a:pPr>
            <a:r>
              <a:rPr lang="en-US" sz="2400" b="1" dirty="0"/>
              <a:t>Exploratory data analysis</a:t>
            </a:r>
            <a:r>
              <a:rPr lang="en-IN" sz="2400" b="1" dirty="0"/>
              <a:t>: </a:t>
            </a:r>
            <a:r>
              <a:rPr lang="en-US" sz="2400" dirty="0"/>
              <a:t>This is the step in which we try to find the hidden patterns in the data at hand. Also, we try to analyze different factors which affect the target variable and the extent to which it does so. How the independent features are related to each other and what can be done to achieve the desired results all these answers can be extracted from this process as well. This also gives us a direction in which we should work to get started with the modeling process.</a:t>
            </a:r>
          </a:p>
        </p:txBody>
      </p:sp>
    </p:spTree>
    <p:extLst>
      <p:ext uri="{BB962C8B-B14F-4D97-AF65-F5344CB8AC3E}">
        <p14:creationId xmlns:p14="http://schemas.microsoft.com/office/powerpoint/2010/main" val="1790877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569843"/>
            <a:ext cx="10971327" cy="5471519"/>
          </a:xfrm>
        </p:spPr>
        <p:txBody>
          <a:bodyPr>
            <a:normAutofit/>
          </a:bodyPr>
          <a:lstStyle/>
          <a:p>
            <a:pPr marL="0" indent="0" algn="just">
              <a:buNone/>
            </a:pPr>
            <a:r>
              <a:rPr lang="en-US" sz="2400" dirty="0">
                <a:solidFill>
                  <a:srgbClr val="00B0F0"/>
                </a:solidFill>
              </a:rPr>
              <a:t>4. </a:t>
            </a:r>
            <a:r>
              <a:rPr lang="en-US" sz="2400" b="1" dirty="0"/>
              <a:t>Model building</a:t>
            </a:r>
            <a:r>
              <a:rPr lang="en-US" sz="2400" dirty="0"/>
              <a:t>:  Different types of machine learning algorithms as well as techniques have been developed which can easily identify complex patterns in the data which will be a very tedious task to be done by a human.</a:t>
            </a:r>
          </a:p>
          <a:p>
            <a:pPr marL="0" indent="0" algn="just">
              <a:buNone/>
            </a:pPr>
            <a:r>
              <a:rPr lang="en-US" sz="2400" dirty="0">
                <a:solidFill>
                  <a:srgbClr val="00B0F0"/>
                </a:solidFill>
              </a:rPr>
              <a:t>5. </a:t>
            </a:r>
            <a:r>
              <a:rPr lang="en-US" sz="2400" b="1" dirty="0"/>
              <a:t>Model deployment: </a:t>
            </a:r>
            <a:r>
              <a:rPr lang="en-US" sz="2400" dirty="0"/>
              <a:t>After a model is developed and gives better results on the holdout or the real-world dataset then we deploy it and monitor its performance. This is the main part where we use our learning from the data to be applied in real-world applications and use cases. </a:t>
            </a:r>
          </a:p>
        </p:txBody>
      </p:sp>
    </p:spTree>
    <p:extLst>
      <p:ext uri="{BB962C8B-B14F-4D97-AF65-F5344CB8AC3E}">
        <p14:creationId xmlns:p14="http://schemas.microsoft.com/office/powerpoint/2010/main" val="422245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2036"/>
            <a:ext cx="8596668" cy="622852"/>
          </a:xfrm>
        </p:spPr>
        <p:txBody>
          <a:bodyPr>
            <a:normAutofit fontScale="90000"/>
          </a:bodyPr>
          <a:lstStyle/>
          <a:p>
            <a:r>
              <a:rPr lang="en-US" dirty="0">
                <a:solidFill>
                  <a:srgbClr val="00B0F0"/>
                </a:solidFill>
              </a:rPr>
              <a:t>1.1 INTRODUCTION</a:t>
            </a:r>
            <a:endParaRPr lang="en-IN" dirty="0"/>
          </a:p>
        </p:txBody>
      </p:sp>
      <p:sp>
        <p:nvSpPr>
          <p:cNvPr id="3" name="Content Placeholder 2"/>
          <p:cNvSpPr>
            <a:spLocks noGrp="1"/>
          </p:cNvSpPr>
          <p:nvPr>
            <p:ph idx="1"/>
          </p:nvPr>
        </p:nvSpPr>
        <p:spPr>
          <a:xfrm>
            <a:off x="677334" y="834889"/>
            <a:ext cx="10759292" cy="5206474"/>
          </a:xfrm>
        </p:spPr>
        <p:txBody>
          <a:bodyPr>
            <a:normAutofit/>
          </a:bodyPr>
          <a:lstStyle/>
          <a:p>
            <a:pPr algn="just"/>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Over the past few years, there’s been a lot of hype in the media about “data science” and “Big Data.” Today, Data rules the world. This has resulted in a huge demand for Data Scientists. </a:t>
            </a:r>
          </a:p>
          <a:p>
            <a:pPr algn="just"/>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 Data Scientist helps companies with data-driven decisions, to make their business better. Data science is a field that deals with unstructured, structured data, and semi-structured data. It involves practices like data cleansing, data preparation, data analysis, and much more. </a:t>
            </a:r>
          </a:p>
          <a:p>
            <a:pPr algn="just"/>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Data science is the combination of: statistics, mathematics, programming, and problem-solving; capturing data in ingenious ways; the ability to look at things differently; and the activity of cleansing, preparing, and aligning data. This umbrella term includes various techniques that are used when extracting insights and information </a:t>
            </a:r>
            <a:r>
              <a:rPr lang="en-IN" sz="2400" dirty="0">
                <a:solidFill>
                  <a:srgbClr val="000000"/>
                </a:solidFill>
                <a:latin typeface="Calibri" panose="020F0502020204030204" pitchFamily="34" charset="0"/>
                <a:ea typeface="Calibri" panose="020F0502020204030204" pitchFamily="34" charset="0"/>
                <a:cs typeface="Calibri" panose="020F0502020204030204" pitchFamily="34" charset="0"/>
              </a:rPr>
              <a:t>from data. </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IN" sz="2400" u="sng" dirty="0"/>
          </a:p>
        </p:txBody>
      </p:sp>
    </p:spTree>
    <p:extLst>
      <p:ext uri="{BB962C8B-B14F-4D97-AF65-F5344CB8AC3E}">
        <p14:creationId xmlns:p14="http://schemas.microsoft.com/office/powerpoint/2010/main" val="3990214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2766"/>
            <a:ext cx="8596668" cy="715618"/>
          </a:xfrm>
        </p:spPr>
        <p:txBody>
          <a:bodyPr/>
          <a:lstStyle/>
          <a:p>
            <a:r>
              <a:rPr lang="en-US" dirty="0">
                <a:solidFill>
                  <a:srgbClr val="00B0F0"/>
                </a:solidFill>
              </a:rPr>
              <a:t>DATA SCIENCE PROCESS LIFECYCLE</a:t>
            </a:r>
            <a:endParaRPr lang="en-IN" dirty="0">
              <a:solidFill>
                <a:srgbClr val="00B0F0"/>
              </a:solidFill>
            </a:endParaRPr>
          </a:p>
        </p:txBody>
      </p:sp>
      <p:pic>
        <p:nvPicPr>
          <p:cNvPr id="4" name="Content Placeholder 3" descr="data science life cycl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300" y="596349"/>
            <a:ext cx="6238702" cy="5485434"/>
          </a:xfrm>
          <a:prstGeom prst="rect">
            <a:avLst/>
          </a:prstGeom>
          <a:noFill/>
          <a:ln>
            <a:noFill/>
          </a:ln>
        </p:spPr>
      </p:pic>
    </p:spTree>
    <p:extLst>
      <p:ext uri="{BB962C8B-B14F-4D97-AF65-F5344CB8AC3E}">
        <p14:creationId xmlns:p14="http://schemas.microsoft.com/office/powerpoint/2010/main" val="2191685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9026"/>
            <a:ext cx="8596668" cy="662609"/>
          </a:xfrm>
        </p:spPr>
        <p:txBody>
          <a:bodyPr/>
          <a:lstStyle/>
          <a:p>
            <a:r>
              <a:rPr lang="en-US" dirty="0">
                <a:solidFill>
                  <a:srgbClr val="00B0F0"/>
                </a:solidFill>
              </a:rPr>
              <a:t>DATA SCIENCE PROCESS LIFECYCLE</a:t>
            </a:r>
            <a:endParaRPr lang="en-IN" dirty="0"/>
          </a:p>
        </p:txBody>
      </p:sp>
      <p:sp>
        <p:nvSpPr>
          <p:cNvPr id="3" name="Content Placeholder 2"/>
          <p:cNvSpPr>
            <a:spLocks noGrp="1"/>
          </p:cNvSpPr>
          <p:nvPr>
            <p:ph idx="1"/>
          </p:nvPr>
        </p:nvSpPr>
        <p:spPr>
          <a:xfrm>
            <a:off x="159027" y="821635"/>
            <a:ext cx="12032974" cy="6036365"/>
          </a:xfrm>
        </p:spPr>
        <p:txBody>
          <a:bodyPr>
            <a:normAutofit fontScale="62500" lnSpcReduction="20000"/>
          </a:bodyPr>
          <a:lstStyle/>
          <a:p>
            <a:pPr algn="just"/>
            <a:r>
              <a:rPr lang="en-US" sz="3200" b="1" u="sng" dirty="0"/>
              <a:t>Problem definition: </a:t>
            </a:r>
            <a:r>
              <a:rPr lang="en-US" sz="3200" dirty="0"/>
              <a:t>Generally, the project lead or product manager manages this phase. Regardless, this initial phase should:</a:t>
            </a:r>
            <a:endParaRPr lang="en-IN" sz="3200" dirty="0"/>
          </a:p>
          <a:p>
            <a:pPr marL="0" lvl="0" indent="0" algn="just">
              <a:buNone/>
            </a:pPr>
            <a:r>
              <a:rPr lang="en-US" sz="3200" dirty="0"/>
              <a:t>State clearly the problem to be solved and why</a:t>
            </a:r>
            <a:endParaRPr lang="en-IN" sz="3200" dirty="0"/>
          </a:p>
          <a:p>
            <a:pPr marL="0" lvl="0" indent="0" algn="just">
              <a:buNone/>
            </a:pPr>
            <a:r>
              <a:rPr lang="en-US" sz="3200" dirty="0"/>
              <a:t>Motivate everyone involved to push toward this why</a:t>
            </a:r>
            <a:endParaRPr lang="en-IN" sz="3200" dirty="0"/>
          </a:p>
          <a:p>
            <a:pPr marL="0" lvl="0" indent="0" algn="just">
              <a:buNone/>
            </a:pPr>
            <a:r>
              <a:rPr lang="en-US" sz="3200" dirty="0"/>
              <a:t>Define the potential value of the forthcoming project</a:t>
            </a:r>
            <a:endParaRPr lang="en-IN" sz="3200" dirty="0"/>
          </a:p>
          <a:p>
            <a:pPr marL="0" lvl="0" indent="0" algn="just">
              <a:buNone/>
            </a:pPr>
            <a:r>
              <a:rPr lang="en-US" sz="3200" dirty="0"/>
              <a:t>Identify the project risks including ethical considerations.</a:t>
            </a:r>
          </a:p>
          <a:p>
            <a:pPr marL="0" indent="0" algn="just">
              <a:buNone/>
            </a:pPr>
            <a:endParaRPr lang="en-IN" sz="3200" dirty="0"/>
          </a:p>
          <a:p>
            <a:pPr algn="just"/>
            <a:r>
              <a:rPr lang="en-US" sz="3200" b="1" u="sng" dirty="0"/>
              <a:t>Data Investigation and Cleaning: </a:t>
            </a:r>
            <a:r>
              <a:rPr lang="en-US" sz="3200" dirty="0"/>
              <a:t>Without data, you’ve got nothing. Therefore, the team needs to identify what data is needed to solve the underlying problem. Then determine how to get the data:</a:t>
            </a:r>
            <a:endParaRPr lang="en-IN" sz="3200" dirty="0"/>
          </a:p>
          <a:p>
            <a:pPr marL="0" lvl="0" indent="0" algn="just">
              <a:buNone/>
            </a:pPr>
            <a:r>
              <a:rPr lang="en-US" sz="3200" dirty="0"/>
              <a:t>Is the data internally available? -&gt; Get access to it</a:t>
            </a:r>
            <a:endParaRPr lang="en-IN" sz="3200" dirty="0"/>
          </a:p>
          <a:p>
            <a:pPr marL="0" lvl="0" indent="0" algn="just">
              <a:buNone/>
            </a:pPr>
            <a:r>
              <a:rPr lang="en-US" sz="3200" dirty="0"/>
              <a:t>Is the data readily collectable? -&gt; Start capturing it</a:t>
            </a:r>
            <a:endParaRPr lang="en-IN" sz="3200" dirty="0"/>
          </a:p>
          <a:p>
            <a:pPr marL="0" lvl="0" indent="0" algn="just">
              <a:buNone/>
            </a:pPr>
            <a:r>
              <a:rPr lang="en-US" sz="3200" dirty="0"/>
              <a:t>Is the data available for purchase? -&gt; Buy it</a:t>
            </a:r>
            <a:endParaRPr lang="en-IN" sz="3200" dirty="0"/>
          </a:p>
          <a:p>
            <a:pPr marL="0" indent="0" algn="just">
              <a:buNone/>
            </a:pPr>
            <a:r>
              <a:rPr lang="en-US" sz="3200" dirty="0"/>
              <a:t>Once you have the data, start exploring it. Your data scientists or business/data analysts will lead several activities such as:</a:t>
            </a:r>
            <a:endParaRPr lang="en-IN" sz="3200" dirty="0"/>
          </a:p>
          <a:p>
            <a:pPr marL="0" lvl="0" indent="0" algn="just">
              <a:buNone/>
            </a:pPr>
            <a:r>
              <a:rPr lang="en-US" sz="3200" dirty="0"/>
              <a:t>Document the data quality.</a:t>
            </a:r>
            <a:endParaRPr lang="en-IN" sz="3200" dirty="0"/>
          </a:p>
          <a:p>
            <a:pPr marL="0" lvl="0" indent="0" algn="just">
              <a:buNone/>
            </a:pPr>
            <a:r>
              <a:rPr lang="en-US" sz="3200" dirty="0"/>
              <a:t>Clean and visualize  the data.</a:t>
            </a:r>
            <a:endParaRPr lang="en-IN" sz="3200" dirty="0"/>
          </a:p>
          <a:p>
            <a:pPr marL="0" lvl="0" indent="0" algn="just">
              <a:buNone/>
            </a:pPr>
            <a:r>
              <a:rPr lang="en-US" sz="3200" dirty="0"/>
              <a:t>Combine various data sets to create new views.</a:t>
            </a:r>
            <a:endParaRPr lang="en-IN" sz="3200" dirty="0"/>
          </a:p>
          <a:p>
            <a:pPr lvl="0" algn="just"/>
            <a:endParaRPr lang="en-IN" dirty="0"/>
          </a:p>
          <a:p>
            <a:pPr algn="just"/>
            <a:endParaRPr lang="en-IN" dirty="0"/>
          </a:p>
          <a:p>
            <a:pPr algn="just">
              <a:buFont typeface="+mj-lt"/>
              <a:buAutoNum type="arabicPeriod"/>
            </a:pPr>
            <a:endParaRPr lang="en-IN" dirty="0"/>
          </a:p>
        </p:txBody>
      </p:sp>
    </p:spTree>
    <p:extLst>
      <p:ext uri="{BB962C8B-B14F-4D97-AF65-F5344CB8AC3E}">
        <p14:creationId xmlns:p14="http://schemas.microsoft.com/office/powerpoint/2010/main" val="2424389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530" y="92765"/>
            <a:ext cx="12006470" cy="6765235"/>
          </a:xfrm>
        </p:spPr>
        <p:txBody>
          <a:bodyPr>
            <a:normAutofit/>
          </a:bodyPr>
          <a:lstStyle/>
          <a:p>
            <a:pPr lvl="0" algn="just"/>
            <a:r>
              <a:rPr lang="en-US" b="1" u="sng" dirty="0"/>
              <a:t>DATA CLEANING &amp; PREPARATION</a:t>
            </a:r>
            <a:r>
              <a:rPr lang="en-IN" u="sng" dirty="0"/>
              <a:t>: </a:t>
            </a:r>
            <a:r>
              <a:rPr lang="en-US" dirty="0"/>
              <a:t>Before making analyzing the data, it is important to clean and prepare data. The methods used to clean and prepare the data are as listed below:</a:t>
            </a:r>
            <a:endParaRPr lang="en-IN" dirty="0"/>
          </a:p>
          <a:p>
            <a:pPr marL="0" lvl="0" indent="0" algn="just">
              <a:buNone/>
            </a:pPr>
            <a:r>
              <a:rPr lang="en-US" dirty="0"/>
              <a:t>Changing Data Types of Columns from object to Floats</a:t>
            </a:r>
            <a:endParaRPr lang="en-IN" dirty="0"/>
          </a:p>
          <a:p>
            <a:pPr marL="0" lvl="0" indent="0" algn="just">
              <a:buNone/>
            </a:pPr>
            <a:r>
              <a:rPr lang="en-US" dirty="0"/>
              <a:t>Filling in Missing Information</a:t>
            </a:r>
            <a:endParaRPr lang="en-IN" dirty="0"/>
          </a:p>
          <a:p>
            <a:pPr marL="0" lvl="0" indent="0" algn="just">
              <a:buNone/>
            </a:pPr>
            <a:r>
              <a:rPr lang="en-US" dirty="0"/>
              <a:t>Checking For Duplicate Rows</a:t>
            </a:r>
            <a:endParaRPr lang="en-IN" dirty="0"/>
          </a:p>
          <a:p>
            <a:pPr marL="0" lvl="0" indent="0" algn="just">
              <a:buNone/>
            </a:pPr>
            <a:r>
              <a:rPr lang="en-US" dirty="0"/>
              <a:t>Splitting Long Strings</a:t>
            </a:r>
            <a:endParaRPr lang="en-IN" dirty="0"/>
          </a:p>
          <a:p>
            <a:pPr marL="0" lvl="0" indent="0" algn="just">
              <a:buNone/>
            </a:pPr>
            <a:r>
              <a:rPr lang="en-US" dirty="0"/>
              <a:t>Creating Various New Columns</a:t>
            </a:r>
            <a:endParaRPr lang="en-IN" dirty="0"/>
          </a:p>
          <a:p>
            <a:pPr marL="0" indent="0" algn="just">
              <a:buNone/>
            </a:pPr>
            <a:r>
              <a:rPr lang="en-US" b="1" dirty="0"/>
              <a:t> </a:t>
            </a:r>
            <a:endParaRPr lang="en-IN" dirty="0"/>
          </a:p>
          <a:p>
            <a:pPr lvl="0" algn="just"/>
            <a:r>
              <a:rPr lang="en-US" b="1" u="sng" dirty="0"/>
              <a:t>Minimal Viable Model/Product</a:t>
            </a:r>
            <a:r>
              <a:rPr lang="en-US" u="sng" dirty="0"/>
              <a:t> </a:t>
            </a:r>
            <a:endParaRPr lang="en-IN" u="sng" dirty="0"/>
          </a:p>
          <a:p>
            <a:pPr marL="0" indent="0" algn="just">
              <a:buNone/>
            </a:pPr>
            <a:r>
              <a:rPr lang="en-US" dirty="0"/>
              <a:t>All data science life cycle frameworks have some sort of modelling phase. However, I want to emphasize the importance of getting something useful out as quickly. This concept borrows from the idea of a Minimal Viable Product.</a:t>
            </a:r>
            <a:endParaRPr lang="en-IN" dirty="0"/>
          </a:p>
          <a:p>
            <a:pPr marL="0" indent="0" algn="just">
              <a:buNone/>
            </a:pPr>
            <a:r>
              <a:rPr lang="en-US" dirty="0"/>
              <a:t>“The minimum viable product is that version of a new product which allows a team to collect the maximum amount of validated learning about customers with the least effort.”</a:t>
            </a:r>
            <a:endParaRPr lang="en-IN" dirty="0"/>
          </a:p>
          <a:p>
            <a:pPr marL="0" indent="0" algn="just">
              <a:buNone/>
            </a:pPr>
            <a:r>
              <a:rPr lang="en-US" dirty="0"/>
              <a:t>Or more simply — don’t start out building a full-fledged product and then launch. Rather, get out something of value and receive feedback about whether it is on the right track. And if not, shift directions.</a:t>
            </a:r>
            <a:endParaRPr lang="en-IN" dirty="0"/>
          </a:p>
        </p:txBody>
      </p:sp>
    </p:spTree>
    <p:extLst>
      <p:ext uri="{BB962C8B-B14F-4D97-AF65-F5344CB8AC3E}">
        <p14:creationId xmlns:p14="http://schemas.microsoft.com/office/powerpoint/2010/main" val="4142064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6017"/>
            <a:ext cx="11355640" cy="5935345"/>
          </a:xfrm>
        </p:spPr>
        <p:txBody>
          <a:bodyPr>
            <a:normAutofit fontScale="92500" lnSpcReduction="10000"/>
          </a:bodyPr>
          <a:lstStyle/>
          <a:p>
            <a:pPr lvl="0" algn="just"/>
            <a:r>
              <a:rPr lang="en-US" sz="2400" b="1" u="sng" dirty="0"/>
              <a:t>Deployment and Enhancements:</a:t>
            </a:r>
            <a:r>
              <a:rPr lang="en-IN" sz="2400" b="1" u="sng" dirty="0"/>
              <a:t> </a:t>
            </a:r>
            <a:r>
              <a:rPr lang="en-US" sz="2400" dirty="0"/>
              <a:t>Deployment: Typically the more “engineering-focused” team members such as data engineers, cloud engineers, machine learning engineers, application developers, and quality assurance engineers execute this phase.</a:t>
            </a:r>
            <a:endParaRPr lang="en-IN" sz="2400" dirty="0"/>
          </a:p>
          <a:p>
            <a:pPr marL="0" indent="0" algn="just">
              <a:buNone/>
            </a:pPr>
            <a:r>
              <a:rPr lang="en-US" sz="2400" dirty="0"/>
              <a:t> </a:t>
            </a:r>
            <a:endParaRPr lang="en-IN" sz="2400" dirty="0"/>
          </a:p>
          <a:p>
            <a:pPr marL="0" indent="0" algn="just">
              <a:buNone/>
            </a:pPr>
            <a:r>
              <a:rPr lang="en-US" sz="2400" i="1" dirty="0"/>
              <a:t>“No machine learning model is valuable, unless it’s deployed to production.”</a:t>
            </a:r>
          </a:p>
          <a:p>
            <a:pPr marL="0" indent="0" algn="just">
              <a:buNone/>
            </a:pPr>
            <a:r>
              <a:rPr lang="en-US" sz="2400" u="sng" dirty="0"/>
              <a:t>Enhancements: </a:t>
            </a:r>
            <a:endParaRPr lang="en-IN" sz="2400" u="sng" dirty="0"/>
          </a:p>
          <a:p>
            <a:pPr marL="0" indent="0" algn="just">
              <a:buNone/>
            </a:pPr>
            <a:r>
              <a:rPr lang="en-US" sz="2400" dirty="0"/>
              <a:t>Extend the model to similar use cases (i.e. a new “Problem Definition” phase)</a:t>
            </a:r>
            <a:endParaRPr lang="en-IN" sz="2400" dirty="0"/>
          </a:p>
          <a:p>
            <a:pPr marL="0" indent="0" algn="just">
              <a:buNone/>
            </a:pPr>
            <a:r>
              <a:rPr lang="en-US" sz="2400" dirty="0"/>
              <a:t>Add and clean data sets (i.e. a new “Data Investigation and Cleaning” phase)</a:t>
            </a:r>
            <a:endParaRPr lang="en-IN" sz="2400" dirty="0"/>
          </a:p>
          <a:p>
            <a:pPr marL="0" indent="0" algn="just">
              <a:buNone/>
            </a:pPr>
            <a:r>
              <a:rPr lang="en-US" sz="2400" dirty="0"/>
              <a:t>Try new modelling techniques (i.e. developing the next “Viable Model”)</a:t>
            </a:r>
            <a:endParaRPr lang="en-IN" sz="2400" dirty="0"/>
          </a:p>
          <a:p>
            <a:pPr marL="0" indent="0" algn="just">
              <a:buNone/>
            </a:pPr>
            <a:endParaRPr lang="en-IN" sz="2400" dirty="0"/>
          </a:p>
          <a:p>
            <a:pPr lvl="0" algn="just"/>
            <a:r>
              <a:rPr lang="en-US" sz="2400" b="1" u="sng" dirty="0"/>
              <a:t>Data Science Ops:</a:t>
            </a:r>
            <a:endParaRPr lang="en-IN" sz="2400" u="sng" dirty="0"/>
          </a:p>
          <a:p>
            <a:pPr marL="0" indent="0" algn="just">
              <a:buNone/>
            </a:pPr>
            <a:r>
              <a:rPr lang="en-US" sz="2400" dirty="0"/>
              <a:t>As data science matures into mainstream operations, companies need to take a stronger product focus that includes plans to maintain the deployed systems long-term. There are three major overlapping facets of management to this.</a:t>
            </a:r>
            <a:endParaRPr lang="en-IN" sz="2400" dirty="0"/>
          </a:p>
          <a:p>
            <a:pPr marL="0" indent="0">
              <a:buNone/>
            </a:pPr>
            <a:endParaRPr lang="en-US" i="1" dirty="0"/>
          </a:p>
          <a:p>
            <a:endParaRPr lang="en-IN" dirty="0"/>
          </a:p>
          <a:p>
            <a:endParaRPr lang="en-IN" dirty="0"/>
          </a:p>
        </p:txBody>
      </p:sp>
    </p:spTree>
    <p:extLst>
      <p:ext uri="{BB962C8B-B14F-4D97-AF65-F5344CB8AC3E}">
        <p14:creationId xmlns:p14="http://schemas.microsoft.com/office/powerpoint/2010/main" val="3223708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768625"/>
          </a:xfrm>
        </p:spPr>
        <p:txBody>
          <a:bodyPr>
            <a:normAutofit/>
          </a:bodyPr>
          <a:lstStyle/>
          <a:p>
            <a:r>
              <a:rPr lang="en-US" dirty="0">
                <a:solidFill>
                  <a:srgbClr val="00B0F0"/>
                </a:solidFill>
              </a:rPr>
              <a:t>1.9 A DATA SCIENTIST’S ROLE</a:t>
            </a:r>
            <a:endParaRPr lang="en-IN" dirty="0">
              <a:solidFill>
                <a:srgbClr val="00B0F0"/>
              </a:solidFill>
            </a:endParaRPr>
          </a:p>
        </p:txBody>
      </p:sp>
      <p:sp>
        <p:nvSpPr>
          <p:cNvPr id="3" name="Content Placeholder 2"/>
          <p:cNvSpPr>
            <a:spLocks noGrp="1"/>
          </p:cNvSpPr>
          <p:nvPr>
            <p:ph idx="1"/>
          </p:nvPr>
        </p:nvSpPr>
        <p:spPr>
          <a:xfrm>
            <a:off x="677333" y="662609"/>
            <a:ext cx="10971327" cy="5378753"/>
          </a:xfrm>
        </p:spPr>
        <p:txBody>
          <a:bodyPr>
            <a:noAutofit/>
          </a:bodyPr>
          <a:lstStyle/>
          <a:p>
            <a:pPr algn="just"/>
            <a:r>
              <a:rPr lang="en-US" sz="2000" dirty="0"/>
              <a:t>Involves leveraging data to derive actionable insights and support data-driven decision-making. Their responsibilities can be summarized into several key areas:</a:t>
            </a:r>
            <a:endParaRPr lang="en-IN" sz="2000" dirty="0"/>
          </a:p>
          <a:p>
            <a:pPr lvl="0" algn="just"/>
            <a:r>
              <a:rPr lang="en-US" sz="2400" b="1" dirty="0"/>
              <a:t>Problem Definition</a:t>
            </a:r>
            <a:endParaRPr lang="en-IN" sz="1600" dirty="0"/>
          </a:p>
          <a:p>
            <a:pPr marL="457200" lvl="1" indent="0" algn="just">
              <a:buNone/>
            </a:pPr>
            <a:r>
              <a:rPr lang="en-US" sz="2000" dirty="0"/>
              <a:t>Collaborate with stakeholders to understand business objectives and translate them into data science problems.</a:t>
            </a:r>
            <a:endParaRPr lang="en-IN" sz="1400" dirty="0"/>
          </a:p>
          <a:p>
            <a:pPr lvl="0" algn="just"/>
            <a:r>
              <a:rPr lang="en-US" sz="2400" b="1" dirty="0"/>
              <a:t>Data Collection</a:t>
            </a:r>
            <a:endParaRPr lang="en-IN" sz="1600" dirty="0"/>
          </a:p>
          <a:p>
            <a:pPr marL="457200" lvl="1" indent="0" algn="just">
              <a:buNone/>
            </a:pPr>
            <a:r>
              <a:rPr lang="en-US" sz="2000" dirty="0"/>
              <a:t>Identify and gather relevant data from various sources using techniques like web scraping, APIs, and database querying.</a:t>
            </a:r>
            <a:endParaRPr lang="en-IN" sz="1400" dirty="0"/>
          </a:p>
          <a:p>
            <a:pPr lvl="0" algn="just"/>
            <a:r>
              <a:rPr lang="en-US" sz="2400" b="1" dirty="0"/>
              <a:t>Data Cleaning and Preprocessing</a:t>
            </a:r>
            <a:endParaRPr lang="en-IN" sz="1600" dirty="0"/>
          </a:p>
          <a:p>
            <a:pPr marL="457200" lvl="1" indent="0" algn="just">
              <a:buNone/>
            </a:pPr>
            <a:r>
              <a:rPr lang="en-US" sz="2000" dirty="0"/>
              <a:t>Clean and preprocess data by handling missing values, removing duplicates, and transforming data into a suitable format for analysis.</a:t>
            </a:r>
            <a:endParaRPr lang="en-IN" sz="1400" dirty="0"/>
          </a:p>
          <a:p>
            <a:pPr lvl="0" algn="just"/>
            <a:r>
              <a:rPr lang="en-US" sz="2400" b="1" dirty="0"/>
              <a:t>Exploratory Data Analysis (EDA)</a:t>
            </a:r>
            <a:endParaRPr lang="en-IN" sz="1600" dirty="0"/>
          </a:p>
          <a:p>
            <a:pPr marL="457200" lvl="1" indent="0" algn="just">
              <a:buNone/>
            </a:pPr>
            <a:r>
              <a:rPr lang="en-US" sz="2000" dirty="0"/>
              <a:t>Perform descriptive statistics and create visualizations to uncover patterns and insights within the data.</a:t>
            </a:r>
            <a:endParaRPr lang="en-IN" sz="1400" dirty="0"/>
          </a:p>
        </p:txBody>
      </p:sp>
    </p:spTree>
    <p:extLst>
      <p:ext uri="{BB962C8B-B14F-4D97-AF65-F5344CB8AC3E}">
        <p14:creationId xmlns:p14="http://schemas.microsoft.com/office/powerpoint/2010/main" val="632157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9125" y="556591"/>
            <a:ext cx="10918318" cy="5789572"/>
          </a:xfrm>
        </p:spPr>
        <p:txBody>
          <a:bodyPr>
            <a:noAutofit/>
          </a:bodyPr>
          <a:lstStyle/>
          <a:p>
            <a:r>
              <a:rPr lang="en-US" sz="2400" b="1" dirty="0"/>
              <a:t>Feature Engineering</a:t>
            </a:r>
            <a:endParaRPr lang="en-IN" sz="1600" dirty="0"/>
          </a:p>
          <a:p>
            <a:pPr marL="457200" lvl="1" indent="0">
              <a:buNone/>
            </a:pPr>
            <a:r>
              <a:rPr lang="en-US" sz="2000" dirty="0"/>
              <a:t>Create and select important features to enhance model performance and reduce dimensionality.</a:t>
            </a:r>
            <a:endParaRPr lang="en-IN" sz="1400" dirty="0"/>
          </a:p>
          <a:p>
            <a:pPr lvl="0"/>
            <a:r>
              <a:rPr lang="en-US" sz="2400" b="1" dirty="0"/>
              <a:t>Model Building</a:t>
            </a:r>
            <a:endParaRPr lang="en-IN" sz="1600" dirty="0"/>
          </a:p>
          <a:p>
            <a:pPr marL="457200" lvl="1" indent="0">
              <a:buNone/>
            </a:pPr>
            <a:r>
              <a:rPr lang="en-US" sz="2000" dirty="0"/>
              <a:t>Choose appropriate algorithms, train models, and fine-tune parameters to optimize performance.</a:t>
            </a:r>
            <a:endParaRPr lang="en-IN" sz="1400" dirty="0"/>
          </a:p>
          <a:p>
            <a:pPr lvl="0"/>
            <a:r>
              <a:rPr lang="en-US" sz="2400" b="1" dirty="0"/>
              <a:t>Model Evaluation</a:t>
            </a:r>
            <a:endParaRPr lang="en-IN" sz="1600" dirty="0"/>
          </a:p>
          <a:p>
            <a:pPr marL="457200" lvl="1" indent="0">
              <a:buNone/>
            </a:pPr>
            <a:r>
              <a:rPr lang="en-US" sz="2000" dirty="0"/>
              <a:t>Evaluate models using relevant metrics and validate them to ensure they generalize well to new data.</a:t>
            </a:r>
            <a:endParaRPr lang="en-IN" sz="1400" dirty="0"/>
          </a:p>
          <a:p>
            <a:pPr lvl="0"/>
            <a:r>
              <a:rPr lang="en-US" sz="2400" b="1" dirty="0"/>
              <a:t>Model Deployment</a:t>
            </a:r>
            <a:endParaRPr lang="en-IN" sz="1600" dirty="0"/>
          </a:p>
          <a:p>
            <a:pPr marL="457200" lvl="1" indent="0">
              <a:buNone/>
            </a:pPr>
            <a:r>
              <a:rPr lang="en-US" sz="2000" dirty="0"/>
              <a:t>Develop and implement a strategy for deploying models into production environments, ensuring seamless integration with existing systems.</a:t>
            </a:r>
            <a:endParaRPr lang="en-IN" sz="1400" dirty="0"/>
          </a:p>
          <a:p>
            <a:pPr lvl="0"/>
            <a:r>
              <a:rPr lang="en-US" sz="2400" b="1" dirty="0"/>
              <a:t>Monitoring and Maintenance</a:t>
            </a:r>
            <a:endParaRPr lang="en-IN" sz="1600" dirty="0"/>
          </a:p>
          <a:p>
            <a:pPr marL="457200" lvl="1" indent="0">
              <a:buNone/>
            </a:pPr>
            <a:r>
              <a:rPr lang="en-US" sz="2000" dirty="0"/>
              <a:t>Continuously monitor model performance, update and retrain models as necessary, and perform error analysis to refine models.</a:t>
            </a:r>
            <a:endParaRPr lang="en-IN" sz="1400" dirty="0"/>
          </a:p>
        </p:txBody>
      </p:sp>
    </p:spTree>
    <p:extLst>
      <p:ext uri="{BB962C8B-B14F-4D97-AF65-F5344CB8AC3E}">
        <p14:creationId xmlns:p14="http://schemas.microsoft.com/office/powerpoint/2010/main" val="2004267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57809"/>
            <a:ext cx="10944823" cy="5683553"/>
          </a:xfrm>
        </p:spPr>
        <p:txBody>
          <a:bodyPr>
            <a:normAutofit/>
          </a:bodyPr>
          <a:lstStyle/>
          <a:p>
            <a:pPr lvl="0" algn="just"/>
            <a:r>
              <a:rPr lang="en-US" sz="2400" b="1" dirty="0"/>
              <a:t>Communication and Reporting</a:t>
            </a:r>
            <a:endParaRPr lang="en-IN" sz="1600" dirty="0"/>
          </a:p>
          <a:p>
            <a:pPr marL="457200" lvl="1" indent="0" algn="just">
              <a:buNone/>
            </a:pPr>
            <a:r>
              <a:rPr lang="en-US" sz="2000" dirty="0"/>
              <a:t>Present findings and insights through clear and compelling storytelling, creating reports and dashboards for stakeholders.</a:t>
            </a:r>
            <a:endParaRPr lang="en-IN" sz="1400" dirty="0"/>
          </a:p>
          <a:p>
            <a:pPr lvl="0" algn="just"/>
            <a:r>
              <a:rPr lang="en-US" sz="2400" b="1" dirty="0"/>
              <a:t>Ethical Considerations</a:t>
            </a:r>
            <a:endParaRPr lang="en-IN" sz="1600" dirty="0"/>
          </a:p>
          <a:p>
            <a:pPr marL="457200" lvl="1" indent="0" algn="just">
              <a:buNone/>
            </a:pPr>
            <a:r>
              <a:rPr lang="en-US" sz="2000" dirty="0"/>
              <a:t>Ensure data privacy, compliance with regulations, and mitigate biases to promote fairness and ethical use of data.</a:t>
            </a:r>
            <a:endParaRPr lang="en-IN" sz="1400" dirty="0"/>
          </a:p>
          <a:p>
            <a:pPr lvl="0" algn="just"/>
            <a:r>
              <a:rPr lang="en-US" sz="2400" b="1" dirty="0"/>
              <a:t>Continuous Learning</a:t>
            </a:r>
            <a:endParaRPr lang="en-IN" sz="1600" dirty="0"/>
          </a:p>
          <a:p>
            <a:pPr marL="457200" lvl="1" indent="0" algn="just">
              <a:buNone/>
            </a:pPr>
            <a:r>
              <a:rPr lang="en-US" sz="2000" dirty="0"/>
              <a:t>Stay updated with the latest advancements in data science and continuously experiment with new techniques and tools.</a:t>
            </a:r>
            <a:endParaRPr lang="en-IN" sz="1400" dirty="0"/>
          </a:p>
          <a:p>
            <a:pPr marL="0" indent="0" algn="just">
              <a:buNone/>
            </a:pPr>
            <a:r>
              <a:rPr lang="en-US" sz="2400" dirty="0"/>
              <a:t>In essence, a Data Scientist combines technical skills with business acumen to transform data into valuable insights that drive strategic decisions and operational improvements.</a:t>
            </a:r>
            <a:endParaRPr lang="en-IN" sz="1600" dirty="0"/>
          </a:p>
        </p:txBody>
      </p:sp>
    </p:spTree>
    <p:extLst>
      <p:ext uri="{BB962C8B-B14F-4D97-AF65-F5344CB8AC3E}">
        <p14:creationId xmlns:p14="http://schemas.microsoft.com/office/powerpoint/2010/main" val="3750118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1.10 CASE STUDIES</a:t>
            </a:r>
            <a:endParaRPr lang="en-IN" dirty="0">
              <a:solidFill>
                <a:srgbClr val="00B0F0"/>
              </a:solidFill>
            </a:endParaRPr>
          </a:p>
        </p:txBody>
      </p:sp>
      <p:sp>
        <p:nvSpPr>
          <p:cNvPr id="3" name="Content Placeholder 2"/>
          <p:cNvSpPr>
            <a:spLocks noGrp="1"/>
          </p:cNvSpPr>
          <p:nvPr>
            <p:ph idx="1"/>
          </p:nvPr>
        </p:nvSpPr>
        <p:spPr>
          <a:xfrm>
            <a:off x="677334" y="2160589"/>
            <a:ext cx="10162944" cy="3880773"/>
          </a:xfrm>
        </p:spPr>
        <p:txBody>
          <a:bodyPr>
            <a:normAutofit/>
          </a:bodyPr>
          <a:lstStyle/>
          <a:p>
            <a:pPr lvl="0"/>
            <a:r>
              <a:rPr lang="en-US" sz="2400" b="1" dirty="0"/>
              <a:t>Case Study in Data Science - Urban Planning and Smart Cities.</a:t>
            </a:r>
          </a:p>
          <a:p>
            <a:r>
              <a:rPr lang="en-US" sz="2400" b="1" dirty="0"/>
              <a:t>Case Study in Data Science - Housing Market Analysis</a:t>
            </a:r>
            <a:endParaRPr lang="en-IN" sz="2400" dirty="0"/>
          </a:p>
          <a:p>
            <a:pPr lvl="0"/>
            <a:endParaRPr lang="en-IN" sz="2400" dirty="0"/>
          </a:p>
        </p:txBody>
      </p:sp>
    </p:spTree>
    <p:extLst>
      <p:ext uri="{BB962C8B-B14F-4D97-AF65-F5344CB8AC3E}">
        <p14:creationId xmlns:p14="http://schemas.microsoft.com/office/powerpoint/2010/main" val="353386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What is Data Science?</a:t>
            </a:r>
            <a:endParaRPr lang="en-IN" dirty="0">
              <a:solidFill>
                <a:srgbClr val="00B0F0"/>
              </a:solidFill>
            </a:endParaRPr>
          </a:p>
        </p:txBody>
      </p:sp>
      <p:sp>
        <p:nvSpPr>
          <p:cNvPr id="3" name="Content Placeholder 2"/>
          <p:cNvSpPr>
            <a:spLocks noGrp="1"/>
          </p:cNvSpPr>
          <p:nvPr>
            <p:ph idx="1"/>
          </p:nvPr>
        </p:nvSpPr>
        <p:spPr>
          <a:xfrm>
            <a:off x="677334" y="1524001"/>
            <a:ext cx="10732788" cy="4517362"/>
          </a:xfrm>
        </p:spPr>
        <p:txBody>
          <a:bodyPr>
            <a:normAutofit/>
          </a:bodyPr>
          <a:lstStyle/>
          <a:p>
            <a:pPr lvl="0" algn="just"/>
            <a:r>
              <a:rPr lang="en-US" sz="2400" dirty="0"/>
              <a:t>Data science is a deep study of the large amount of data, which involves extracting meaningful insights from raw, structured, and unstructured data that is processed using the scientific method, different technologies, and algorithms.</a:t>
            </a:r>
            <a:endParaRPr lang="en-IN" sz="2400" dirty="0"/>
          </a:p>
          <a:p>
            <a:pPr lvl="0" algn="just"/>
            <a:r>
              <a:rPr lang="en-US" sz="2400" dirty="0"/>
              <a:t>Data science uses the most powerful hardware, programming systems, and most efficient algorithms to solve the data related problems. It is the future of artificial intelligence.</a:t>
            </a:r>
            <a:endParaRPr lang="en-IN" sz="2400" dirty="0"/>
          </a:p>
          <a:p>
            <a:pPr lvl="0" algn="just"/>
            <a:r>
              <a:rPr lang="en-US" sz="2400" dirty="0"/>
              <a:t>Data Science is about data gathering, analysis and decision-making.</a:t>
            </a:r>
            <a:endParaRPr lang="en-IN" sz="2400" dirty="0"/>
          </a:p>
          <a:p>
            <a:pPr lvl="0" algn="just"/>
            <a:r>
              <a:rPr lang="en-US" sz="2400" dirty="0"/>
              <a:t>Data Science is about finding patterns in data, through analysis, and make future predictions.</a:t>
            </a:r>
            <a:endParaRPr lang="en-IN" sz="2400" dirty="0"/>
          </a:p>
          <a:p>
            <a:pPr marL="0" indent="0" algn="just">
              <a:buNone/>
            </a:pPr>
            <a:endParaRPr lang="en-IN" sz="2400" dirty="0"/>
          </a:p>
        </p:txBody>
      </p:sp>
    </p:spTree>
    <p:extLst>
      <p:ext uri="{BB962C8B-B14F-4D97-AF65-F5344CB8AC3E}">
        <p14:creationId xmlns:p14="http://schemas.microsoft.com/office/powerpoint/2010/main" val="425454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9026"/>
            <a:ext cx="8596668" cy="834887"/>
          </a:xfrm>
        </p:spPr>
        <p:txBody>
          <a:bodyPr/>
          <a:lstStyle/>
          <a:p>
            <a:r>
              <a:rPr lang="en-US" sz="4400" dirty="0">
                <a:solidFill>
                  <a:srgbClr val="00B0F0"/>
                </a:solidFill>
              </a:rPr>
              <a:t>Need for Data Science</a:t>
            </a:r>
            <a:endParaRPr lang="en-IN" sz="4400" dirty="0"/>
          </a:p>
        </p:txBody>
      </p:sp>
      <p:sp>
        <p:nvSpPr>
          <p:cNvPr id="3" name="Content Placeholder 2"/>
          <p:cNvSpPr>
            <a:spLocks noGrp="1"/>
          </p:cNvSpPr>
          <p:nvPr>
            <p:ph idx="1"/>
          </p:nvPr>
        </p:nvSpPr>
        <p:spPr>
          <a:xfrm>
            <a:off x="677333" y="993913"/>
            <a:ext cx="10825554" cy="5047449"/>
          </a:xfrm>
        </p:spPr>
        <p:txBody>
          <a:bodyPr>
            <a:noAutofit/>
          </a:bodyPr>
          <a:lstStyle/>
          <a:p>
            <a:pPr lvl="0"/>
            <a:r>
              <a:rPr lang="en-US" sz="2400" dirty="0"/>
              <a:t>Data Science is used in many industries in the world today, e.g. banking, consultancy, healthcare, and manufacturing.</a:t>
            </a:r>
            <a:endParaRPr lang="en-IN" sz="2400" dirty="0"/>
          </a:p>
          <a:p>
            <a:pPr lvl="0"/>
            <a:r>
              <a:rPr lang="en-US" sz="2400" dirty="0"/>
              <a:t>For route planning: To discover the best routes to ship</a:t>
            </a:r>
            <a:endParaRPr lang="en-IN" sz="2400" dirty="0"/>
          </a:p>
          <a:p>
            <a:pPr lvl="0"/>
            <a:r>
              <a:rPr lang="en-US" sz="2400" dirty="0"/>
              <a:t>To foresee delays for flight/ship/train etc. (through predictive analysis)</a:t>
            </a:r>
            <a:endParaRPr lang="en-IN" sz="2400" dirty="0"/>
          </a:p>
          <a:p>
            <a:pPr lvl="0"/>
            <a:r>
              <a:rPr lang="en-US" sz="2400" dirty="0"/>
              <a:t>To create promotional offers</a:t>
            </a:r>
            <a:endParaRPr lang="en-IN" sz="2400" dirty="0"/>
          </a:p>
          <a:p>
            <a:pPr lvl="0"/>
            <a:r>
              <a:rPr lang="en-US" sz="2400" dirty="0"/>
              <a:t>To find the best suited time to deliver goods</a:t>
            </a:r>
            <a:endParaRPr lang="en-IN" sz="2400" dirty="0"/>
          </a:p>
          <a:p>
            <a:pPr lvl="0"/>
            <a:r>
              <a:rPr lang="en-US" sz="2400" dirty="0"/>
              <a:t>To forecast the next years revenue for a company</a:t>
            </a:r>
            <a:endParaRPr lang="en-IN" sz="2400" dirty="0"/>
          </a:p>
          <a:p>
            <a:pPr lvl="0"/>
            <a:r>
              <a:rPr lang="en-US" sz="2400" dirty="0"/>
              <a:t>To analyze health benefit of training</a:t>
            </a:r>
            <a:endParaRPr lang="en-IN" sz="2400" dirty="0"/>
          </a:p>
          <a:p>
            <a:pPr lvl="0"/>
            <a:r>
              <a:rPr lang="en-US" sz="2400" dirty="0"/>
              <a:t>To predict who will win elections</a:t>
            </a:r>
            <a:endParaRPr lang="en-IN" sz="2400" dirty="0"/>
          </a:p>
          <a:p>
            <a:endParaRPr lang="en-IN" sz="2400" dirty="0"/>
          </a:p>
        </p:txBody>
      </p:sp>
    </p:spTree>
    <p:extLst>
      <p:ext uri="{BB962C8B-B14F-4D97-AF65-F5344CB8AC3E}">
        <p14:creationId xmlns:p14="http://schemas.microsoft.com/office/powerpoint/2010/main" val="193695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5287"/>
            <a:ext cx="8596668" cy="861391"/>
          </a:xfrm>
        </p:spPr>
        <p:txBody>
          <a:bodyPr>
            <a:normAutofit/>
          </a:bodyPr>
          <a:lstStyle/>
          <a:p>
            <a:r>
              <a:rPr lang="en-US" dirty="0">
                <a:solidFill>
                  <a:srgbClr val="00B0F0"/>
                </a:solidFill>
              </a:rPr>
              <a:t>1.2 BIG DATA</a:t>
            </a:r>
            <a:endParaRPr lang="en-IN" dirty="0"/>
          </a:p>
        </p:txBody>
      </p:sp>
      <p:sp>
        <p:nvSpPr>
          <p:cNvPr id="3" name="Content Placeholder 2"/>
          <p:cNvSpPr>
            <a:spLocks noGrp="1"/>
          </p:cNvSpPr>
          <p:nvPr>
            <p:ph idx="1"/>
          </p:nvPr>
        </p:nvSpPr>
        <p:spPr>
          <a:xfrm>
            <a:off x="677334" y="980661"/>
            <a:ext cx="10719536" cy="5060702"/>
          </a:xfrm>
        </p:spPr>
        <p:txBody>
          <a:bodyPr/>
          <a:lstStyle/>
          <a:p>
            <a:pPr algn="just"/>
            <a:r>
              <a:rPr lang="en-US" sz="2400" dirty="0"/>
              <a:t>Big data refers to significant volumes of data that cannot be processed effectively with the traditional applications that are currently used. The processing of big data begins with raw data that isn’t aggregated and is most often impossible to store in the memory of a single computer. </a:t>
            </a:r>
          </a:p>
          <a:p>
            <a:pPr algn="just"/>
            <a:endParaRPr lang="en-IN" dirty="0"/>
          </a:p>
        </p:txBody>
      </p:sp>
      <p:pic>
        <p:nvPicPr>
          <p:cNvPr id="4" name="Picture 2" descr="Big Data: 20 Free Big Data Sources Everyone Should Know">
            <a:extLst>
              <a:ext uri="{FF2B5EF4-FFF2-40B4-BE49-F238E27FC236}">
                <a16:creationId xmlns:a16="http://schemas.microsoft.com/office/drawing/2014/main" id="{3EEC4614-E4F7-4A86-F6E1-86C92848B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374" y="2849217"/>
            <a:ext cx="5909566" cy="358406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7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75861"/>
            <a:ext cx="10825553" cy="5989982"/>
          </a:xfrm>
        </p:spPr>
        <p:txBody>
          <a:bodyPr>
            <a:normAutofit/>
          </a:bodyPr>
          <a:lstStyle/>
          <a:p>
            <a:pPr lvl="0" algn="just"/>
            <a:r>
              <a:rPr lang="en-US" sz="2400" dirty="0"/>
              <a:t>Big data is used to analyze insights, which can lead to better decisions and strategic business moves.</a:t>
            </a:r>
            <a:endParaRPr lang="en-IN" sz="2400" dirty="0"/>
          </a:p>
          <a:p>
            <a:pPr lvl="0" algn="just"/>
            <a:r>
              <a:rPr lang="en-US" sz="2400" dirty="0"/>
              <a:t>Big data is high-volume, and high-velocity or high-variety information assets that demand cost-effective, innovative forms of information processing that enable enhanced insight, decision making, and process automation.</a:t>
            </a:r>
            <a:endParaRPr lang="en-IN" sz="2400" dirty="0"/>
          </a:p>
          <a:p>
            <a:pPr algn="just"/>
            <a:r>
              <a:rPr lang="en-US" sz="2400" dirty="0"/>
              <a:t>Types of Big data,</a:t>
            </a:r>
          </a:p>
          <a:p>
            <a:pPr marL="0" indent="0" algn="just">
              <a:buNone/>
            </a:pPr>
            <a:r>
              <a:rPr lang="en-US" sz="2400" dirty="0"/>
              <a:t>	1.Structured</a:t>
            </a:r>
          </a:p>
          <a:p>
            <a:pPr marL="0" indent="0" algn="just">
              <a:buNone/>
            </a:pPr>
            <a:r>
              <a:rPr lang="en-US" sz="2400" dirty="0"/>
              <a:t>	2.Unstructured</a:t>
            </a:r>
          </a:p>
          <a:p>
            <a:pPr marL="0" indent="0" algn="just">
              <a:buNone/>
            </a:pPr>
            <a:r>
              <a:rPr lang="en-US" sz="2400" dirty="0"/>
              <a:t>	3.Semi-Structured</a:t>
            </a:r>
          </a:p>
          <a:p>
            <a:pPr algn="just"/>
            <a:r>
              <a:rPr lang="en-US" sz="2400" dirty="0"/>
              <a:t>Businesses that use big data effectively hold a potential competitive advantage over those that don't because they're able to make faster and more informed business decisions.</a:t>
            </a:r>
            <a:endParaRPr lang="en-IN" sz="2400" dirty="0"/>
          </a:p>
          <a:p>
            <a:pPr marL="0" indent="0" algn="just">
              <a:buNone/>
            </a:pPr>
            <a:endParaRPr lang="en-IN" sz="2400" dirty="0"/>
          </a:p>
        </p:txBody>
      </p:sp>
    </p:spTree>
    <p:extLst>
      <p:ext uri="{BB962C8B-B14F-4D97-AF65-F5344CB8AC3E}">
        <p14:creationId xmlns:p14="http://schemas.microsoft.com/office/powerpoint/2010/main" val="206319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0087"/>
            <a:ext cx="10587014" cy="5511275"/>
          </a:xfrm>
        </p:spPr>
        <p:txBody>
          <a:bodyPr>
            <a:normAutofit lnSpcReduction="10000"/>
          </a:bodyPr>
          <a:lstStyle/>
          <a:p>
            <a:pPr marL="0" lvl="0" indent="0">
              <a:buNone/>
            </a:pPr>
            <a:r>
              <a:rPr lang="en-US" sz="2400" b="1" u="sng" dirty="0"/>
              <a:t>Applications of Big Data</a:t>
            </a:r>
          </a:p>
          <a:p>
            <a:r>
              <a:rPr lang="en-US" sz="2400" dirty="0"/>
              <a:t>Big Data for Financial Services</a:t>
            </a:r>
            <a:endParaRPr lang="en-IN" sz="2400" dirty="0"/>
          </a:p>
          <a:p>
            <a:pPr lvl="0"/>
            <a:r>
              <a:rPr lang="en-US" sz="2400" dirty="0"/>
              <a:t>Credit card companies, retail banks, private wealth management advisories, insurance firms, venture funds, and institutional investment banks all use big data for their financial services. </a:t>
            </a:r>
            <a:endParaRPr lang="en-IN" sz="2400" dirty="0"/>
          </a:p>
          <a:p>
            <a:pPr lvl="0"/>
            <a:r>
              <a:rPr lang="en-US" sz="2400" dirty="0"/>
              <a:t>The common problem among them all is the massive amounts of multi-structured data living in multiple disparate systems, which big data can solve. </a:t>
            </a:r>
            <a:endParaRPr lang="en-IN" sz="2400" dirty="0"/>
          </a:p>
          <a:p>
            <a:pPr lvl="0"/>
            <a:r>
              <a:rPr lang="en-US" sz="2400" dirty="0"/>
              <a:t>Big data is used in several ways, including:</a:t>
            </a:r>
            <a:endParaRPr lang="en-IN" sz="2400" dirty="0"/>
          </a:p>
          <a:p>
            <a:pPr lvl="0"/>
            <a:r>
              <a:rPr lang="en-US" sz="2400" dirty="0"/>
              <a:t>Customer analytics</a:t>
            </a:r>
            <a:endParaRPr lang="en-IN" sz="2400" dirty="0"/>
          </a:p>
          <a:p>
            <a:pPr lvl="0"/>
            <a:r>
              <a:rPr lang="en-US" sz="2400" dirty="0"/>
              <a:t>Compliance analytics</a:t>
            </a:r>
            <a:endParaRPr lang="en-IN" sz="2400" dirty="0"/>
          </a:p>
          <a:p>
            <a:pPr lvl="0"/>
            <a:r>
              <a:rPr lang="en-US" sz="2400" dirty="0"/>
              <a:t>Fraud analytics</a:t>
            </a:r>
            <a:endParaRPr lang="en-IN" sz="2400" dirty="0"/>
          </a:p>
          <a:p>
            <a:pPr lvl="0"/>
            <a:r>
              <a:rPr lang="en-US" sz="2400" dirty="0"/>
              <a:t>Operational analytics</a:t>
            </a:r>
            <a:endParaRPr lang="en-IN" sz="2400" dirty="0"/>
          </a:p>
          <a:p>
            <a:pPr lvl="0"/>
            <a:endParaRPr lang="en-IN" dirty="0"/>
          </a:p>
          <a:p>
            <a:endParaRPr lang="en-IN" dirty="0"/>
          </a:p>
        </p:txBody>
      </p:sp>
    </p:spTree>
    <p:extLst>
      <p:ext uri="{BB962C8B-B14F-4D97-AF65-F5344CB8AC3E}">
        <p14:creationId xmlns:p14="http://schemas.microsoft.com/office/powerpoint/2010/main" val="277142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2278"/>
            <a:ext cx="8596668" cy="821634"/>
          </a:xfrm>
        </p:spPr>
        <p:txBody>
          <a:bodyPr>
            <a:normAutofit/>
          </a:bodyPr>
          <a:lstStyle/>
          <a:p>
            <a:r>
              <a:rPr lang="en-US" dirty="0">
                <a:solidFill>
                  <a:srgbClr val="00B0F0"/>
                </a:solidFill>
              </a:rPr>
              <a:t>DATA COLLECTION</a:t>
            </a:r>
            <a:endParaRPr lang="en-IN" dirty="0"/>
          </a:p>
        </p:txBody>
      </p:sp>
      <p:sp>
        <p:nvSpPr>
          <p:cNvPr id="3" name="Content Placeholder 2"/>
          <p:cNvSpPr>
            <a:spLocks noGrp="1"/>
          </p:cNvSpPr>
          <p:nvPr>
            <p:ph idx="1"/>
          </p:nvPr>
        </p:nvSpPr>
        <p:spPr>
          <a:xfrm>
            <a:off x="677333" y="993912"/>
            <a:ext cx="10706283" cy="5261113"/>
          </a:xfrm>
        </p:spPr>
        <p:txBody>
          <a:bodyPr/>
          <a:lstStyle/>
          <a:p>
            <a:pPr lvl="0"/>
            <a:r>
              <a:rPr lang="en-US" sz="2400" dirty="0"/>
              <a:t>Data collection is the process of acquiring, collecting, extracting, and storing the voluminous amount of data which may be in the structured or unstructured form like text, video, audio, XML files, records, or other image files used in later stages of data analysis.</a:t>
            </a:r>
            <a:endParaRPr lang="en-IN" sz="2400" dirty="0"/>
          </a:p>
          <a:p>
            <a:pPr lvl="0"/>
            <a:r>
              <a:rPr lang="en-US" sz="2400" dirty="0"/>
              <a:t>In the process of big data analysis, “Data collection” is the initial step before starting to analyze the patterns or useful information in data. The data which is to be analyzed must be collected from different valid sources.</a:t>
            </a:r>
            <a:endParaRPr lang="en-IN" sz="2400" dirty="0"/>
          </a:p>
          <a:p>
            <a:r>
              <a:rPr lang="en-US" sz="2400" dirty="0"/>
              <a:t>The actual data is then further divided mainly into </a:t>
            </a:r>
            <a:r>
              <a:rPr lang="en-US" sz="2400" b="1" dirty="0"/>
              <a:t>two types</a:t>
            </a:r>
            <a:r>
              <a:rPr lang="en-US" sz="2400" dirty="0"/>
              <a:t> known as:</a:t>
            </a:r>
            <a:endParaRPr lang="en-IN" sz="2400" dirty="0"/>
          </a:p>
          <a:p>
            <a:pPr marL="0" indent="0">
              <a:buNone/>
            </a:pPr>
            <a:r>
              <a:rPr lang="en-US" sz="2400" dirty="0"/>
              <a:t>	1.	Primary data</a:t>
            </a:r>
            <a:endParaRPr lang="en-IN" sz="2400" dirty="0"/>
          </a:p>
          <a:p>
            <a:pPr marL="0" indent="0">
              <a:buNone/>
            </a:pPr>
            <a:r>
              <a:rPr lang="en-US" sz="2400" dirty="0"/>
              <a:t>	2.	Secondary data</a:t>
            </a:r>
            <a:endParaRPr lang="en-IN" sz="2400" dirty="0"/>
          </a:p>
          <a:p>
            <a:endParaRPr lang="en-IN" dirty="0"/>
          </a:p>
        </p:txBody>
      </p:sp>
    </p:spTree>
    <p:extLst>
      <p:ext uri="{BB962C8B-B14F-4D97-AF65-F5344CB8AC3E}">
        <p14:creationId xmlns:p14="http://schemas.microsoft.com/office/powerpoint/2010/main" val="2069561672"/>
      </p:ext>
    </p:extLst>
  </p:cSld>
  <p:clrMapOvr>
    <a:masterClrMapping/>
  </p:clrMapOvr>
</p:sld>
</file>

<file path=ppt/theme/theme1.xml><?xml version="1.0" encoding="utf-8"?>
<a:theme xmlns:a="http://schemas.openxmlformats.org/drawingml/2006/main" name="SNPSU_FORMAT THEME">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NPSU_FORMAT THEME" id="{19AEE917-4D26-4551-B673-0174ED91C39A}" vid="{89981CB7-EC7A-4FB6-97F2-07F814DED1B9}"/>
    </a:ext>
  </a:extLst>
</a:theme>
</file>

<file path=docProps/app.xml><?xml version="1.0" encoding="utf-8"?>
<Properties xmlns="http://schemas.openxmlformats.org/officeDocument/2006/extended-properties" xmlns:vt="http://schemas.openxmlformats.org/officeDocument/2006/docPropsVTypes">
  <Template>SNPSU_FORMAT THEME</Template>
  <TotalTime>167</TotalTime>
  <Words>3861</Words>
  <Application>Microsoft Office PowerPoint</Application>
  <PresentationFormat>Widescreen</PresentationFormat>
  <Paragraphs>230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Times New Roman</vt:lpstr>
      <vt:lpstr>Trebuchet MS</vt:lpstr>
      <vt:lpstr>Wingdings 3</vt:lpstr>
      <vt:lpstr>SNPSU_FORMAT THEME</vt:lpstr>
      <vt:lpstr>PowerPoint Presentation</vt:lpstr>
      <vt:lpstr>CONTENTS</vt:lpstr>
      <vt:lpstr>1.1 INTRODUCTION</vt:lpstr>
      <vt:lpstr>What is Data Science?</vt:lpstr>
      <vt:lpstr>Need for Data Science</vt:lpstr>
      <vt:lpstr>1.2 BIG DATA</vt:lpstr>
      <vt:lpstr>PowerPoint Presentation</vt:lpstr>
      <vt:lpstr>PowerPoint Presentation</vt:lpstr>
      <vt:lpstr>DATA COLLECTION</vt:lpstr>
      <vt:lpstr>PowerPoint Presentation</vt:lpstr>
      <vt:lpstr>DATA WAREHOUSE</vt:lpstr>
      <vt:lpstr>PowerPoint Presentation</vt:lpstr>
      <vt:lpstr>1.3 DATA SCIENCE HYPE</vt:lpstr>
      <vt:lpstr>PowerPoint Presentation</vt:lpstr>
      <vt:lpstr>1.4 DATAFICATION</vt:lpstr>
      <vt:lpstr>PowerPoint Presentation</vt:lpstr>
      <vt:lpstr>1.5 Data Science Profiles</vt:lpstr>
      <vt:lpstr>PowerPoint Presentation</vt:lpstr>
      <vt:lpstr>1.6 DEFINITIONS - METADATA</vt:lpstr>
      <vt:lpstr>PowerPoint Presentation</vt:lpstr>
      <vt:lpstr>PowerPoint Presentation</vt:lpstr>
      <vt:lpstr>PowerPoint Presentation</vt:lpstr>
      <vt:lpstr>DATA MODELLING</vt:lpstr>
      <vt:lpstr>1.7 Philosophy of Exploratory Data Analysis </vt:lpstr>
      <vt:lpstr>PowerPoint Presentation</vt:lpstr>
      <vt:lpstr>PowerPoint Presentation</vt:lpstr>
      <vt:lpstr>1.8 DATA SCIENCE PROCESS</vt:lpstr>
      <vt:lpstr>PowerPoint Presentation</vt:lpstr>
      <vt:lpstr>PowerPoint Presentation</vt:lpstr>
      <vt:lpstr>DATA SCIENCE PROCESS LIFECYCLE</vt:lpstr>
      <vt:lpstr>DATA SCIENCE PROCESS LIFECYCLE</vt:lpstr>
      <vt:lpstr>PowerPoint Presentation</vt:lpstr>
      <vt:lpstr>PowerPoint Presentation</vt:lpstr>
      <vt:lpstr>1.9 A DATA SCIENTIST’S ROLE</vt:lpstr>
      <vt:lpstr>PowerPoint Presentation</vt:lpstr>
      <vt:lpstr>PowerPoint Presentation</vt:lpstr>
      <vt:lpstr>1.10 CASE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Kunjal C Dholakiya</dc:creator>
  <cp:lastModifiedBy>Chirag Dholakiya</cp:lastModifiedBy>
  <cp:revision>36</cp:revision>
  <dcterms:created xsi:type="dcterms:W3CDTF">2024-07-24T09:41:42Z</dcterms:created>
  <dcterms:modified xsi:type="dcterms:W3CDTF">2024-08-06T09:43:25Z</dcterms:modified>
</cp:coreProperties>
</file>