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notesMasterIdLst>
    <p:notesMasterId r:id="rId72"/>
  </p:notesMasterIdLst>
  <p:sldIdLst>
    <p:sldId id="257" r:id="rId2"/>
    <p:sldId id="375" r:id="rId3"/>
    <p:sldId id="293" r:id="rId4"/>
    <p:sldId id="376" r:id="rId5"/>
    <p:sldId id="377" r:id="rId6"/>
    <p:sldId id="378" r:id="rId7"/>
    <p:sldId id="379" r:id="rId8"/>
    <p:sldId id="380" r:id="rId9"/>
    <p:sldId id="364" r:id="rId10"/>
    <p:sldId id="319" r:id="rId11"/>
    <p:sldId id="365" r:id="rId12"/>
    <p:sldId id="366" r:id="rId13"/>
    <p:sldId id="367" r:id="rId14"/>
    <p:sldId id="385" r:id="rId15"/>
    <p:sldId id="386" r:id="rId16"/>
    <p:sldId id="387" r:id="rId17"/>
    <p:sldId id="388" r:id="rId18"/>
    <p:sldId id="389" r:id="rId19"/>
    <p:sldId id="321" r:id="rId20"/>
    <p:sldId id="363" r:id="rId21"/>
    <p:sldId id="323" r:id="rId22"/>
    <p:sldId id="326" r:id="rId23"/>
    <p:sldId id="327" r:id="rId24"/>
    <p:sldId id="324" r:id="rId25"/>
    <p:sldId id="356" r:id="rId26"/>
    <p:sldId id="357" r:id="rId27"/>
    <p:sldId id="358" r:id="rId28"/>
    <p:sldId id="359" r:id="rId29"/>
    <p:sldId id="360" r:id="rId30"/>
    <p:sldId id="361" r:id="rId31"/>
    <p:sldId id="362" r:id="rId32"/>
    <p:sldId id="325" r:id="rId33"/>
    <p:sldId id="328" r:id="rId34"/>
    <p:sldId id="382" r:id="rId35"/>
    <p:sldId id="383" r:id="rId36"/>
    <p:sldId id="322" r:id="rId37"/>
    <p:sldId id="330" r:id="rId38"/>
    <p:sldId id="320" r:id="rId39"/>
    <p:sldId id="329" r:id="rId40"/>
    <p:sldId id="331" r:id="rId41"/>
    <p:sldId id="333" r:id="rId42"/>
    <p:sldId id="336" r:id="rId43"/>
    <p:sldId id="337" r:id="rId44"/>
    <p:sldId id="338" r:id="rId45"/>
    <p:sldId id="339" r:id="rId46"/>
    <p:sldId id="340" r:id="rId47"/>
    <p:sldId id="341" r:id="rId48"/>
    <p:sldId id="345" r:id="rId49"/>
    <p:sldId id="381" r:id="rId50"/>
    <p:sldId id="346" r:id="rId51"/>
    <p:sldId id="347" r:id="rId52"/>
    <p:sldId id="348" r:id="rId53"/>
    <p:sldId id="335" r:id="rId54"/>
    <p:sldId id="334" r:id="rId55"/>
    <p:sldId id="342" r:id="rId56"/>
    <p:sldId id="368" r:id="rId57"/>
    <p:sldId id="369" r:id="rId58"/>
    <p:sldId id="370" r:id="rId59"/>
    <p:sldId id="371" r:id="rId60"/>
    <p:sldId id="374" r:id="rId61"/>
    <p:sldId id="384" r:id="rId62"/>
    <p:sldId id="372" r:id="rId63"/>
    <p:sldId id="350" r:id="rId64"/>
    <p:sldId id="351" r:id="rId65"/>
    <p:sldId id="352" r:id="rId66"/>
    <p:sldId id="353" r:id="rId67"/>
    <p:sldId id="354" r:id="rId68"/>
    <p:sldId id="355" r:id="rId69"/>
    <p:sldId id="344" r:id="rId70"/>
    <p:sldId id="349"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66CC"/>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741" autoAdjust="0"/>
  </p:normalViewPr>
  <p:slideViewPr>
    <p:cSldViewPr snapToGrid="0">
      <p:cViewPr varScale="1">
        <p:scale>
          <a:sx n="63" d="100"/>
          <a:sy n="63" d="100"/>
        </p:scale>
        <p:origin x="7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2EE0-821B-4D09-8438-EB625AB601DD}" type="datetimeFigureOut">
              <a:rPr lang="en-IN" smtClean="0"/>
              <a:t>18-11-2024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D69D55-9411-4181-9EEF-6E536A61FC01}" type="slidenum">
              <a:rPr lang="en-IN" smtClean="0"/>
              <a:t>‹#›</a:t>
            </a:fld>
            <a:endParaRPr lang="en-IN"/>
          </a:p>
        </p:txBody>
      </p:sp>
    </p:spTree>
    <p:extLst>
      <p:ext uri="{BB962C8B-B14F-4D97-AF65-F5344CB8AC3E}">
        <p14:creationId xmlns:p14="http://schemas.microsoft.com/office/powerpoint/2010/main" val="2485910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3E01517-4172-4077-848B-2264E0EA59BA}" type="slidenum">
              <a:rPr lang="en-US" smtClean="0"/>
              <a:pPr/>
              <a:t>2</a:t>
            </a:fld>
            <a:endParaRPr lang="en-US"/>
          </a:p>
        </p:txBody>
      </p:sp>
    </p:spTree>
    <p:extLst>
      <p:ext uri="{BB962C8B-B14F-4D97-AF65-F5344CB8AC3E}">
        <p14:creationId xmlns:p14="http://schemas.microsoft.com/office/powerpoint/2010/main" val="28816760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60B11-0633-4B26-A62A-7230310F711D}" type="datetime1">
              <a:rPr lang="en-IN" smtClean="0"/>
              <a:t>18-11-2024</a:t>
            </a:fld>
            <a:endParaRPr lang="en-IN"/>
          </a:p>
        </p:txBody>
      </p:sp>
      <p:sp>
        <p:nvSpPr>
          <p:cNvPr id="5" name="Footer Placeholder 4"/>
          <p:cNvSpPr>
            <a:spLocks noGrp="1"/>
          </p:cNvSpPr>
          <p:nvPr>
            <p:ph type="ftr" sz="quarter" idx="11"/>
          </p:nvPr>
        </p:nvSpPr>
        <p:spPr/>
        <p:txBody>
          <a:bodyPr/>
          <a:lstStyle/>
          <a:p>
            <a:r>
              <a:rPr lang="en-IN"/>
              <a:t>Prof. Kunjal</a:t>
            </a:r>
          </a:p>
        </p:txBody>
      </p:sp>
      <p:sp>
        <p:nvSpPr>
          <p:cNvPr id="6" name="Slide Number Placeholder 5"/>
          <p:cNvSpPr>
            <a:spLocks noGrp="1"/>
          </p:cNvSpPr>
          <p:nvPr>
            <p:ph type="sldNum" sz="quarter" idx="12"/>
          </p:nvPr>
        </p:nvSpPr>
        <p:spPr/>
        <p:txBody>
          <a:bodyPr/>
          <a:lstStyle/>
          <a:p>
            <a:fld id="{9029EE17-E83E-4C65-A3C8-76F3616B58FB}" type="slidenum">
              <a:rPr lang="en-IN" smtClean="0"/>
              <a:t>‹#›</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761" y="586120"/>
            <a:ext cx="3573412" cy="107415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24" y="6041362"/>
            <a:ext cx="377952" cy="469392"/>
          </a:xfrm>
          <a:prstGeom prst="rect">
            <a:avLst/>
          </a:prstGeom>
        </p:spPr>
      </p:pic>
    </p:spTree>
    <p:extLst>
      <p:ext uri="{BB962C8B-B14F-4D97-AF65-F5344CB8AC3E}">
        <p14:creationId xmlns:p14="http://schemas.microsoft.com/office/powerpoint/2010/main" val="259884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E6D168-10B2-4BC0-AEE4-A970F65CC2C6}" type="datetime1">
              <a:rPr lang="en-IN" smtClean="0"/>
              <a:t>18-11-2024</a:t>
            </a:fld>
            <a:endParaRPr lang="en-IN"/>
          </a:p>
        </p:txBody>
      </p:sp>
      <p:sp>
        <p:nvSpPr>
          <p:cNvPr id="5" name="Footer Placeholder 4"/>
          <p:cNvSpPr>
            <a:spLocks noGrp="1"/>
          </p:cNvSpPr>
          <p:nvPr>
            <p:ph type="ftr" sz="quarter" idx="11"/>
          </p:nvPr>
        </p:nvSpPr>
        <p:spPr/>
        <p:txBody>
          <a:bodyPr/>
          <a:lstStyle/>
          <a:p>
            <a:r>
              <a:rPr lang="en-IN"/>
              <a:t>Prof. Kunjal</a:t>
            </a:r>
          </a:p>
        </p:txBody>
      </p:sp>
      <p:sp>
        <p:nvSpPr>
          <p:cNvPr id="6" name="Slide Number Placeholder 5"/>
          <p:cNvSpPr>
            <a:spLocks noGrp="1"/>
          </p:cNvSpPr>
          <p:nvPr>
            <p:ph type="sldNum" sz="quarter" idx="12"/>
          </p:nvPr>
        </p:nvSpPr>
        <p:spPr/>
        <p:txBody>
          <a:bodyPr/>
          <a:lstStyle/>
          <a:p>
            <a:fld id="{9029EE17-E83E-4C65-A3C8-76F3616B58FB}" type="slidenum">
              <a:rPr lang="en-IN" smtClean="0"/>
              <a:t>‹#›</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6041362"/>
            <a:ext cx="377952" cy="469392"/>
          </a:xfrm>
          <a:prstGeom prst="rect">
            <a:avLst/>
          </a:prstGeom>
        </p:spPr>
      </p:pic>
    </p:spTree>
    <p:extLst>
      <p:ext uri="{BB962C8B-B14F-4D97-AF65-F5344CB8AC3E}">
        <p14:creationId xmlns:p14="http://schemas.microsoft.com/office/powerpoint/2010/main" val="1163521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3B4BDE-CF34-4D1C-B617-552762AF82B7}" type="datetime1">
              <a:rPr lang="en-IN" smtClean="0"/>
              <a:t>18-11-2024</a:t>
            </a:fld>
            <a:endParaRPr lang="en-IN"/>
          </a:p>
        </p:txBody>
      </p:sp>
      <p:sp>
        <p:nvSpPr>
          <p:cNvPr id="5" name="Footer Placeholder 4"/>
          <p:cNvSpPr>
            <a:spLocks noGrp="1"/>
          </p:cNvSpPr>
          <p:nvPr>
            <p:ph type="ftr" sz="quarter" idx="11"/>
          </p:nvPr>
        </p:nvSpPr>
        <p:spPr/>
        <p:txBody>
          <a:bodyPr/>
          <a:lstStyle/>
          <a:p>
            <a:r>
              <a:rPr lang="en-IN"/>
              <a:t>Prof. Kunjal</a:t>
            </a:r>
          </a:p>
        </p:txBody>
      </p:sp>
      <p:sp>
        <p:nvSpPr>
          <p:cNvPr id="6" name="Slide Number Placeholder 5"/>
          <p:cNvSpPr>
            <a:spLocks noGrp="1"/>
          </p:cNvSpPr>
          <p:nvPr>
            <p:ph type="sldNum" sz="quarter" idx="12"/>
          </p:nvPr>
        </p:nvSpPr>
        <p:spPr/>
        <p:txBody>
          <a:bodyPr/>
          <a:lstStyle/>
          <a:p>
            <a:fld id="{9029EE17-E83E-4C65-A3C8-76F3616B58F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694" y="6041362"/>
            <a:ext cx="377952" cy="469392"/>
          </a:xfrm>
          <a:prstGeom prst="rect">
            <a:avLst/>
          </a:prstGeom>
        </p:spPr>
      </p:pic>
    </p:spTree>
    <p:extLst>
      <p:ext uri="{BB962C8B-B14F-4D97-AF65-F5344CB8AC3E}">
        <p14:creationId xmlns:p14="http://schemas.microsoft.com/office/powerpoint/2010/main" val="2882237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48713B-A3A6-4FD5-8D85-76867ECC142B}" type="datetime1">
              <a:rPr lang="en-IN" smtClean="0"/>
              <a:t>18-11-2024</a:t>
            </a:fld>
            <a:endParaRPr lang="en-IN"/>
          </a:p>
        </p:txBody>
      </p:sp>
      <p:sp>
        <p:nvSpPr>
          <p:cNvPr id="5" name="Footer Placeholder 4"/>
          <p:cNvSpPr>
            <a:spLocks noGrp="1"/>
          </p:cNvSpPr>
          <p:nvPr>
            <p:ph type="ftr" sz="quarter" idx="11"/>
          </p:nvPr>
        </p:nvSpPr>
        <p:spPr/>
        <p:txBody>
          <a:bodyPr/>
          <a:lstStyle/>
          <a:p>
            <a:r>
              <a:rPr lang="en-IN"/>
              <a:t>Prof. Kunjal</a:t>
            </a:r>
          </a:p>
        </p:txBody>
      </p:sp>
      <p:sp>
        <p:nvSpPr>
          <p:cNvPr id="6" name="Slide Number Placeholder 5"/>
          <p:cNvSpPr>
            <a:spLocks noGrp="1"/>
          </p:cNvSpPr>
          <p:nvPr>
            <p:ph type="sldNum" sz="quarter" idx="12"/>
          </p:nvPr>
        </p:nvSpPr>
        <p:spPr/>
        <p:txBody>
          <a:bodyPr/>
          <a:lstStyle/>
          <a:p>
            <a:fld id="{9029EE17-E83E-4C65-A3C8-76F3616B58FB}" type="slidenum">
              <a:rPr lang="en-IN" smtClean="0"/>
              <a:t>‹#›</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6041362"/>
            <a:ext cx="377952" cy="469392"/>
          </a:xfrm>
          <a:prstGeom prst="rect">
            <a:avLst/>
          </a:prstGeom>
        </p:spPr>
      </p:pic>
    </p:spTree>
    <p:extLst>
      <p:ext uri="{BB962C8B-B14F-4D97-AF65-F5344CB8AC3E}">
        <p14:creationId xmlns:p14="http://schemas.microsoft.com/office/powerpoint/2010/main" val="3675536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A4B4CB-6F9B-46ED-8D88-0333C92E5F2A}" type="datetime1">
              <a:rPr lang="en-IN" smtClean="0"/>
              <a:t>18-11-2024</a:t>
            </a:fld>
            <a:endParaRPr lang="en-IN"/>
          </a:p>
        </p:txBody>
      </p:sp>
      <p:sp>
        <p:nvSpPr>
          <p:cNvPr id="5" name="Footer Placeholder 4"/>
          <p:cNvSpPr>
            <a:spLocks noGrp="1"/>
          </p:cNvSpPr>
          <p:nvPr>
            <p:ph type="ftr" sz="quarter" idx="11"/>
          </p:nvPr>
        </p:nvSpPr>
        <p:spPr/>
        <p:txBody>
          <a:bodyPr/>
          <a:lstStyle/>
          <a:p>
            <a:r>
              <a:rPr lang="en-IN"/>
              <a:t>Prof. Kunjal</a:t>
            </a:r>
          </a:p>
        </p:txBody>
      </p:sp>
      <p:sp>
        <p:nvSpPr>
          <p:cNvPr id="6" name="Slide Number Placeholder 5"/>
          <p:cNvSpPr>
            <a:spLocks noGrp="1"/>
          </p:cNvSpPr>
          <p:nvPr>
            <p:ph type="sldNum" sz="quarter" idx="12"/>
          </p:nvPr>
        </p:nvSpPr>
        <p:spPr/>
        <p:txBody>
          <a:bodyPr/>
          <a:lstStyle/>
          <a:p>
            <a:fld id="{9029EE17-E83E-4C65-A3C8-76F3616B58F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2" y="6086218"/>
            <a:ext cx="377952" cy="469392"/>
          </a:xfrm>
          <a:prstGeom prst="rect">
            <a:avLst/>
          </a:prstGeom>
        </p:spPr>
      </p:pic>
    </p:spTree>
    <p:extLst>
      <p:ext uri="{BB962C8B-B14F-4D97-AF65-F5344CB8AC3E}">
        <p14:creationId xmlns:p14="http://schemas.microsoft.com/office/powerpoint/2010/main" val="4052280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3E72A1-3B40-4591-8CAF-8E01D0868A3E}" type="datetime1">
              <a:rPr lang="en-IN" smtClean="0"/>
              <a:t>18-11-2024</a:t>
            </a:fld>
            <a:endParaRPr lang="en-IN"/>
          </a:p>
        </p:txBody>
      </p:sp>
      <p:sp>
        <p:nvSpPr>
          <p:cNvPr id="5" name="Footer Placeholder 4"/>
          <p:cNvSpPr>
            <a:spLocks noGrp="1"/>
          </p:cNvSpPr>
          <p:nvPr>
            <p:ph type="ftr" sz="quarter" idx="11"/>
          </p:nvPr>
        </p:nvSpPr>
        <p:spPr/>
        <p:txBody>
          <a:bodyPr/>
          <a:lstStyle/>
          <a:p>
            <a:r>
              <a:rPr lang="en-IN"/>
              <a:t>Prof. Kunjal</a:t>
            </a:r>
          </a:p>
        </p:txBody>
      </p:sp>
      <p:sp>
        <p:nvSpPr>
          <p:cNvPr id="6" name="Slide Number Placeholder 5"/>
          <p:cNvSpPr>
            <a:spLocks noGrp="1"/>
          </p:cNvSpPr>
          <p:nvPr>
            <p:ph type="sldNum" sz="quarter" idx="12"/>
          </p:nvPr>
        </p:nvSpPr>
        <p:spPr/>
        <p:txBody>
          <a:bodyPr/>
          <a:lstStyle/>
          <a:p>
            <a:fld id="{9029EE17-E83E-4C65-A3C8-76F3616B58FB}" type="slidenum">
              <a:rPr lang="en-IN" smtClean="0"/>
              <a:t>‹#›</a:t>
            </a:fld>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2" y="6086218"/>
            <a:ext cx="377952" cy="469392"/>
          </a:xfrm>
          <a:prstGeom prst="rect">
            <a:avLst/>
          </a:prstGeom>
        </p:spPr>
      </p:pic>
    </p:spTree>
    <p:extLst>
      <p:ext uri="{BB962C8B-B14F-4D97-AF65-F5344CB8AC3E}">
        <p14:creationId xmlns:p14="http://schemas.microsoft.com/office/powerpoint/2010/main" val="1052772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70FC08-42B0-411C-AA01-FAF7E062748B}" type="datetime1">
              <a:rPr lang="en-IN" smtClean="0"/>
              <a:t>18-11-2024</a:t>
            </a:fld>
            <a:endParaRPr lang="en-IN"/>
          </a:p>
        </p:txBody>
      </p:sp>
      <p:sp>
        <p:nvSpPr>
          <p:cNvPr id="3" name="Footer Placeholder 2"/>
          <p:cNvSpPr>
            <a:spLocks noGrp="1"/>
          </p:cNvSpPr>
          <p:nvPr>
            <p:ph type="ftr" sz="quarter" idx="11"/>
          </p:nvPr>
        </p:nvSpPr>
        <p:spPr/>
        <p:txBody>
          <a:bodyPr/>
          <a:lstStyle/>
          <a:p>
            <a:r>
              <a:rPr lang="en-IN"/>
              <a:t>Prof. Kunjal</a:t>
            </a:r>
          </a:p>
        </p:txBody>
      </p:sp>
      <p:sp>
        <p:nvSpPr>
          <p:cNvPr id="4" name="Slide Number Placeholder 3"/>
          <p:cNvSpPr>
            <a:spLocks noGrp="1"/>
          </p:cNvSpPr>
          <p:nvPr>
            <p:ph type="sldNum" sz="quarter" idx="12"/>
          </p:nvPr>
        </p:nvSpPr>
        <p:spPr/>
        <p:txBody>
          <a:bodyPr/>
          <a:lstStyle/>
          <a:p>
            <a:fld id="{9029EE17-E83E-4C65-A3C8-76F3616B58FB}" type="slidenum">
              <a:rPr lang="en-IN" smtClean="0"/>
              <a:t>‹#›</a:t>
            </a:fld>
            <a:endParaRPr lang="en-IN"/>
          </a:p>
        </p:txBody>
      </p:sp>
      <p:pic>
        <p:nvPicPr>
          <p:cNvPr id="6" name="Picture 5"/>
          <p:cNvPicPr>
            <a:picLocks noChangeAspect="1"/>
          </p:cNvPicPr>
          <p:nvPr/>
        </p:nvPicPr>
        <p:blipFill>
          <a:blip r:embed="rId2"/>
          <a:stretch>
            <a:fillRect/>
          </a:stretch>
        </p:blipFill>
        <p:spPr>
          <a:xfrm>
            <a:off x="9020464" y="338960"/>
            <a:ext cx="2990850" cy="800100"/>
          </a:xfrm>
          <a:prstGeom prst="rect">
            <a:avLst/>
          </a:prstGeom>
        </p:spPr>
      </p:pic>
      <p:sp>
        <p:nvSpPr>
          <p:cNvPr id="7" name="Rectangle 6"/>
          <p:cNvSpPr/>
          <p:nvPr/>
        </p:nvSpPr>
        <p:spPr>
          <a:xfrm>
            <a:off x="1774503" y="2599781"/>
            <a:ext cx="6623745" cy="1323439"/>
          </a:xfrm>
          <a:prstGeom prst="rect">
            <a:avLst/>
          </a:prstGeom>
          <a:noFill/>
        </p:spPr>
        <p:txBody>
          <a:bodyPr wrap="square" lIns="91440" tIns="45720" rIns="91440" bIns="45720">
            <a:spAutoFit/>
          </a:bodyPr>
          <a:lstStyle/>
          <a:p>
            <a:pPr algn="ctr"/>
            <a:r>
              <a:rPr lang="en-US" sz="80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384017308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457E81-8702-4C32-9D6A-16EADADCCC91}" type="datetime1">
              <a:rPr lang="en-IN" smtClean="0"/>
              <a:t>18-11-2024</a:t>
            </a:fld>
            <a:endParaRPr lang="en-IN"/>
          </a:p>
        </p:txBody>
      </p:sp>
      <p:sp>
        <p:nvSpPr>
          <p:cNvPr id="5" name="Footer Placeholder 4"/>
          <p:cNvSpPr>
            <a:spLocks noGrp="1"/>
          </p:cNvSpPr>
          <p:nvPr>
            <p:ph type="ftr" sz="quarter" idx="11"/>
          </p:nvPr>
        </p:nvSpPr>
        <p:spPr/>
        <p:txBody>
          <a:bodyPr/>
          <a:lstStyle/>
          <a:p>
            <a:r>
              <a:rPr lang="en-IN"/>
              <a:t>Prof. Kunjal</a:t>
            </a:r>
          </a:p>
        </p:txBody>
      </p:sp>
      <p:sp>
        <p:nvSpPr>
          <p:cNvPr id="6" name="Slide Number Placeholder 5"/>
          <p:cNvSpPr>
            <a:spLocks noGrp="1"/>
          </p:cNvSpPr>
          <p:nvPr>
            <p:ph type="sldNum" sz="quarter" idx="12"/>
          </p:nvPr>
        </p:nvSpPr>
        <p:spPr/>
        <p:txBody>
          <a:bodyPr/>
          <a:lstStyle/>
          <a:p>
            <a:fld id="{9029EE17-E83E-4C65-A3C8-76F3616B58FB}" type="slidenum">
              <a:rPr lang="en-IN" smtClean="0"/>
              <a:t>‹#›</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041362"/>
            <a:ext cx="377952" cy="469392"/>
          </a:xfrm>
          <a:prstGeom prst="rect">
            <a:avLst/>
          </a:prstGeom>
        </p:spPr>
      </p:pic>
    </p:spTree>
    <p:extLst>
      <p:ext uri="{BB962C8B-B14F-4D97-AF65-F5344CB8AC3E}">
        <p14:creationId xmlns:p14="http://schemas.microsoft.com/office/powerpoint/2010/main" val="3679731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6BA87-B39C-486E-A6FD-F1553C168D0A}" type="datetime1">
              <a:rPr lang="en-IN" smtClean="0"/>
              <a:t>18-11-2024</a:t>
            </a:fld>
            <a:endParaRPr lang="en-IN"/>
          </a:p>
        </p:txBody>
      </p:sp>
      <p:sp>
        <p:nvSpPr>
          <p:cNvPr id="5" name="Footer Placeholder 4"/>
          <p:cNvSpPr>
            <a:spLocks noGrp="1"/>
          </p:cNvSpPr>
          <p:nvPr>
            <p:ph type="ftr" sz="quarter" idx="11"/>
          </p:nvPr>
        </p:nvSpPr>
        <p:spPr/>
        <p:txBody>
          <a:bodyPr/>
          <a:lstStyle/>
          <a:p>
            <a:r>
              <a:rPr lang="en-IN"/>
              <a:t>Prof. Kunjal</a:t>
            </a:r>
          </a:p>
        </p:txBody>
      </p:sp>
      <p:sp>
        <p:nvSpPr>
          <p:cNvPr id="6" name="Slide Number Placeholder 5"/>
          <p:cNvSpPr>
            <a:spLocks noGrp="1"/>
          </p:cNvSpPr>
          <p:nvPr>
            <p:ph type="sldNum" sz="quarter" idx="12"/>
          </p:nvPr>
        </p:nvSpPr>
        <p:spPr/>
        <p:txBody>
          <a:bodyPr/>
          <a:lstStyle/>
          <a:p>
            <a:fld id="{9029EE17-E83E-4C65-A3C8-76F3616B58FB}" type="slidenum">
              <a:rPr lang="en-IN" smtClean="0"/>
              <a:t>‹#›</a:t>
            </a:fld>
            <a:endParaRPr lang="en-IN"/>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041362"/>
            <a:ext cx="377952" cy="469392"/>
          </a:xfrm>
          <a:prstGeom prst="rect">
            <a:avLst/>
          </a:prstGeom>
        </p:spPr>
      </p:pic>
    </p:spTree>
    <p:extLst>
      <p:ext uri="{BB962C8B-B14F-4D97-AF65-F5344CB8AC3E}">
        <p14:creationId xmlns:p14="http://schemas.microsoft.com/office/powerpoint/2010/main" val="139655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4D0810-43F1-4BE8-A4C1-4A8A8D20F64A}" type="datetime1">
              <a:rPr lang="en-IN" smtClean="0"/>
              <a:t>18-11-2024</a:t>
            </a:fld>
            <a:endParaRPr lang="en-IN"/>
          </a:p>
        </p:txBody>
      </p:sp>
      <p:sp>
        <p:nvSpPr>
          <p:cNvPr id="6" name="Footer Placeholder 5"/>
          <p:cNvSpPr>
            <a:spLocks noGrp="1"/>
          </p:cNvSpPr>
          <p:nvPr>
            <p:ph type="ftr" sz="quarter" idx="11"/>
          </p:nvPr>
        </p:nvSpPr>
        <p:spPr/>
        <p:txBody>
          <a:bodyPr/>
          <a:lstStyle/>
          <a:p>
            <a:r>
              <a:rPr lang="en-IN"/>
              <a:t>Prof. Kunjal</a:t>
            </a:r>
          </a:p>
        </p:txBody>
      </p:sp>
      <p:sp>
        <p:nvSpPr>
          <p:cNvPr id="7" name="Slide Number Placeholder 6"/>
          <p:cNvSpPr>
            <a:spLocks noGrp="1"/>
          </p:cNvSpPr>
          <p:nvPr>
            <p:ph type="sldNum" sz="quarter" idx="12"/>
          </p:nvPr>
        </p:nvSpPr>
        <p:spPr/>
        <p:txBody>
          <a:bodyPr/>
          <a:lstStyle/>
          <a:p>
            <a:fld id="{9029EE17-E83E-4C65-A3C8-76F3616B58FB}" type="slidenum">
              <a:rPr lang="en-IN" smtClean="0"/>
              <a:t>‹#›</a:t>
            </a:fld>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2" y="6041361"/>
            <a:ext cx="377952" cy="469392"/>
          </a:xfrm>
          <a:prstGeom prst="rect">
            <a:avLst/>
          </a:prstGeom>
        </p:spPr>
      </p:pic>
    </p:spTree>
    <p:extLst>
      <p:ext uri="{BB962C8B-B14F-4D97-AF65-F5344CB8AC3E}">
        <p14:creationId xmlns:p14="http://schemas.microsoft.com/office/powerpoint/2010/main" val="245169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E603D2-9BCB-4338-B697-2B5CBE515E4B}" type="datetime1">
              <a:rPr lang="en-IN" smtClean="0"/>
              <a:t>18-11-2024</a:t>
            </a:fld>
            <a:endParaRPr lang="en-IN"/>
          </a:p>
        </p:txBody>
      </p:sp>
      <p:sp>
        <p:nvSpPr>
          <p:cNvPr id="8" name="Footer Placeholder 7"/>
          <p:cNvSpPr>
            <a:spLocks noGrp="1"/>
          </p:cNvSpPr>
          <p:nvPr>
            <p:ph type="ftr" sz="quarter" idx="11"/>
          </p:nvPr>
        </p:nvSpPr>
        <p:spPr/>
        <p:txBody>
          <a:bodyPr/>
          <a:lstStyle/>
          <a:p>
            <a:r>
              <a:rPr lang="en-IN"/>
              <a:t>Prof. Kunjal</a:t>
            </a:r>
          </a:p>
        </p:txBody>
      </p:sp>
      <p:sp>
        <p:nvSpPr>
          <p:cNvPr id="9" name="Slide Number Placeholder 8"/>
          <p:cNvSpPr>
            <a:spLocks noGrp="1"/>
          </p:cNvSpPr>
          <p:nvPr>
            <p:ph type="sldNum" sz="quarter" idx="12"/>
          </p:nvPr>
        </p:nvSpPr>
        <p:spPr/>
        <p:txBody>
          <a:bodyPr/>
          <a:lstStyle/>
          <a:p>
            <a:fld id="{9029EE17-E83E-4C65-A3C8-76F3616B58FB}" type="slidenum">
              <a:rPr lang="en-IN" smtClean="0"/>
              <a:t>‹#›</a:t>
            </a:fld>
            <a:endParaRPr lang="en-IN"/>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744" y="6041362"/>
            <a:ext cx="377952" cy="469392"/>
          </a:xfrm>
          <a:prstGeom prst="rect">
            <a:avLst/>
          </a:prstGeom>
        </p:spPr>
      </p:pic>
    </p:spTree>
    <p:extLst>
      <p:ext uri="{BB962C8B-B14F-4D97-AF65-F5344CB8AC3E}">
        <p14:creationId xmlns:p14="http://schemas.microsoft.com/office/powerpoint/2010/main" val="1102828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F8BB05-2E04-4B4C-AC4E-A376F8468588}" type="datetime1">
              <a:rPr lang="en-IN" smtClean="0"/>
              <a:t>18-11-2024</a:t>
            </a:fld>
            <a:endParaRPr lang="en-IN"/>
          </a:p>
        </p:txBody>
      </p:sp>
      <p:sp>
        <p:nvSpPr>
          <p:cNvPr id="4" name="Footer Placeholder 3"/>
          <p:cNvSpPr>
            <a:spLocks noGrp="1"/>
          </p:cNvSpPr>
          <p:nvPr>
            <p:ph type="ftr" sz="quarter" idx="11"/>
          </p:nvPr>
        </p:nvSpPr>
        <p:spPr/>
        <p:txBody>
          <a:bodyPr/>
          <a:lstStyle/>
          <a:p>
            <a:r>
              <a:rPr lang="en-IN"/>
              <a:t>Prof. Kunjal</a:t>
            </a:r>
          </a:p>
        </p:txBody>
      </p:sp>
      <p:sp>
        <p:nvSpPr>
          <p:cNvPr id="5" name="Slide Number Placeholder 4"/>
          <p:cNvSpPr>
            <a:spLocks noGrp="1"/>
          </p:cNvSpPr>
          <p:nvPr>
            <p:ph type="sldNum" sz="quarter" idx="12"/>
          </p:nvPr>
        </p:nvSpPr>
        <p:spPr/>
        <p:txBody>
          <a:bodyPr/>
          <a:lstStyle/>
          <a:p>
            <a:fld id="{9029EE17-E83E-4C65-A3C8-76F3616B58FB}"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041362"/>
            <a:ext cx="377952" cy="469392"/>
          </a:xfrm>
          <a:prstGeom prst="rect">
            <a:avLst/>
          </a:prstGeom>
        </p:spPr>
      </p:pic>
    </p:spTree>
    <p:extLst>
      <p:ext uri="{BB962C8B-B14F-4D97-AF65-F5344CB8AC3E}">
        <p14:creationId xmlns:p14="http://schemas.microsoft.com/office/powerpoint/2010/main" val="261260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DEC1D-AE8F-4BFE-B206-460F0E7D4080}" type="datetime1">
              <a:rPr lang="en-IN" smtClean="0"/>
              <a:t>18-11-2024</a:t>
            </a:fld>
            <a:endParaRPr lang="en-IN"/>
          </a:p>
        </p:txBody>
      </p:sp>
      <p:sp>
        <p:nvSpPr>
          <p:cNvPr id="3" name="Footer Placeholder 2"/>
          <p:cNvSpPr>
            <a:spLocks noGrp="1"/>
          </p:cNvSpPr>
          <p:nvPr>
            <p:ph type="ftr" sz="quarter" idx="11"/>
          </p:nvPr>
        </p:nvSpPr>
        <p:spPr/>
        <p:txBody>
          <a:bodyPr/>
          <a:lstStyle/>
          <a:p>
            <a:r>
              <a:rPr lang="en-IN"/>
              <a:t>Prof. Kunjal</a:t>
            </a:r>
          </a:p>
        </p:txBody>
      </p:sp>
      <p:sp>
        <p:nvSpPr>
          <p:cNvPr id="4" name="Slide Number Placeholder 3"/>
          <p:cNvSpPr>
            <a:spLocks noGrp="1"/>
          </p:cNvSpPr>
          <p:nvPr>
            <p:ph type="sldNum" sz="quarter" idx="12"/>
          </p:nvPr>
        </p:nvSpPr>
        <p:spPr/>
        <p:txBody>
          <a:bodyPr/>
          <a:lstStyle/>
          <a:p>
            <a:fld id="{9029EE17-E83E-4C65-A3C8-76F3616B58FB}" type="slidenum">
              <a:rPr lang="en-IN" smtClean="0"/>
              <a:t>‹#›</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041362"/>
            <a:ext cx="377952" cy="469392"/>
          </a:xfrm>
          <a:prstGeom prst="rect">
            <a:avLst/>
          </a:prstGeom>
        </p:spPr>
      </p:pic>
    </p:spTree>
    <p:extLst>
      <p:ext uri="{BB962C8B-B14F-4D97-AF65-F5344CB8AC3E}">
        <p14:creationId xmlns:p14="http://schemas.microsoft.com/office/powerpoint/2010/main" val="4075425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E1866A-95B3-490D-AC75-8C0B724AAA1B}" type="datetime1">
              <a:rPr lang="en-IN" smtClean="0"/>
              <a:t>18-11-2024</a:t>
            </a:fld>
            <a:endParaRPr lang="en-IN"/>
          </a:p>
        </p:txBody>
      </p:sp>
      <p:sp>
        <p:nvSpPr>
          <p:cNvPr id="6" name="Footer Placeholder 5"/>
          <p:cNvSpPr>
            <a:spLocks noGrp="1"/>
          </p:cNvSpPr>
          <p:nvPr>
            <p:ph type="ftr" sz="quarter" idx="11"/>
          </p:nvPr>
        </p:nvSpPr>
        <p:spPr/>
        <p:txBody>
          <a:bodyPr/>
          <a:lstStyle/>
          <a:p>
            <a:r>
              <a:rPr lang="en-IN"/>
              <a:t>Prof. Kunjal</a:t>
            </a:r>
          </a:p>
        </p:txBody>
      </p:sp>
      <p:sp>
        <p:nvSpPr>
          <p:cNvPr id="7" name="Slide Number Placeholder 6"/>
          <p:cNvSpPr>
            <a:spLocks noGrp="1"/>
          </p:cNvSpPr>
          <p:nvPr>
            <p:ph type="sldNum" sz="quarter" idx="12"/>
          </p:nvPr>
        </p:nvSpPr>
        <p:spPr/>
        <p:txBody>
          <a:bodyPr/>
          <a:lstStyle/>
          <a:p>
            <a:fld id="{9029EE17-E83E-4C65-A3C8-76F3616B58FB}" type="slidenum">
              <a:rPr lang="en-IN" smtClean="0"/>
              <a:t>‹#›</a:t>
            </a:fld>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033" y="6041361"/>
            <a:ext cx="377952" cy="469392"/>
          </a:xfrm>
          <a:prstGeom prst="rect">
            <a:avLst/>
          </a:prstGeom>
        </p:spPr>
      </p:pic>
    </p:spTree>
    <p:extLst>
      <p:ext uri="{BB962C8B-B14F-4D97-AF65-F5344CB8AC3E}">
        <p14:creationId xmlns:p14="http://schemas.microsoft.com/office/powerpoint/2010/main" val="2569149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r>
              <a:rPr lang="en-IN"/>
              <a:t>Prof. Kunjal</a:t>
            </a:r>
          </a:p>
        </p:txBody>
      </p:sp>
      <p:sp>
        <p:nvSpPr>
          <p:cNvPr id="7" name="Slide Number Placeholder 6"/>
          <p:cNvSpPr>
            <a:spLocks noGrp="1"/>
          </p:cNvSpPr>
          <p:nvPr>
            <p:ph type="sldNum" sz="quarter" idx="12"/>
          </p:nvPr>
        </p:nvSpPr>
        <p:spPr/>
        <p:txBody>
          <a:bodyPr/>
          <a:lstStyle/>
          <a:p>
            <a:fld id="{9029EE17-E83E-4C65-A3C8-76F3616B58FB}" type="slidenum">
              <a:rPr lang="en-IN" smtClean="0"/>
              <a:t>‹#›</a:t>
            </a:fld>
            <a:endParaRPr lang="en-IN"/>
          </a:p>
        </p:txBody>
      </p:sp>
      <p:sp>
        <p:nvSpPr>
          <p:cNvPr id="5" name="Date Placeholder 4"/>
          <p:cNvSpPr>
            <a:spLocks noGrp="1"/>
          </p:cNvSpPr>
          <p:nvPr>
            <p:ph type="dt" sz="half" idx="10"/>
          </p:nvPr>
        </p:nvSpPr>
        <p:spPr/>
        <p:txBody>
          <a:bodyPr/>
          <a:lstStyle/>
          <a:p>
            <a:fld id="{6601EEEF-FCA0-42CC-9AF2-08F3C39DA1B3}" type="datetime1">
              <a:rPr lang="en-IN" smtClean="0"/>
              <a:t>18-11-2024</a:t>
            </a:fld>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50" y="6041362"/>
            <a:ext cx="377952" cy="469392"/>
          </a:xfrm>
          <a:prstGeom prst="rect">
            <a:avLst/>
          </a:prstGeom>
        </p:spPr>
      </p:pic>
    </p:spTree>
    <p:extLst>
      <p:ext uri="{BB962C8B-B14F-4D97-AF65-F5344CB8AC3E}">
        <p14:creationId xmlns:p14="http://schemas.microsoft.com/office/powerpoint/2010/main" val="1199822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70FC08-42B0-411C-AA01-FAF7E062748B}" type="datetime1">
              <a:rPr lang="en-IN" smtClean="0"/>
              <a:t>18-11-2024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Prof. Kunjal</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029EE17-E83E-4C65-A3C8-76F3616B58FB}" type="slidenum">
              <a:rPr lang="en-IN" smtClean="0"/>
              <a:t>‹#›</a:t>
            </a:fld>
            <a:endParaRPr lang="en-IN"/>
          </a:p>
        </p:txBody>
      </p:sp>
    </p:spTree>
    <p:extLst>
      <p:ext uri="{BB962C8B-B14F-4D97-AF65-F5344CB8AC3E}">
        <p14:creationId xmlns:p14="http://schemas.microsoft.com/office/powerpoint/2010/main" val="256593839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hitbullseye.com/Probability-Examples.ph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measures-of-spread-range-variance-and-standard-deviation/" TargetMode="External"/><Relationship Id="rId2" Type="http://schemas.openxmlformats.org/officeDocument/2006/relationships/hyperlink" Target="https://www.geeksforgeeks.org/measures-of-central-tendency/" TargetMode="External"/><Relationship Id="rId1" Type="http://schemas.openxmlformats.org/officeDocument/2006/relationships/slideLayout" Target="../slideLayouts/slideLayout2.xml"/><Relationship Id="rId4" Type="http://schemas.openxmlformats.org/officeDocument/2006/relationships/hyperlink" Target="https://www.geeksforgeeks.org/frequency-distribution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mode/" TargetMode="External"/><Relationship Id="rId2" Type="http://schemas.openxmlformats.org/officeDocument/2006/relationships/hyperlink" Target="https://www.geeksforgeeks.org/python-statistics-mean-function/"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www.geeksforgeeks.org/median/"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geeksforgeeks.org/python-statistics-variance/" TargetMode="External"/><Relationship Id="rId2" Type="http://schemas.openxmlformats.org/officeDocument/2006/relationships/hyperlink" Target="https://www.geeksforgeeks.org/python-range-function/" TargetMode="External"/><Relationship Id="rId1" Type="http://schemas.openxmlformats.org/officeDocument/2006/relationships/slideLayout" Target="../slideLayouts/slideLayout2.xml"/><Relationship Id="rId4" Type="http://schemas.openxmlformats.org/officeDocument/2006/relationships/hyperlink" Target="https://www.geeksforgeeks.org/mathematics-mean-variance-and-standard-deviation/"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geeksforgeeks.org/types-of-frequency-distribution/" TargetMode="External"/><Relationship Id="rId2" Type="http://schemas.openxmlformats.org/officeDocument/2006/relationships/hyperlink" Target="https://www.geeksforgeeks.org/count-number-of-occurrences-or-frequency-in-a-sorted-array/" TargetMode="External"/><Relationship Id="rId1" Type="http://schemas.openxmlformats.org/officeDocument/2006/relationships/slideLayout" Target="../slideLayouts/slideLayout2.xml"/><Relationship Id="rId5" Type="http://schemas.openxmlformats.org/officeDocument/2006/relationships/hyperlink" Target="https://www.geeksforgeeks.org/cumulative-frequency-curve/" TargetMode="External"/><Relationship Id="rId4" Type="http://schemas.openxmlformats.org/officeDocument/2006/relationships/hyperlink" Target="https://www.geeksforgeeks.org/relative-frequency-formula/"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simplilearn.com/tutorials/statistics-tutorial/what-is-correlation-in-statistics#what_is_correlation_coefficient" TargetMode="External"/><Relationship Id="rId2" Type="http://schemas.openxmlformats.org/officeDocument/2006/relationships/hyperlink" Target="https://www.simplilearn.com/tutorials/statistics-tutorial/what-is-correlation-in-statistics#what_is_correlation" TargetMode="External"/><Relationship Id="rId1" Type="http://schemas.openxmlformats.org/officeDocument/2006/relationships/slideLayout" Target="../slideLayouts/slideLayout2.xml"/><Relationship Id="rId5" Type="http://schemas.openxmlformats.org/officeDocument/2006/relationships/hyperlink" Target="https://www.simplilearn.com/tutorials/statistics-tutorial/what-is-correlation-in-statistics#calculate_correlation_using_excel" TargetMode="External"/><Relationship Id="rId4" Type="http://schemas.openxmlformats.org/officeDocument/2006/relationships/hyperlink" Target="https://www.simplilearn.com/tutorials/statistics-tutorial/what-is-correlation-in-statistics#types_of_correlation_coefficien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hyperlink" Target="https://www.investopedia.com/terms/o/open-source.asp" TargetMode="External"/><Relationship Id="rId2" Type="http://schemas.openxmlformats.org/officeDocument/2006/relationships/hyperlink" Target="https://www.investopedia.com/terms/w/wisdom-crowds.a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5C58-CADC-735A-5147-124A94204465}"/>
              </a:ext>
            </a:extLst>
          </p:cNvPr>
          <p:cNvSpPr>
            <a:spLocks noGrp="1"/>
          </p:cNvSpPr>
          <p:nvPr>
            <p:ph type="title"/>
          </p:nvPr>
        </p:nvSpPr>
        <p:spPr/>
        <p:txBody>
          <a:bodyPr>
            <a:normAutofit/>
          </a:bodyPr>
          <a:lstStyle/>
          <a:p>
            <a:br>
              <a:rPr lang="en-US" sz="1800" b="1" dirty="0">
                <a:solidFill>
                  <a:srgbClr val="000000"/>
                </a:solidFill>
                <a:latin typeface="Arial" panose="020B0604020202020204" pitchFamily="34" charset="0"/>
              </a:rPr>
            </a:br>
            <a:endParaRPr lang="en-IN" dirty="0"/>
          </a:p>
        </p:txBody>
      </p:sp>
      <p:sp>
        <p:nvSpPr>
          <p:cNvPr id="9" name="TextBox 8">
            <a:extLst>
              <a:ext uri="{FF2B5EF4-FFF2-40B4-BE49-F238E27FC236}">
                <a16:creationId xmlns:a16="http://schemas.microsoft.com/office/drawing/2014/main" id="{4A096D38-DBB1-6EE4-FDFC-B1D3034EEA18}"/>
              </a:ext>
            </a:extLst>
          </p:cNvPr>
          <p:cNvSpPr txBox="1"/>
          <p:nvPr/>
        </p:nvSpPr>
        <p:spPr>
          <a:xfrm>
            <a:off x="2239767" y="880120"/>
            <a:ext cx="7366569" cy="584775"/>
          </a:xfrm>
          <a:prstGeom prst="rect">
            <a:avLst/>
          </a:prstGeom>
          <a:solidFill>
            <a:schemeClr val="accent5">
              <a:lumMod val="20000"/>
              <a:lumOff val="80000"/>
            </a:schemeClr>
          </a:solidFill>
        </p:spPr>
        <p:txBody>
          <a:bodyPr wrap="square">
            <a:spAutoFit/>
          </a:bodyPr>
          <a:lstStyle/>
          <a:p>
            <a:pPr algn="ctr"/>
            <a:r>
              <a:rPr lang="en-IN" sz="3200" kern="100" dirty="0">
                <a:effectLst/>
                <a:highlight>
                  <a:srgbClr val="00FFFF"/>
                </a:highlight>
                <a:latin typeface="Times New Roman" panose="02020603050405020304" pitchFamily="18" charset="0"/>
                <a:ea typeface="Calibri" panose="020F0502020204030204" pitchFamily="34" charset="0"/>
              </a:rPr>
              <a:t>School of Engineering and Technology</a:t>
            </a:r>
            <a:endParaRPr lang="en-IN" sz="3200" dirty="0">
              <a:highlight>
                <a:srgbClr val="00FFFF"/>
              </a:highlight>
            </a:endParaRPr>
          </a:p>
        </p:txBody>
      </p:sp>
      <p:sp>
        <p:nvSpPr>
          <p:cNvPr id="10" name="TextBox 9">
            <a:extLst>
              <a:ext uri="{FF2B5EF4-FFF2-40B4-BE49-F238E27FC236}">
                <a16:creationId xmlns:a16="http://schemas.microsoft.com/office/drawing/2014/main" id="{557D9906-0182-E3D9-CD03-8FD9669B102B}"/>
              </a:ext>
            </a:extLst>
          </p:cNvPr>
          <p:cNvSpPr txBox="1"/>
          <p:nvPr/>
        </p:nvSpPr>
        <p:spPr>
          <a:xfrm>
            <a:off x="2780737" y="2234596"/>
            <a:ext cx="6825599" cy="584775"/>
          </a:xfrm>
          <a:prstGeom prst="rect">
            <a:avLst/>
          </a:prstGeom>
          <a:solidFill>
            <a:srgbClr val="FFCCCC"/>
          </a:solidFill>
          <a:ln>
            <a:solidFill>
              <a:schemeClr val="accent1"/>
            </a:solidFill>
          </a:ln>
        </p:spPr>
        <p:txBody>
          <a:bodyPr wrap="square">
            <a:spAutoFit/>
          </a:bodyPr>
          <a:lstStyle/>
          <a:p>
            <a:pPr algn="ctr"/>
            <a:r>
              <a:rPr lang="en-IN" sz="3200" kern="100" dirty="0">
                <a:solidFill>
                  <a:srgbClr val="7030A0"/>
                </a:solidFill>
                <a:effectLst/>
                <a:latin typeface="Times New Roman" panose="02020603050405020304" pitchFamily="18" charset="0"/>
                <a:ea typeface="Calibri" panose="020F0502020204030204" pitchFamily="34" charset="0"/>
              </a:rPr>
              <a:t>Course: </a:t>
            </a:r>
            <a:r>
              <a:rPr lang="en-IN" sz="3200" kern="100" dirty="0">
                <a:solidFill>
                  <a:srgbClr val="7030A0"/>
                </a:solidFill>
                <a:latin typeface="Times New Roman" panose="02020603050405020304" pitchFamily="18" charset="0"/>
                <a:ea typeface="Calibri" panose="020F0502020204030204" pitchFamily="34" charset="0"/>
              </a:rPr>
              <a:t>Fundamentals of</a:t>
            </a:r>
            <a:r>
              <a:rPr lang="en-IN" sz="3200" kern="100" dirty="0">
                <a:solidFill>
                  <a:srgbClr val="7030A0"/>
                </a:solidFill>
                <a:effectLst/>
                <a:latin typeface="Times New Roman" panose="02020603050405020304" pitchFamily="18" charset="0"/>
                <a:ea typeface="Calibri" panose="020F0502020204030204" pitchFamily="34" charset="0"/>
              </a:rPr>
              <a:t> Data Science</a:t>
            </a:r>
            <a:endParaRPr lang="en-IN" sz="3200" dirty="0">
              <a:solidFill>
                <a:srgbClr val="7030A0"/>
              </a:solidFill>
            </a:endParaRPr>
          </a:p>
        </p:txBody>
      </p:sp>
      <p:sp>
        <p:nvSpPr>
          <p:cNvPr id="6" name="TextBox 5">
            <a:extLst>
              <a:ext uri="{FF2B5EF4-FFF2-40B4-BE49-F238E27FC236}">
                <a16:creationId xmlns:a16="http://schemas.microsoft.com/office/drawing/2014/main" id="{557D9906-0182-E3D9-CD03-8FD9669B102B}"/>
              </a:ext>
            </a:extLst>
          </p:cNvPr>
          <p:cNvSpPr txBox="1"/>
          <p:nvPr/>
        </p:nvSpPr>
        <p:spPr>
          <a:xfrm>
            <a:off x="2510251" y="3877468"/>
            <a:ext cx="6825599" cy="1077218"/>
          </a:xfrm>
          <a:prstGeom prst="rect">
            <a:avLst/>
          </a:prstGeom>
          <a:solidFill>
            <a:srgbClr val="FFCCCC"/>
          </a:solidFill>
          <a:ln>
            <a:solidFill>
              <a:schemeClr val="accent1"/>
            </a:solidFill>
          </a:ln>
        </p:spPr>
        <p:txBody>
          <a:bodyPr wrap="square">
            <a:spAutoFit/>
          </a:bodyPr>
          <a:lstStyle/>
          <a:p>
            <a:pPr algn="ctr"/>
            <a:r>
              <a:rPr lang="en-IN" sz="3200" kern="100" dirty="0">
                <a:solidFill>
                  <a:srgbClr val="7030A0"/>
                </a:solidFill>
                <a:latin typeface="Times New Roman" panose="02020603050405020304" pitchFamily="18" charset="0"/>
                <a:ea typeface="Calibri" panose="020F0502020204030204" pitchFamily="34" charset="0"/>
              </a:rPr>
              <a:t>Module</a:t>
            </a:r>
            <a:r>
              <a:rPr lang="en-IN" sz="3200" kern="100" dirty="0">
                <a:solidFill>
                  <a:srgbClr val="7030A0"/>
                </a:solidFill>
                <a:effectLst/>
                <a:latin typeface="Times New Roman" panose="02020603050405020304" pitchFamily="18" charset="0"/>
                <a:ea typeface="Calibri" panose="020F0502020204030204" pitchFamily="34" charset="0"/>
              </a:rPr>
              <a:t>-2</a:t>
            </a:r>
          </a:p>
          <a:p>
            <a:pPr algn="ctr"/>
            <a:r>
              <a:rPr lang="en-IN" sz="3200">
                <a:solidFill>
                  <a:srgbClr val="7030A0"/>
                </a:solidFill>
              </a:rPr>
              <a:t>Mathematical Preliminaries</a:t>
            </a:r>
            <a:endParaRPr lang="en-IN" sz="3200" dirty="0">
              <a:solidFill>
                <a:srgbClr val="7030A0"/>
              </a:solidFill>
            </a:endParaRPr>
          </a:p>
        </p:txBody>
      </p:sp>
    </p:spTree>
    <p:extLst>
      <p:ext uri="{BB962C8B-B14F-4D97-AF65-F5344CB8AC3E}">
        <p14:creationId xmlns:p14="http://schemas.microsoft.com/office/powerpoint/2010/main" val="126351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48CA0D5-33FF-2F5B-3116-40D80B8F2B4A}"/>
              </a:ext>
            </a:extLst>
          </p:cNvPr>
          <p:cNvSpPr txBox="1">
            <a:spLocks/>
          </p:cNvSpPr>
          <p:nvPr/>
        </p:nvSpPr>
        <p:spPr>
          <a:xfrm>
            <a:off x="605616" y="357994"/>
            <a:ext cx="9506194" cy="492443"/>
          </a:xfrm>
          <a:prstGeom prst="rect">
            <a:avLst/>
          </a:prstGeom>
          <a:solidFill>
            <a:srgbClr val="FFCCCC"/>
          </a:solidFill>
          <a:ln>
            <a:solidFill>
              <a:srgbClr val="00B0F0"/>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solidFill>
                  <a:srgbClr val="7030A0"/>
                </a:solidFill>
                <a:latin typeface="Calibri" panose="020F0502020204030204" pitchFamily="34" charset="0"/>
                <a:cs typeface="Calibri" panose="020F0502020204030204" pitchFamily="34" charset="0"/>
              </a:rPr>
              <a:t>What is Conditional Probability?</a:t>
            </a:r>
          </a:p>
        </p:txBody>
      </p:sp>
      <p:sp>
        <p:nvSpPr>
          <p:cNvPr id="3" name="TextBox 2">
            <a:extLst>
              <a:ext uri="{FF2B5EF4-FFF2-40B4-BE49-F238E27FC236}">
                <a16:creationId xmlns:a16="http://schemas.microsoft.com/office/drawing/2014/main" id="{E210BB20-5208-2D4E-5B1C-02297DFBB3A0}"/>
              </a:ext>
            </a:extLst>
          </p:cNvPr>
          <p:cNvSpPr txBox="1"/>
          <p:nvPr/>
        </p:nvSpPr>
        <p:spPr>
          <a:xfrm>
            <a:off x="432361" y="1490877"/>
            <a:ext cx="10270931" cy="2123658"/>
          </a:xfrm>
          <a:prstGeom prst="rect">
            <a:avLst/>
          </a:prstGeom>
          <a:noFill/>
        </p:spPr>
        <p:txBody>
          <a:bodyPr wrap="square">
            <a:sp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Conditional probability is a measure of the likelihood of an occurrence (some particular circumstance occurring), provided that another occurrence has occurred (by inference, hypothesis, conclusion, or evidence). </a:t>
            </a:r>
          </a:p>
          <a:p>
            <a:pPr algn="just"/>
            <a:r>
              <a:rPr lang="en-IN" sz="2000" dirty="0">
                <a:highlight>
                  <a:srgbClr val="FFFF00"/>
                </a:highlight>
                <a:latin typeface="Calibri" panose="020F0502020204030204" pitchFamily="34" charset="0"/>
                <a:ea typeface="Calibri" panose="020F0502020204030204" pitchFamily="34" charset="0"/>
                <a:cs typeface="Calibri" panose="020F0502020204030204" pitchFamily="34" charset="0"/>
                <a:hlinkClick r:id="rId2"/>
              </a:rPr>
              <a:t>https://www.hitbullseye.com/Probability-Examples.php</a:t>
            </a:r>
            <a:r>
              <a:rPr lang="en-IN" sz="2000" dirty="0">
                <a:highlight>
                  <a:srgbClr val="FFFF00"/>
                </a:highlight>
                <a:latin typeface="Calibri" panose="020F0502020204030204" pitchFamily="34" charset="0"/>
                <a:ea typeface="Calibri" panose="020F0502020204030204" pitchFamily="34" charset="0"/>
                <a:cs typeface="Calibri" panose="020F0502020204030204" pitchFamily="34" charset="0"/>
              </a:rPr>
              <a:t> (more examples)</a:t>
            </a:r>
          </a:p>
          <a:p>
            <a:pPr algn="just"/>
            <a:endParaRPr lang="en-IN" sz="2000" dirty="0">
              <a:highlight>
                <a:srgbClr val="FFFF00"/>
              </a:highlight>
              <a:latin typeface="Calibri" panose="020F0502020204030204" pitchFamily="34" charset="0"/>
              <a:ea typeface="Calibri" panose="020F0502020204030204" pitchFamily="34" charset="0"/>
              <a:cs typeface="Calibri" panose="020F0502020204030204" pitchFamily="34" charset="0"/>
            </a:endParaRPr>
          </a:p>
          <a:p>
            <a:pPr algn="just"/>
            <a:r>
              <a:rPr lang="en-IN" sz="2000" dirty="0">
                <a:highlight>
                  <a:srgbClr val="FFFF00"/>
                </a:highlight>
                <a:latin typeface="Calibri" panose="020F0502020204030204" pitchFamily="34" charset="0"/>
                <a:ea typeface="Calibri" panose="020F0502020204030204" pitchFamily="34" charset="0"/>
                <a:cs typeface="Calibri" panose="020F0502020204030204" pitchFamily="34" charset="0"/>
              </a:rPr>
              <a:t>https://www.analyticsvidhya.com/blog/2017/02/basic-probability-data-science-with-examples/</a:t>
            </a:r>
          </a:p>
        </p:txBody>
      </p:sp>
      <p:pic>
        <p:nvPicPr>
          <p:cNvPr id="8" name="Picture 7">
            <a:extLst>
              <a:ext uri="{FF2B5EF4-FFF2-40B4-BE49-F238E27FC236}">
                <a16:creationId xmlns:a16="http://schemas.microsoft.com/office/drawing/2014/main" id="{BFB6DDE5-7387-9EFC-F72E-E374746A782E}"/>
              </a:ext>
            </a:extLst>
          </p:cNvPr>
          <p:cNvPicPr>
            <a:picLocks noChangeAspect="1"/>
          </p:cNvPicPr>
          <p:nvPr/>
        </p:nvPicPr>
        <p:blipFill>
          <a:blip r:embed="rId3"/>
          <a:stretch>
            <a:fillRect/>
          </a:stretch>
        </p:blipFill>
        <p:spPr>
          <a:xfrm>
            <a:off x="1697085" y="4702598"/>
            <a:ext cx="6471864" cy="1656307"/>
          </a:xfrm>
          <a:prstGeom prst="rect">
            <a:avLst/>
          </a:prstGeom>
        </p:spPr>
      </p:pic>
    </p:spTree>
    <p:extLst>
      <p:ext uri="{BB962C8B-B14F-4D97-AF65-F5344CB8AC3E}">
        <p14:creationId xmlns:p14="http://schemas.microsoft.com/office/powerpoint/2010/main" val="255700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9;p1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Bayes Theorem</a:t>
            </a:r>
            <a:endParaRPr dirty="0"/>
          </a:p>
        </p:txBody>
      </p:sp>
      <p:sp>
        <p:nvSpPr>
          <p:cNvPr id="3" name="Content Placeholder 2"/>
          <p:cNvSpPr>
            <a:spLocks noGrp="1"/>
          </p:cNvSpPr>
          <p:nvPr>
            <p:ph idx="1"/>
          </p:nvPr>
        </p:nvSpPr>
        <p:spPr>
          <a:xfrm>
            <a:off x="677334" y="1661533"/>
            <a:ext cx="11009144" cy="4505092"/>
          </a:xfrm>
        </p:spPr>
        <p:txBody>
          <a:bodyPr>
            <a:normAutofit/>
          </a:bodyPr>
          <a:lstStyle/>
          <a:p>
            <a:pPr marL="0" lvl="0" indent="0">
              <a:spcBef>
                <a:spcPts val="600"/>
              </a:spcBef>
              <a:buNone/>
            </a:pPr>
            <a:r>
              <a:rPr lang="en-US" sz="2400" dirty="0">
                <a:solidFill>
                  <a:schemeClr val="tx1"/>
                </a:solidFill>
              </a:rPr>
              <a:t>Bayes theorem lets us update our likelihood estimate of A in response to knowledge of B:</a:t>
            </a:r>
          </a:p>
        </p:txBody>
      </p:sp>
      <p:pic>
        <p:nvPicPr>
          <p:cNvPr id="5" name="Google Shape;71;p13" descr="bayes-example-1.png"/>
          <p:cNvPicPr preferRelativeResize="0"/>
          <p:nvPr/>
        </p:nvPicPr>
        <p:blipFill>
          <a:blip r:embed="rId2">
            <a:alphaModFix/>
          </a:blip>
          <a:stretch>
            <a:fillRect/>
          </a:stretch>
        </p:blipFill>
        <p:spPr>
          <a:xfrm>
            <a:off x="5599526" y="3252223"/>
            <a:ext cx="5373274" cy="2657923"/>
          </a:xfrm>
          <a:prstGeom prst="rect">
            <a:avLst/>
          </a:prstGeom>
          <a:noFill/>
          <a:ln>
            <a:noFill/>
          </a:ln>
        </p:spPr>
      </p:pic>
      <p:pic>
        <p:nvPicPr>
          <p:cNvPr id="6" name="Google Shape;72;p13" descr="Bayes' rule with a simple and practical example | by Tirthajyoti Sarkar |  Towards Data Science"/>
          <p:cNvPicPr preferRelativeResize="0"/>
          <p:nvPr/>
        </p:nvPicPr>
        <p:blipFill>
          <a:blip r:embed="rId3">
            <a:alphaModFix/>
          </a:blip>
          <a:stretch>
            <a:fillRect/>
          </a:stretch>
        </p:blipFill>
        <p:spPr>
          <a:xfrm>
            <a:off x="2293088" y="3876860"/>
            <a:ext cx="2598544" cy="1978474"/>
          </a:xfrm>
          <a:prstGeom prst="rect">
            <a:avLst/>
          </a:prstGeom>
          <a:noFill/>
          <a:ln>
            <a:noFill/>
          </a:ln>
        </p:spPr>
      </p:pic>
      <p:pic>
        <p:nvPicPr>
          <p:cNvPr id="7" name="Google Shape;73;p13"/>
          <p:cNvPicPr preferRelativeResize="0"/>
          <p:nvPr/>
        </p:nvPicPr>
        <p:blipFill>
          <a:blip r:embed="rId4">
            <a:alphaModFix/>
          </a:blip>
          <a:stretch>
            <a:fillRect/>
          </a:stretch>
        </p:blipFill>
        <p:spPr>
          <a:xfrm>
            <a:off x="4474720" y="2571330"/>
            <a:ext cx="2906906" cy="701338"/>
          </a:xfrm>
          <a:prstGeom prst="rect">
            <a:avLst/>
          </a:prstGeom>
          <a:noFill/>
          <a:ln>
            <a:noFill/>
          </a:ln>
        </p:spPr>
      </p:pic>
    </p:spTree>
    <p:extLst>
      <p:ext uri="{BB962C8B-B14F-4D97-AF65-F5344CB8AC3E}">
        <p14:creationId xmlns:p14="http://schemas.microsoft.com/office/powerpoint/2010/main" val="455599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Proof of Bayes Theorem</a:t>
            </a:r>
            <a:endParaRPr lang="en-IN" dirty="0"/>
          </a:p>
        </p:txBody>
      </p:sp>
      <p:pic>
        <p:nvPicPr>
          <p:cNvPr id="4" name="Google Shape;80;p14"/>
          <p:cNvPicPr preferRelativeResize="0"/>
          <p:nvPr/>
        </p:nvPicPr>
        <p:blipFill>
          <a:blip r:embed="rId2">
            <a:alphaModFix/>
          </a:blip>
          <a:stretch>
            <a:fillRect/>
          </a:stretch>
        </p:blipFill>
        <p:spPr>
          <a:xfrm>
            <a:off x="2065466" y="1593645"/>
            <a:ext cx="8617402" cy="4684492"/>
          </a:xfrm>
          <a:prstGeom prst="rect">
            <a:avLst/>
          </a:prstGeom>
          <a:noFill/>
          <a:ln>
            <a:noFill/>
          </a:ln>
        </p:spPr>
      </p:pic>
    </p:spTree>
    <p:extLst>
      <p:ext uri="{BB962C8B-B14F-4D97-AF65-F5344CB8AC3E}">
        <p14:creationId xmlns:p14="http://schemas.microsoft.com/office/powerpoint/2010/main" val="2438949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23024"/>
            <a:ext cx="11299076" cy="5977054"/>
          </a:xfrm>
        </p:spPr>
        <p:txBody>
          <a:bodyPr>
            <a:normAutofit fontScale="92500" lnSpcReduction="20000"/>
          </a:bodyPr>
          <a:lstStyle/>
          <a:p>
            <a:pPr marL="0" indent="0">
              <a:lnSpc>
                <a:spcPct val="150000"/>
              </a:lnSpc>
              <a:buNone/>
            </a:pPr>
            <a:r>
              <a:rPr lang="en-US" sz="2400" b="1" dirty="0">
                <a:solidFill>
                  <a:schemeClr val="tx1"/>
                </a:solidFill>
              </a:rPr>
              <a:t>Example 1: </a:t>
            </a:r>
            <a:r>
              <a:rPr lang="en-US" sz="2400" dirty="0">
                <a:solidFill>
                  <a:schemeClr val="tx1"/>
                </a:solidFill>
              </a:rPr>
              <a:t>A coin is thrown 3 times .what is the probability that </a:t>
            </a:r>
            <a:r>
              <a:rPr lang="en-US" sz="2400" dirty="0" err="1">
                <a:solidFill>
                  <a:schemeClr val="tx1"/>
                </a:solidFill>
              </a:rPr>
              <a:t>atleast</a:t>
            </a:r>
            <a:r>
              <a:rPr lang="en-US" sz="2400" dirty="0">
                <a:solidFill>
                  <a:schemeClr val="tx1"/>
                </a:solidFill>
              </a:rPr>
              <a:t> one head is obtained?</a:t>
            </a:r>
            <a:br>
              <a:rPr lang="en-US" sz="2400" dirty="0">
                <a:solidFill>
                  <a:schemeClr val="tx1"/>
                </a:solidFill>
              </a:rPr>
            </a:br>
            <a:r>
              <a:rPr lang="en-US" sz="2400" dirty="0">
                <a:solidFill>
                  <a:schemeClr val="tx1"/>
                </a:solidFill>
              </a:rPr>
              <a:t>   </a:t>
            </a:r>
            <a:r>
              <a:rPr lang="en-US" sz="2400" b="1" dirty="0">
                <a:solidFill>
                  <a:schemeClr val="tx1"/>
                </a:solidFill>
              </a:rPr>
              <a:t>Sol: </a:t>
            </a:r>
            <a:r>
              <a:rPr lang="en-US" sz="2400" dirty="0">
                <a:solidFill>
                  <a:schemeClr val="tx1"/>
                </a:solidFill>
              </a:rPr>
              <a:t>Sample space = [HHH, HHT, HTH, THH, TTH, THT, HTT, TTT]</a:t>
            </a:r>
            <a:br>
              <a:rPr lang="en-US" sz="2400" dirty="0">
                <a:solidFill>
                  <a:schemeClr val="tx1"/>
                </a:solidFill>
              </a:rPr>
            </a:br>
            <a:r>
              <a:rPr lang="en-US" sz="2400" dirty="0">
                <a:solidFill>
                  <a:schemeClr val="tx1"/>
                </a:solidFill>
              </a:rPr>
              <a:t>          Total number of ways = 2 × 2 × 2 = 8.  Fav. Cases = 7</a:t>
            </a:r>
            <a:br>
              <a:rPr lang="en-US" sz="2400" dirty="0">
                <a:solidFill>
                  <a:schemeClr val="tx1"/>
                </a:solidFill>
              </a:rPr>
            </a:br>
            <a:r>
              <a:rPr lang="en-US" sz="2400" dirty="0">
                <a:solidFill>
                  <a:schemeClr val="tx1"/>
                </a:solidFill>
              </a:rPr>
              <a:t>                      P (A) = 7/8 </a:t>
            </a:r>
            <a:br>
              <a:rPr lang="en-US" sz="2400" dirty="0">
                <a:solidFill>
                  <a:schemeClr val="tx1"/>
                </a:solidFill>
              </a:rPr>
            </a:br>
            <a:r>
              <a:rPr lang="en-US" sz="2400" dirty="0">
                <a:solidFill>
                  <a:schemeClr val="tx1"/>
                </a:solidFill>
              </a:rPr>
              <a:t>                          OR</a:t>
            </a:r>
            <a:br>
              <a:rPr lang="en-US" sz="2400" dirty="0">
                <a:solidFill>
                  <a:schemeClr val="tx1"/>
                </a:solidFill>
              </a:rPr>
            </a:br>
            <a:r>
              <a:rPr lang="en-US" sz="2400" dirty="0">
                <a:solidFill>
                  <a:schemeClr val="tx1"/>
                </a:solidFill>
              </a:rPr>
              <a:t>P (of getting at least one head) = 1 – P (no head)⇒ 1 – (1/8) = 7/8</a:t>
            </a:r>
            <a:endParaRPr lang="en-IN" sz="2400" dirty="0">
              <a:solidFill>
                <a:schemeClr val="tx1"/>
              </a:solidFill>
            </a:endParaRPr>
          </a:p>
          <a:p>
            <a:pPr marL="0" indent="0">
              <a:lnSpc>
                <a:spcPct val="150000"/>
              </a:lnSpc>
              <a:buNone/>
            </a:pPr>
            <a:r>
              <a:rPr lang="en-US" sz="2400" b="1" dirty="0">
                <a:solidFill>
                  <a:schemeClr val="tx1"/>
                </a:solidFill>
              </a:rPr>
              <a:t>Example 2: </a:t>
            </a:r>
            <a:r>
              <a:rPr lang="en-US" sz="2400" dirty="0">
                <a:solidFill>
                  <a:schemeClr val="tx1"/>
                </a:solidFill>
              </a:rPr>
              <a:t>Find the probability of getting a numbered card when a card is drawn from the pack of 52 cards.</a:t>
            </a:r>
            <a:br>
              <a:rPr lang="en-US" sz="2400" dirty="0">
                <a:solidFill>
                  <a:schemeClr val="tx1"/>
                </a:solidFill>
              </a:rPr>
            </a:br>
            <a:r>
              <a:rPr lang="en-US" sz="2400" dirty="0">
                <a:solidFill>
                  <a:schemeClr val="tx1"/>
                </a:solidFill>
              </a:rPr>
              <a:t>  </a:t>
            </a:r>
            <a:r>
              <a:rPr lang="en-US" sz="2400" b="1" dirty="0">
                <a:solidFill>
                  <a:schemeClr val="tx1"/>
                </a:solidFill>
              </a:rPr>
              <a:t>Sol: </a:t>
            </a:r>
            <a:r>
              <a:rPr lang="en-US" sz="2400" dirty="0">
                <a:solidFill>
                  <a:schemeClr val="tx1"/>
                </a:solidFill>
              </a:rPr>
              <a:t>Total Cards = 52. </a:t>
            </a:r>
          </a:p>
          <a:p>
            <a:pPr marL="0" indent="0">
              <a:lnSpc>
                <a:spcPct val="150000"/>
              </a:lnSpc>
              <a:buNone/>
            </a:pPr>
            <a:r>
              <a:rPr lang="en-US" sz="2400" dirty="0">
                <a:solidFill>
                  <a:schemeClr val="tx1"/>
                </a:solidFill>
              </a:rPr>
              <a:t>         Numbered Cards = (2, 3, 4, 5, 6, 7, 8, 9, 10) 9 from each suit 4 × 9 = 36</a:t>
            </a:r>
            <a:br>
              <a:rPr lang="en-US" sz="2400" dirty="0">
                <a:solidFill>
                  <a:schemeClr val="tx1"/>
                </a:solidFill>
              </a:rPr>
            </a:br>
            <a:r>
              <a:rPr lang="en-US" sz="2400" dirty="0">
                <a:solidFill>
                  <a:schemeClr val="tx1"/>
                </a:solidFill>
              </a:rPr>
              <a:t>         P (E) = 36/52 = 9/13</a:t>
            </a:r>
            <a:endParaRPr lang="en-IN" sz="2400" dirty="0">
              <a:solidFill>
                <a:schemeClr val="tx1"/>
              </a:solidFill>
            </a:endParaRPr>
          </a:p>
          <a:p>
            <a:pPr>
              <a:lnSpc>
                <a:spcPct val="150000"/>
              </a:lnSpc>
            </a:pPr>
            <a:endParaRPr lang="en-IN" sz="2400" dirty="0">
              <a:solidFill>
                <a:schemeClr val="tx1"/>
              </a:solidFill>
            </a:endParaRPr>
          </a:p>
        </p:txBody>
      </p:sp>
    </p:spTree>
    <p:extLst>
      <p:ext uri="{BB962C8B-B14F-4D97-AF65-F5344CB8AC3E}">
        <p14:creationId xmlns:p14="http://schemas.microsoft.com/office/powerpoint/2010/main" val="3281466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574F1-57C7-113D-AB46-883B695B7036}"/>
              </a:ext>
            </a:extLst>
          </p:cNvPr>
          <p:cNvSpPr>
            <a:spLocks noGrp="1"/>
          </p:cNvSpPr>
          <p:nvPr>
            <p:ph type="title"/>
          </p:nvPr>
        </p:nvSpPr>
        <p:spPr>
          <a:xfrm>
            <a:off x="254000" y="156238"/>
            <a:ext cx="11633200" cy="849602"/>
          </a:xfrm>
        </p:spPr>
        <p:txBody>
          <a:bodyPr>
            <a:noAutofit/>
          </a:bodyPr>
          <a:lstStyle/>
          <a:p>
            <a:r>
              <a:rPr lang="en-US" sz="2400" b="1" dirty="0">
                <a:solidFill>
                  <a:schemeClr val="tx1"/>
                </a:solidFill>
              </a:rPr>
              <a:t>Example: </a:t>
            </a:r>
            <a:r>
              <a:rPr lang="en-US" sz="2400" dirty="0">
                <a:solidFill>
                  <a:schemeClr val="tx1"/>
                </a:solidFill>
              </a:rPr>
              <a:t>A coin is thrown 3 times .what is the probability that </a:t>
            </a:r>
            <a:r>
              <a:rPr lang="en-US" sz="2400" dirty="0" err="1">
                <a:solidFill>
                  <a:schemeClr val="tx1"/>
                </a:solidFill>
              </a:rPr>
              <a:t>atleast</a:t>
            </a:r>
            <a:r>
              <a:rPr lang="en-US" sz="2400" dirty="0">
                <a:solidFill>
                  <a:schemeClr val="tx1"/>
                </a:solidFill>
              </a:rPr>
              <a:t> one head is obtained?</a:t>
            </a:r>
            <a:br>
              <a:rPr lang="en-US" sz="2400" dirty="0">
                <a:solidFill>
                  <a:schemeClr val="tx1"/>
                </a:solidFill>
              </a:rPr>
            </a:br>
            <a:endParaRPr lang="en-IN" sz="2400" dirty="0"/>
          </a:p>
        </p:txBody>
      </p:sp>
      <p:sp>
        <p:nvSpPr>
          <p:cNvPr id="3" name="Content Placeholder 2">
            <a:extLst>
              <a:ext uri="{FF2B5EF4-FFF2-40B4-BE49-F238E27FC236}">
                <a16:creationId xmlns:a16="http://schemas.microsoft.com/office/drawing/2014/main" id="{0BB3F8C3-55D6-50D5-CB25-280F44CFA1D5}"/>
              </a:ext>
            </a:extLst>
          </p:cNvPr>
          <p:cNvSpPr>
            <a:spLocks noGrp="1"/>
          </p:cNvSpPr>
          <p:nvPr>
            <p:ph idx="1"/>
          </p:nvPr>
        </p:nvSpPr>
        <p:spPr>
          <a:xfrm>
            <a:off x="254000" y="1005840"/>
            <a:ext cx="11775440" cy="5608319"/>
          </a:xfrm>
        </p:spPr>
        <p:txBody>
          <a:bodyPr>
            <a:normAutofit fontScale="85000" lnSpcReduction="20000"/>
          </a:bodyPr>
          <a:lstStyle/>
          <a:p>
            <a:r>
              <a:rPr lang="en-US" sz="2800" b="0" i="0" dirty="0">
                <a:solidFill>
                  <a:srgbClr val="001D35"/>
                </a:solidFill>
                <a:effectLst/>
                <a:latin typeface="Google Sans"/>
              </a:rPr>
              <a:t>Find the total number of possible outcomes, then find the number of outcomes with no heads. Subtract the probability of getting no heads from 1 to find the probability of getting at least one head.</a:t>
            </a:r>
          </a:p>
          <a:p>
            <a:pPr marL="0" indent="0">
              <a:buNone/>
            </a:pPr>
            <a:r>
              <a:rPr lang="en-US" sz="2800" b="0" i="0" dirty="0">
                <a:solidFill>
                  <a:srgbClr val="001D35"/>
                </a:solidFill>
                <a:effectLst/>
                <a:latin typeface="Google Sans"/>
              </a:rPr>
              <a:t>    </a:t>
            </a:r>
            <a:r>
              <a:rPr lang="en-US" sz="2800" dirty="0">
                <a:solidFill>
                  <a:schemeClr val="tx1"/>
                </a:solidFill>
              </a:rPr>
              <a:t>Sample space = [HHH, HHT, HTH, THH, TTH, THT, HTT, TTT]</a:t>
            </a:r>
            <a:br>
              <a:rPr lang="en-US" sz="2800" dirty="0">
                <a:solidFill>
                  <a:schemeClr val="tx1"/>
                </a:solidFill>
              </a:rPr>
            </a:br>
            <a:endParaRPr lang="en-US" sz="2800" b="0" i="0" dirty="0">
              <a:solidFill>
                <a:srgbClr val="001D35"/>
              </a:solidFill>
              <a:effectLst/>
              <a:latin typeface="Google Sans"/>
            </a:endParaRPr>
          </a:p>
          <a:p>
            <a:pPr marL="0" indent="0">
              <a:buNone/>
            </a:pPr>
            <a:r>
              <a:rPr lang="en-US" sz="2800" b="1" dirty="0">
                <a:solidFill>
                  <a:srgbClr val="001D35"/>
                </a:solidFill>
                <a:latin typeface="Google Sans"/>
              </a:rPr>
              <a:t>  Step 1: </a:t>
            </a:r>
            <a:r>
              <a:rPr lang="en-US" sz="2800" b="0" i="0" dirty="0">
                <a:solidFill>
                  <a:srgbClr val="545D7E"/>
                </a:solidFill>
                <a:effectLst/>
                <a:latin typeface="Google Sans"/>
              </a:rPr>
              <a:t>Find the total number of possible outcomes.</a:t>
            </a:r>
            <a:endParaRPr lang="en-US" sz="2800" dirty="0">
              <a:solidFill>
                <a:srgbClr val="001D35"/>
              </a:solidFill>
              <a:latin typeface="Google Sans"/>
            </a:endParaRPr>
          </a:p>
          <a:p>
            <a:pPr marL="0" indent="0">
              <a:buNone/>
            </a:pPr>
            <a:r>
              <a:rPr lang="en-IN" sz="2800" dirty="0"/>
              <a:t>           There are 2 possible outcomes for each coin toss (heads or tails). </a:t>
            </a:r>
          </a:p>
          <a:p>
            <a:pPr marL="0" indent="0">
              <a:buNone/>
            </a:pPr>
            <a:r>
              <a:rPr lang="en-IN" sz="2800" dirty="0"/>
              <a:t>           Multiply the number of possible outcomes for each toss to find </a:t>
            </a:r>
          </a:p>
          <a:p>
            <a:pPr marL="0" indent="0">
              <a:buNone/>
            </a:pPr>
            <a:r>
              <a:rPr lang="en-IN" sz="2800" dirty="0"/>
              <a:t>           the total number of possible outcomes.</a:t>
            </a:r>
          </a:p>
          <a:p>
            <a:pPr marL="0" indent="0" algn="ctr">
              <a:buNone/>
            </a:pPr>
            <a:r>
              <a:rPr lang="en-IN" sz="2800" b="1" dirty="0"/>
              <a:t>2 X 2 X 2 = 8</a:t>
            </a:r>
          </a:p>
          <a:p>
            <a:pPr marL="0" indent="0">
              <a:buNone/>
            </a:pPr>
            <a:r>
              <a:rPr lang="en-IN" sz="2800" b="1" dirty="0"/>
              <a:t>Step 2: </a:t>
            </a:r>
            <a:r>
              <a:rPr lang="en-US" sz="2800" b="0" i="0" dirty="0">
                <a:solidFill>
                  <a:srgbClr val="545D7E"/>
                </a:solidFill>
                <a:effectLst/>
                <a:latin typeface="Google Sans"/>
              </a:rPr>
              <a:t>Find the number of outcomes with no heads.</a:t>
            </a:r>
            <a:endParaRPr lang="en-IN" sz="2800" b="1" i="0" dirty="0">
              <a:solidFill>
                <a:srgbClr val="545D7E"/>
              </a:solidFill>
              <a:effectLst/>
              <a:latin typeface="Google Sans"/>
            </a:endParaRPr>
          </a:p>
          <a:p>
            <a:pPr marL="0" indent="0" algn="l">
              <a:lnSpc>
                <a:spcPts val="1650"/>
              </a:lnSpc>
              <a:spcBef>
                <a:spcPts val="750"/>
              </a:spcBef>
              <a:spcAft>
                <a:spcPts val="1500"/>
              </a:spcAft>
              <a:buNone/>
            </a:pPr>
            <a:r>
              <a:rPr lang="en-IN" sz="2800" b="1" dirty="0">
                <a:solidFill>
                  <a:srgbClr val="545D7E"/>
                </a:solidFill>
                <a:latin typeface="Google Sans"/>
              </a:rPr>
              <a:t>                </a:t>
            </a:r>
            <a:r>
              <a:rPr lang="en-US" sz="2800" b="0" i="0" dirty="0">
                <a:solidFill>
                  <a:srgbClr val="001D35"/>
                </a:solidFill>
                <a:effectLst/>
                <a:latin typeface="Google Sans"/>
              </a:rPr>
              <a:t>There is only one outcome with no heads (TTT).</a:t>
            </a:r>
          </a:p>
          <a:p>
            <a:pPr marL="0" indent="0">
              <a:buNone/>
            </a:pPr>
            <a:br>
              <a:rPr lang="en-US" sz="2800" b="0" i="0" dirty="0">
                <a:solidFill>
                  <a:srgbClr val="001D35"/>
                </a:solidFill>
                <a:effectLst/>
                <a:latin typeface="Google Sans"/>
              </a:rPr>
            </a:br>
            <a:endParaRPr lang="en-IN" sz="2800" b="1" dirty="0"/>
          </a:p>
        </p:txBody>
      </p:sp>
    </p:spTree>
    <p:extLst>
      <p:ext uri="{BB962C8B-B14F-4D97-AF65-F5344CB8AC3E}">
        <p14:creationId xmlns:p14="http://schemas.microsoft.com/office/powerpoint/2010/main" val="2822849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CFD387-7BB8-8553-0844-59528D2B219A}"/>
              </a:ext>
            </a:extLst>
          </p:cNvPr>
          <p:cNvSpPr>
            <a:spLocks noGrp="1"/>
          </p:cNvSpPr>
          <p:nvPr>
            <p:ph idx="1"/>
          </p:nvPr>
        </p:nvSpPr>
        <p:spPr>
          <a:xfrm>
            <a:off x="284480" y="355600"/>
            <a:ext cx="11440160" cy="6136639"/>
          </a:xfrm>
        </p:spPr>
        <p:txBody>
          <a:bodyPr>
            <a:normAutofit/>
          </a:bodyPr>
          <a:lstStyle/>
          <a:p>
            <a:pPr marL="0" indent="0">
              <a:buNone/>
            </a:pPr>
            <a:r>
              <a:rPr lang="en-US" sz="2800" dirty="0"/>
              <a:t> Step 3: </a:t>
            </a:r>
            <a:r>
              <a:rPr lang="en-US" sz="2800" b="0" i="0" dirty="0">
                <a:solidFill>
                  <a:srgbClr val="545D7E"/>
                </a:solidFill>
                <a:effectLst/>
                <a:latin typeface="Google Sans"/>
              </a:rPr>
              <a:t>Find the probability of getting no heads.</a:t>
            </a:r>
          </a:p>
          <a:p>
            <a:pPr marL="0" indent="0">
              <a:buNone/>
            </a:pPr>
            <a:r>
              <a:rPr lang="en-IN" sz="2800" dirty="0"/>
              <a:t>            Divide the number of outcomes with no heads (1) by the</a:t>
            </a:r>
          </a:p>
          <a:p>
            <a:pPr marL="0" indent="0">
              <a:buNone/>
            </a:pPr>
            <a:r>
              <a:rPr lang="en-IN" sz="2800" dirty="0"/>
              <a:t>            total number of possible outcomes (8). </a:t>
            </a:r>
          </a:p>
          <a:p>
            <a:pPr marL="0" indent="0">
              <a:buNone/>
            </a:pPr>
            <a:r>
              <a:rPr lang="en-IN" sz="2800" dirty="0"/>
              <a:t>									p(no heads) = 1/8</a:t>
            </a:r>
          </a:p>
          <a:p>
            <a:pPr marL="0" indent="0">
              <a:buNone/>
            </a:pPr>
            <a:r>
              <a:rPr lang="en-IN" sz="2800" dirty="0"/>
              <a:t> Step 4:  </a:t>
            </a:r>
            <a:r>
              <a:rPr lang="en-US" sz="2800" b="0" i="0" dirty="0">
                <a:effectLst/>
                <a:latin typeface="Google Sans"/>
              </a:rPr>
              <a:t>Find the probability of getting at least one head.</a:t>
            </a:r>
          </a:p>
          <a:p>
            <a:pPr marL="0" indent="0">
              <a:buNone/>
            </a:pPr>
            <a:r>
              <a:rPr lang="en-IN" sz="2800" dirty="0"/>
              <a:t>             </a:t>
            </a:r>
            <a:r>
              <a:rPr lang="en-US" sz="2800" dirty="0"/>
              <a:t>The probability of getting </a:t>
            </a:r>
            <a:r>
              <a:rPr lang="en-US" sz="2800" b="1" dirty="0"/>
              <a:t>at least one head</a:t>
            </a:r>
            <a:r>
              <a:rPr lang="en-US" sz="2800" dirty="0"/>
              <a:t> is the </a:t>
            </a:r>
          </a:p>
          <a:p>
            <a:pPr marL="0" indent="0">
              <a:buNone/>
            </a:pPr>
            <a:r>
              <a:rPr lang="en-US" sz="2800" dirty="0"/>
              <a:t>             complement of the probability of getting no heads. So:</a:t>
            </a:r>
          </a:p>
          <a:p>
            <a:pPr marL="0" indent="0">
              <a:buNone/>
            </a:pPr>
            <a:r>
              <a:rPr lang="en-US" sz="2800" dirty="0"/>
              <a:t>             P(at least one head)=1−P(no heads)=1−1/8​ =7/8.</a:t>
            </a:r>
          </a:p>
          <a:p>
            <a:pPr marL="0" indent="0">
              <a:buNone/>
            </a:pPr>
            <a:r>
              <a:rPr lang="en-US" sz="2800" b="1" dirty="0"/>
              <a:t>Final Answer:</a:t>
            </a:r>
          </a:p>
          <a:p>
            <a:pPr marL="0" indent="0">
              <a:buNone/>
            </a:pPr>
            <a:r>
              <a:rPr lang="en-US" sz="2800" dirty="0"/>
              <a:t>The probability of getting at least one head in 3 coin tosses is:</a:t>
            </a:r>
          </a:p>
          <a:p>
            <a:pPr marL="0" indent="0">
              <a:buNone/>
            </a:pPr>
            <a:r>
              <a:rPr lang="en-US" sz="2800" dirty="0"/>
              <a:t>                                          7/8.</a:t>
            </a:r>
            <a:endParaRPr lang="en-IN" sz="2800" dirty="0"/>
          </a:p>
        </p:txBody>
      </p:sp>
    </p:spTree>
    <p:extLst>
      <p:ext uri="{BB962C8B-B14F-4D97-AF65-F5344CB8AC3E}">
        <p14:creationId xmlns:p14="http://schemas.microsoft.com/office/powerpoint/2010/main" val="3048831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46B08D-2C06-12E5-4F1B-F4DEFF12EC8B}"/>
              </a:ext>
            </a:extLst>
          </p:cNvPr>
          <p:cNvSpPr txBox="1"/>
          <p:nvPr/>
        </p:nvSpPr>
        <p:spPr>
          <a:xfrm>
            <a:off x="147320" y="356215"/>
            <a:ext cx="11897360" cy="9571851"/>
          </a:xfrm>
          <a:prstGeom prst="rect">
            <a:avLst/>
          </a:prstGeom>
          <a:noFill/>
        </p:spPr>
        <p:txBody>
          <a:bodyPr wrap="square">
            <a:spAutoFit/>
          </a:bodyPr>
          <a:lstStyle/>
          <a:p>
            <a:r>
              <a:rPr lang="en-US" sz="2800" dirty="0">
                <a:solidFill>
                  <a:schemeClr val="tx1"/>
                </a:solidFill>
              </a:rPr>
              <a:t>2. Find the probability of getting a numbered card when a card is drawn from the pack of 52 cards.</a:t>
            </a:r>
          </a:p>
          <a:p>
            <a:endParaRPr lang="en-US" sz="2800" dirty="0">
              <a:solidFill>
                <a:schemeClr val="tx1"/>
              </a:solidFill>
            </a:endParaRPr>
          </a:p>
          <a:p>
            <a:r>
              <a:rPr lang="en-US" sz="2800" b="1" dirty="0"/>
              <a:t>Sol:</a:t>
            </a:r>
            <a:r>
              <a:rPr lang="en-US" sz="2800" dirty="0"/>
              <a:t> A standard deck of 52 cards consists of 4 suits (hearts, diamonds, clubs, and spades), and each suit contains 13 cards:</a:t>
            </a:r>
          </a:p>
          <a:p>
            <a:endParaRPr lang="en-US" sz="2800" dirty="0"/>
          </a:p>
          <a:p>
            <a:r>
              <a:rPr lang="en-US" sz="2800" dirty="0"/>
              <a:t> 3 face cards: Jack (J), Queen (Q), and King (K).</a:t>
            </a:r>
          </a:p>
          <a:p>
            <a:r>
              <a:rPr lang="en-US" sz="2800" dirty="0"/>
              <a:t> </a:t>
            </a:r>
          </a:p>
          <a:p>
            <a:r>
              <a:rPr lang="en-US" sz="2800" dirty="0"/>
              <a:t>10 numbered cards: Ace (considered as 1), 2, 3, 4, 5, 6, 7, 8, 9, and 10.</a:t>
            </a:r>
          </a:p>
          <a:p>
            <a:endParaRPr lang="en-US" sz="2800" dirty="0"/>
          </a:p>
          <a:p>
            <a:r>
              <a:rPr lang="en-US" sz="2800" b="1" dirty="0"/>
              <a:t>Step 1: </a:t>
            </a:r>
            <a:r>
              <a:rPr lang="en-US" sz="2800" dirty="0"/>
              <a:t>Count the number of numbered cards</a:t>
            </a:r>
          </a:p>
          <a:p>
            <a:endParaRPr lang="en-US" sz="2800" dirty="0">
              <a:solidFill>
                <a:schemeClr val="tx1"/>
              </a:solidFill>
            </a:endParaRPr>
          </a:p>
          <a:p>
            <a:endParaRPr lang="en-US" sz="2800" dirty="0"/>
          </a:p>
          <a:p>
            <a:endParaRPr lang="en-US" sz="2800" dirty="0">
              <a:solidFill>
                <a:schemeClr val="tx1"/>
              </a:solidFill>
            </a:endParaRPr>
          </a:p>
          <a:p>
            <a:endParaRPr lang="en-US" sz="2800" dirty="0"/>
          </a:p>
          <a:p>
            <a:endParaRPr lang="en-US" sz="2800" dirty="0">
              <a:solidFill>
                <a:schemeClr val="tx1"/>
              </a:solidFill>
            </a:endParaRPr>
          </a:p>
          <a:p>
            <a:endParaRPr lang="en-US" sz="2800" dirty="0"/>
          </a:p>
          <a:p>
            <a:endParaRPr lang="en-US" sz="2800" dirty="0">
              <a:solidFill>
                <a:schemeClr val="tx1"/>
              </a:solidFill>
            </a:endParaRPr>
          </a:p>
          <a:p>
            <a:endParaRPr lang="en-US" sz="2800" dirty="0"/>
          </a:p>
          <a:p>
            <a:endParaRPr lang="en-US" sz="2800" dirty="0">
              <a:solidFill>
                <a:schemeClr val="tx1"/>
              </a:solidFill>
            </a:endParaRPr>
          </a:p>
          <a:p>
            <a:br>
              <a:rPr lang="en-US" sz="2800" dirty="0">
                <a:solidFill>
                  <a:schemeClr val="tx1"/>
                </a:solidFill>
              </a:rPr>
            </a:br>
            <a:endParaRPr lang="en-IN" sz="2800" dirty="0"/>
          </a:p>
        </p:txBody>
      </p:sp>
    </p:spTree>
    <p:extLst>
      <p:ext uri="{BB962C8B-B14F-4D97-AF65-F5344CB8AC3E}">
        <p14:creationId xmlns:p14="http://schemas.microsoft.com/office/powerpoint/2010/main" val="817468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2CBA46-2A5E-93B1-8F31-347A53E98ACE}"/>
              </a:ext>
            </a:extLst>
          </p:cNvPr>
          <p:cNvSpPr txBox="1"/>
          <p:nvPr/>
        </p:nvSpPr>
        <p:spPr>
          <a:xfrm>
            <a:off x="71120" y="264775"/>
            <a:ext cx="11968480" cy="10433625"/>
          </a:xfrm>
          <a:prstGeom prst="rect">
            <a:avLst/>
          </a:prstGeom>
          <a:noFill/>
        </p:spPr>
        <p:txBody>
          <a:bodyPr wrap="square">
            <a:spAutoFit/>
          </a:bodyPr>
          <a:lstStyle/>
          <a:p>
            <a:r>
              <a:rPr lang="en-US" sz="2800" dirty="0"/>
              <a:t>Each suit has the following numbered cards: Ace (1), 2, 3, 4, 5, 6, 7, 8, 9, 10 — totaling 10 numbered cards per suit.</a:t>
            </a:r>
          </a:p>
          <a:p>
            <a:r>
              <a:rPr lang="en-US" sz="2800" dirty="0"/>
              <a:t> </a:t>
            </a:r>
          </a:p>
          <a:p>
            <a:r>
              <a:rPr lang="en-US" sz="2800" dirty="0"/>
              <a:t>Since there are 4 suits, the total number of numbered cards in the deck is:</a:t>
            </a:r>
          </a:p>
          <a:p>
            <a:endParaRPr lang="en-US" sz="2800" dirty="0"/>
          </a:p>
          <a:p>
            <a:pPr algn="ctr"/>
            <a:r>
              <a:rPr lang="en-IN" sz="2800" dirty="0"/>
              <a:t>10×4=40</a:t>
            </a:r>
          </a:p>
          <a:p>
            <a:r>
              <a:rPr lang="en-IN" sz="2800" dirty="0"/>
              <a:t> </a:t>
            </a:r>
            <a:r>
              <a:rPr lang="en-IN" sz="2800" b="1" dirty="0"/>
              <a:t>Step 2:</a:t>
            </a:r>
            <a:r>
              <a:rPr lang="en-IN" sz="2800" dirty="0"/>
              <a:t>Total possible outcomes.</a:t>
            </a:r>
          </a:p>
          <a:p>
            <a:r>
              <a:rPr lang="en-IN" sz="2800" dirty="0"/>
              <a:t>            </a:t>
            </a:r>
            <a:r>
              <a:rPr lang="en-US" sz="2800" dirty="0"/>
              <a:t>The total number of possible outcomes when drawing a card from </a:t>
            </a:r>
          </a:p>
          <a:p>
            <a:r>
              <a:rPr lang="en-US" sz="2800" dirty="0"/>
              <a:t>            the deck is 52 (since there are 52 cards in total).</a:t>
            </a:r>
            <a:endParaRPr lang="en-IN" sz="2800" dirty="0"/>
          </a:p>
          <a:p>
            <a:endParaRPr lang="en-IN"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a:p>
            <a:endParaRPr lang="en-IN" sz="2800" dirty="0"/>
          </a:p>
        </p:txBody>
      </p:sp>
    </p:spTree>
    <p:extLst>
      <p:ext uri="{BB962C8B-B14F-4D97-AF65-F5344CB8AC3E}">
        <p14:creationId xmlns:p14="http://schemas.microsoft.com/office/powerpoint/2010/main" val="857446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990CA8-2A2C-1D35-ECB9-D4E1B86B8BB6}"/>
              </a:ext>
            </a:extLst>
          </p:cNvPr>
          <p:cNvSpPr txBox="1"/>
          <p:nvPr/>
        </p:nvSpPr>
        <p:spPr>
          <a:xfrm>
            <a:off x="436880" y="363141"/>
            <a:ext cx="11318240" cy="9140964"/>
          </a:xfrm>
          <a:prstGeom prst="rect">
            <a:avLst/>
          </a:prstGeom>
          <a:noFill/>
        </p:spPr>
        <p:txBody>
          <a:bodyPr wrap="square">
            <a:spAutoFit/>
          </a:bodyPr>
          <a:lstStyle/>
          <a:p>
            <a:r>
              <a:rPr lang="en-US" sz="2800" b="1" dirty="0"/>
              <a:t>Step 3: </a:t>
            </a:r>
            <a:r>
              <a:rPr lang="en-US" sz="2800" dirty="0"/>
              <a:t>Probability of drawing a numbered card</a:t>
            </a:r>
          </a:p>
          <a:p>
            <a:endParaRPr lang="en-US" sz="2800" b="1" dirty="0"/>
          </a:p>
          <a:p>
            <a:r>
              <a:rPr lang="en-US" sz="2800" dirty="0"/>
              <a:t>The probability of drawing a numbered card is the ratio of the number of numbered cards to the total number of cards in the deck:</a:t>
            </a:r>
          </a:p>
          <a:p>
            <a:endParaRPr lang="en-US" sz="2800" b="1" dirty="0"/>
          </a:p>
          <a:p>
            <a:r>
              <a:rPr lang="en-US" sz="2800" b="1" dirty="0"/>
              <a:t>  P( numbered card) = Number of numbered cards </a:t>
            </a:r>
          </a:p>
          <a:p>
            <a:r>
              <a:rPr lang="en-US" sz="2800" b="1" dirty="0"/>
              <a:t>                                   Total number of cards          = 40/52= 10/13</a:t>
            </a:r>
          </a:p>
          <a:p>
            <a:endParaRPr lang="en-US" sz="2800" b="1" dirty="0"/>
          </a:p>
          <a:p>
            <a:endParaRPr lang="en-US" sz="2800" b="1" dirty="0"/>
          </a:p>
          <a:p>
            <a:endParaRPr lang="en-US" sz="2800" b="1" dirty="0"/>
          </a:p>
          <a:p>
            <a:r>
              <a:rPr lang="en-IN" sz="2800" b="1" dirty="0"/>
              <a:t>Final Answer:</a:t>
            </a:r>
            <a:r>
              <a:rPr lang="en-US" sz="2800" dirty="0"/>
              <a:t>The probability of drawing a numbered card from a standard deck of 52 cards is:</a:t>
            </a:r>
          </a:p>
          <a:p>
            <a:r>
              <a:rPr lang="en-US" sz="2800" b="1" dirty="0"/>
              <a:t>                                                                10/13.</a:t>
            </a:r>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a:p>
            <a:endParaRPr lang="en-US" sz="2800" b="1" dirty="0"/>
          </a:p>
        </p:txBody>
      </p:sp>
      <p:cxnSp>
        <p:nvCxnSpPr>
          <p:cNvPr id="9" name="Straight Connector 8">
            <a:extLst>
              <a:ext uri="{FF2B5EF4-FFF2-40B4-BE49-F238E27FC236}">
                <a16:creationId xmlns:a16="http://schemas.microsoft.com/office/drawing/2014/main" id="{36684E4E-D95A-C6A5-1055-D36337470B38}"/>
              </a:ext>
            </a:extLst>
          </p:cNvPr>
          <p:cNvCxnSpPr/>
          <p:nvPr/>
        </p:nvCxnSpPr>
        <p:spPr>
          <a:xfrm>
            <a:off x="4165600" y="2997200"/>
            <a:ext cx="473456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27820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60840-040C-5C06-4C2C-5666462DA2F5}"/>
              </a:ext>
            </a:extLst>
          </p:cNvPr>
          <p:cNvSpPr>
            <a:spLocks noGrp="1"/>
          </p:cNvSpPr>
          <p:nvPr>
            <p:ph idx="1"/>
          </p:nvPr>
        </p:nvSpPr>
        <p:spPr>
          <a:xfrm>
            <a:off x="605615" y="1111719"/>
            <a:ext cx="10178925" cy="3657506"/>
          </a:xfrm>
        </p:spPr>
        <p:txBody>
          <a:bodyPr>
            <a:normAutofit/>
          </a:bodyPr>
          <a:lstStyle/>
          <a:p>
            <a:pPr algn="just">
              <a:buFont typeface="Wingdings" panose="05000000000000000000" pitchFamily="2" charset="2"/>
              <a:buChar char="v"/>
            </a:pPr>
            <a:r>
              <a:rPr lang="en-US" sz="2400" b="0" i="0" dirty="0">
                <a:solidFill>
                  <a:srgbClr val="2021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Descriptive statistics are </a:t>
            </a:r>
            <a:r>
              <a:rPr lang="en-US" sz="2400" b="0" i="0" dirty="0">
                <a:solidFill>
                  <a:srgbClr val="040C28"/>
                </a:solidFill>
                <a:effectLst/>
                <a:highlight>
                  <a:srgbClr val="D3E3FD"/>
                </a:highlight>
                <a:latin typeface="Calibri" panose="020F0502020204030204" pitchFamily="34" charset="0"/>
                <a:ea typeface="Calibri" panose="020F0502020204030204" pitchFamily="34" charset="0"/>
                <a:cs typeface="Calibri" panose="020F0502020204030204" pitchFamily="34" charset="0"/>
              </a:rPr>
              <a:t>brief informational coefficients that summarize a given data set, which can be either a representation of the entire population or a sample of a population</a:t>
            </a:r>
            <a:r>
              <a:rPr lang="en-US" sz="2400" b="0" i="0" dirty="0">
                <a:solidFill>
                  <a:srgbClr val="2021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Descriptive statistics are broken down into measures of central tendency and measures of variability.</a:t>
            </a:r>
          </a:p>
          <a:p>
            <a:pPr algn="l" fontAlgn="base"/>
            <a:r>
              <a:rPr lang="en-US" sz="2400" b="1"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Types of Descriptive Statistics</a:t>
            </a:r>
          </a:p>
          <a:p>
            <a:pPr algn="l" fontAlgn="base">
              <a:buFont typeface="Arial" panose="020B0604020202020204" pitchFamily="34" charset="0"/>
              <a:buChar char="•"/>
            </a:pPr>
            <a:r>
              <a:rPr lang="en-US" sz="2400" b="0" i="0" u="sng"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Measures of Central Tendency</a:t>
            </a:r>
            <a:endParaRPr lang="en-US" sz="2400" b="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l" fontAlgn="base">
              <a:buFont typeface="Arial" panose="020B0604020202020204" pitchFamily="34" charset="0"/>
              <a:buChar char="•"/>
            </a:pPr>
            <a:r>
              <a:rPr lang="en-US" sz="2400" b="0" i="0" u="sng"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Measure of Variability</a:t>
            </a:r>
            <a:endParaRPr lang="en-US" sz="2400" b="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l" fontAlgn="base">
              <a:buFont typeface="Arial" panose="020B0604020202020204" pitchFamily="34" charset="0"/>
              <a:buChar char="•"/>
            </a:pPr>
            <a:r>
              <a:rPr lang="en-US" sz="2400" b="0" i="0" u="sng"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Measures of Frequency Distribution </a:t>
            </a:r>
            <a:endParaRPr lang="en-US" sz="2400" b="0" i="0" dirty="0">
              <a:solidFill>
                <a:schemeClr val="tx1"/>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v"/>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1">
            <a:extLst>
              <a:ext uri="{FF2B5EF4-FFF2-40B4-BE49-F238E27FC236}">
                <a16:creationId xmlns:a16="http://schemas.microsoft.com/office/drawing/2014/main" id="{91ECEAC9-C431-F777-0A8B-AFF09816576F}"/>
              </a:ext>
            </a:extLst>
          </p:cNvPr>
          <p:cNvSpPr txBox="1">
            <a:spLocks/>
          </p:cNvSpPr>
          <p:nvPr/>
        </p:nvSpPr>
        <p:spPr>
          <a:xfrm>
            <a:off x="605616" y="357994"/>
            <a:ext cx="9506194" cy="492443"/>
          </a:xfrm>
          <a:prstGeom prst="rect">
            <a:avLst/>
          </a:prstGeom>
          <a:solidFill>
            <a:srgbClr val="FFCCCC"/>
          </a:solidFill>
          <a:ln>
            <a:solidFill>
              <a:srgbClr val="00B0F0"/>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solidFill>
                  <a:srgbClr val="7030A0"/>
                </a:solidFill>
                <a:latin typeface="Calibri" panose="020F0502020204030204" pitchFamily="34" charset="0"/>
                <a:cs typeface="Calibri" panose="020F0502020204030204" pitchFamily="34" charset="0"/>
              </a:rPr>
              <a:t>2.2 Descriptive statistics : </a:t>
            </a:r>
            <a:r>
              <a:rPr lang="en-IN" sz="2000" b="1" dirty="0">
                <a:solidFill>
                  <a:schemeClr val="tx1"/>
                </a:solidFill>
                <a:highlight>
                  <a:srgbClr val="FFFF00"/>
                </a:highlight>
                <a:latin typeface="Calibri" panose="020F0502020204030204" pitchFamily="34" charset="0"/>
                <a:cs typeface="Calibri" panose="020F0502020204030204" pitchFamily="34" charset="0"/>
              </a:rPr>
              <a:t>https://www.geeksforgeeks.org/descriptive-statistic/</a:t>
            </a:r>
            <a:endParaRPr lang="en-IN" sz="2400" b="1" dirty="0">
              <a:solidFill>
                <a:schemeClr val="tx1"/>
              </a:solidFill>
              <a:highlight>
                <a:srgbClr val="FFFF00"/>
              </a:highligh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900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198E25-E697-4CFE-BAC5-4BABC02B33C4}"/>
              </a:ext>
            </a:extLst>
          </p:cNvPr>
          <p:cNvSpPr>
            <a:spLocks noGrp="1"/>
          </p:cNvSpPr>
          <p:nvPr>
            <p:ph type="title"/>
          </p:nvPr>
        </p:nvSpPr>
        <p:spPr/>
        <p:txBody>
          <a:bodyPr/>
          <a:lstStyle/>
          <a:p>
            <a:r>
              <a:rPr lang="en-US" b="1" dirty="0"/>
              <a:t>Module-2:</a:t>
            </a:r>
            <a:endParaRPr lang="en-IN" dirty="0"/>
          </a:p>
        </p:txBody>
      </p:sp>
      <p:grpSp>
        <p:nvGrpSpPr>
          <p:cNvPr id="7" name="Group 6"/>
          <p:cNvGrpSpPr/>
          <p:nvPr/>
        </p:nvGrpSpPr>
        <p:grpSpPr>
          <a:xfrm>
            <a:off x="1023853" y="1930400"/>
            <a:ext cx="6075037" cy="3610120"/>
            <a:chOff x="2251119" y="503739"/>
            <a:chExt cx="2963680" cy="4241193"/>
          </a:xfrm>
          <a:solidFill>
            <a:schemeClr val="accent1"/>
          </a:solidFill>
        </p:grpSpPr>
        <p:sp>
          <p:nvSpPr>
            <p:cNvPr id="8" name="Rounded Rectangle 7"/>
            <p:cNvSpPr/>
            <p:nvPr/>
          </p:nvSpPr>
          <p:spPr>
            <a:xfrm>
              <a:off x="2251119" y="503739"/>
              <a:ext cx="2963680" cy="4241193"/>
            </a:xfrm>
            <a:prstGeom prst="roundRect">
              <a:avLst>
                <a:gd name="adj" fmla="val 10000"/>
              </a:avLst>
            </a:prstGeom>
            <a:grpFill/>
          </p:spPr>
          <p:style>
            <a:lnRef idx="2">
              <a:schemeClr val="lt1">
                <a:hueOff val="0"/>
                <a:satOff val="0"/>
                <a:lumOff val="0"/>
                <a:alphaOff val="0"/>
              </a:schemeClr>
            </a:lnRef>
            <a:fillRef idx="1">
              <a:schemeClr val="accent5">
                <a:hueOff val="-2483469"/>
                <a:satOff val="9953"/>
                <a:lumOff val="2157"/>
                <a:alphaOff val="0"/>
              </a:schemeClr>
            </a:fillRef>
            <a:effectRef idx="0">
              <a:schemeClr val="accent5">
                <a:hueOff val="-2483469"/>
                <a:satOff val="9953"/>
                <a:lumOff val="2157"/>
                <a:alphaOff val="0"/>
              </a:schemeClr>
            </a:effectRef>
            <a:fontRef idx="minor">
              <a:schemeClr val="lt1"/>
            </a:fontRef>
          </p:style>
        </p:sp>
        <p:sp>
          <p:nvSpPr>
            <p:cNvPr id="9" name="Rounded Rectangle 8"/>
            <p:cNvSpPr/>
            <p:nvPr/>
          </p:nvSpPr>
          <p:spPr>
            <a:xfrm>
              <a:off x="2337922" y="742856"/>
              <a:ext cx="2790074" cy="335022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algn="just">
                <a:lnSpc>
                  <a:spcPct val="200000"/>
                </a:lnSpc>
              </a:pPr>
              <a:r>
                <a:rPr lang="en-IN" b="1" dirty="0">
                  <a:solidFill>
                    <a:schemeClr val="tx1"/>
                  </a:solidFill>
                </a:rPr>
                <a:t>Mathematical Preliminaries:</a:t>
              </a:r>
            </a:p>
            <a:p>
              <a:pPr>
                <a:lnSpc>
                  <a:spcPct val="200000"/>
                </a:lnSpc>
              </a:pPr>
              <a:r>
                <a:rPr lang="en-IN" dirty="0">
                  <a:solidFill>
                    <a:schemeClr val="tx1"/>
                  </a:solidFill>
                </a:rPr>
                <a:t>Probability—Descriptive Statistics—Correlation Analysis and Regression. </a:t>
              </a:r>
            </a:p>
            <a:p>
              <a:pPr>
                <a:lnSpc>
                  <a:spcPct val="200000"/>
                </a:lnSpc>
              </a:pPr>
              <a:r>
                <a:rPr lang="en-IN" b="1" dirty="0">
                  <a:solidFill>
                    <a:schemeClr val="tx1"/>
                  </a:solidFill>
                </a:rPr>
                <a:t>Data Munging:</a:t>
              </a:r>
              <a:r>
                <a:rPr lang="en-IN" dirty="0">
                  <a:solidFill>
                    <a:schemeClr val="tx1"/>
                  </a:solidFill>
                </a:rPr>
                <a:t> Properties of Data—Collecting Data—Cleaning Data—Crowdsourcing.</a:t>
              </a:r>
              <a:endParaRPr lang="en-IN" sz="1600" dirty="0">
                <a:solidFill>
                  <a:schemeClr val="tx1"/>
                </a:solidFill>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7369" y="1160206"/>
            <a:ext cx="4886304" cy="4886304"/>
          </a:xfrm>
          <a:prstGeom prst="rect">
            <a:avLst/>
          </a:prstGeom>
        </p:spPr>
      </p:pic>
    </p:spTree>
    <p:extLst>
      <p:ext uri="{BB962C8B-B14F-4D97-AF65-F5344CB8AC3E}">
        <p14:creationId xmlns:p14="http://schemas.microsoft.com/office/powerpoint/2010/main" val="146644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arn(inVertic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5E5926A-3EAF-4422-1561-173E1FBEA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759" y="818148"/>
            <a:ext cx="9582021" cy="4634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978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1ECEAC9-C431-F777-0A8B-AFF09816576F}"/>
              </a:ext>
            </a:extLst>
          </p:cNvPr>
          <p:cNvSpPr txBox="1">
            <a:spLocks/>
          </p:cNvSpPr>
          <p:nvPr/>
        </p:nvSpPr>
        <p:spPr>
          <a:xfrm>
            <a:off x="605616" y="357994"/>
            <a:ext cx="9506194" cy="492443"/>
          </a:xfrm>
          <a:prstGeom prst="rect">
            <a:avLst/>
          </a:prstGeom>
          <a:solidFill>
            <a:srgbClr val="FFCCCC"/>
          </a:solidFill>
          <a:ln>
            <a:solidFill>
              <a:srgbClr val="00B0F0"/>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solidFill>
                  <a:srgbClr val="7030A0"/>
                </a:solidFill>
                <a:latin typeface="Calibri" panose="020F0502020204030204" pitchFamily="34" charset="0"/>
                <a:cs typeface="Calibri" panose="020F0502020204030204" pitchFamily="34" charset="0"/>
              </a:rPr>
              <a:t>Descriptive statistics types in detail:</a:t>
            </a:r>
          </a:p>
        </p:txBody>
      </p:sp>
      <p:sp>
        <p:nvSpPr>
          <p:cNvPr id="10" name="TextBox 9">
            <a:extLst>
              <a:ext uri="{FF2B5EF4-FFF2-40B4-BE49-F238E27FC236}">
                <a16:creationId xmlns:a16="http://schemas.microsoft.com/office/drawing/2014/main" id="{EA542B58-A9AD-1284-38EA-B50D2D75D166}"/>
              </a:ext>
            </a:extLst>
          </p:cNvPr>
          <p:cNvSpPr txBox="1"/>
          <p:nvPr/>
        </p:nvSpPr>
        <p:spPr>
          <a:xfrm>
            <a:off x="809064" y="1154412"/>
            <a:ext cx="10289242" cy="4893647"/>
          </a:xfrm>
          <a:prstGeom prst="rect">
            <a:avLst/>
          </a:prstGeom>
          <a:noFill/>
        </p:spPr>
        <p:txBody>
          <a:bodyPr wrap="square">
            <a:spAutoFit/>
          </a:bodyPr>
          <a:lstStyle/>
          <a:p>
            <a:pPr algn="just" fontAlgn="base">
              <a:buFont typeface="Arial" panose="020B0604020202020204" pitchFamily="34" charset="0"/>
              <a:buChar char="•"/>
            </a:pPr>
            <a:r>
              <a:rPr lang="en-US" sz="2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There are three main measures of central tendency:</a:t>
            </a:r>
          </a:p>
          <a:p>
            <a:pPr algn="just" fontAlgn="base"/>
            <a:endParaRPr lang="en-IN" sz="2400" b="0" i="0" u="sng" dirty="0">
              <a:solidFill>
                <a:srgbClr val="3FCDE7"/>
              </a:solidFill>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endParaRPr>
          </a:p>
          <a:p>
            <a:pPr algn="just" fontAlgn="base">
              <a:buFont typeface="Arial" panose="020B0604020202020204" pitchFamily="34" charset="0"/>
              <a:buChar char="•"/>
            </a:pPr>
            <a:r>
              <a:rPr lang="en-IN"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Mean</a:t>
            </a:r>
            <a:endParaRPr lang="en-IN"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just" fontAlgn="base">
              <a:buFont typeface="Arial" panose="020B0604020202020204" pitchFamily="34" charset="0"/>
              <a:buChar char="•"/>
            </a:pPr>
            <a:r>
              <a:rPr lang="en-IN"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Mode</a:t>
            </a:r>
            <a:endParaRPr lang="en-IN"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just" fontAlgn="base">
              <a:buFont typeface="Arial" panose="020B0604020202020204" pitchFamily="34" charset="0"/>
              <a:buChar char="•"/>
            </a:pPr>
            <a:r>
              <a:rPr lang="en-IN"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Median</a:t>
            </a:r>
            <a:endParaRPr lang="en-IN"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just" fontAlgn="base">
              <a:buFont typeface="Arial" panose="020B0604020202020204" pitchFamily="34" charset="0"/>
              <a:buChar char="•"/>
            </a:pPr>
            <a:endParaRPr lang="en-IN" sz="2400" u="sng" dirty="0">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just" fontAlgn="base"/>
            <a:r>
              <a:rPr lang="en-US" sz="2400" b="1" i="0" dirty="0">
                <a:solidFill>
                  <a:srgbClr val="273239"/>
                </a:solidFill>
                <a:effectLst/>
                <a:highlight>
                  <a:srgbClr val="FFFFFF"/>
                </a:highlight>
                <a:latin typeface="Nunito" pitchFamily="2" charset="0"/>
              </a:rPr>
              <a:t>Mean</a:t>
            </a:r>
          </a:p>
          <a:p>
            <a:pPr algn="just" fontAlgn="base"/>
            <a:r>
              <a:rPr lang="en-US" sz="2400" b="0" i="0" dirty="0">
                <a:solidFill>
                  <a:srgbClr val="273239"/>
                </a:solidFill>
                <a:effectLst/>
                <a:highlight>
                  <a:srgbClr val="FFFFFF"/>
                </a:highlight>
                <a:latin typeface="Nunito" pitchFamily="2" charset="0"/>
              </a:rPr>
              <a:t>It is the sum of observations divided by the total number of observations. It is also defined as average which is the sum divided by count.</a:t>
            </a:r>
          </a:p>
          <a:p>
            <a:pPr algn="just" fontAlgn="base"/>
            <a:endParaRPr lang="en-US" sz="2400" dirty="0">
              <a:solidFill>
                <a:srgbClr val="273239"/>
              </a:solidFill>
              <a:highlight>
                <a:srgbClr val="FFFFFF"/>
              </a:highlight>
              <a:latin typeface="Nunito" pitchFamily="2" charset="0"/>
            </a:endParaRPr>
          </a:p>
          <a:p>
            <a:pPr algn="just" fontAlgn="base"/>
            <a:endParaRPr lang="en-US" sz="2400" b="0" i="0" dirty="0">
              <a:solidFill>
                <a:srgbClr val="273239"/>
              </a:solidFill>
              <a:effectLst/>
              <a:highlight>
                <a:srgbClr val="FFFFFF"/>
              </a:highlight>
              <a:latin typeface="Nunito" pitchFamily="2" charset="0"/>
            </a:endParaRPr>
          </a:p>
          <a:p>
            <a:pPr algn="just"/>
            <a:br>
              <a:rPr lang="en-US" sz="2400" dirty="0"/>
            </a:br>
            <a:endParaRPr lang="en-IN"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342AA2D1-27FA-3AE3-679E-C9D2A99F84A5}"/>
              </a:ext>
            </a:extLst>
          </p:cNvPr>
          <p:cNvPicPr>
            <a:picLocks noChangeAspect="1"/>
          </p:cNvPicPr>
          <p:nvPr/>
        </p:nvPicPr>
        <p:blipFill>
          <a:blip r:embed="rId5"/>
          <a:stretch>
            <a:fillRect/>
          </a:stretch>
        </p:blipFill>
        <p:spPr>
          <a:xfrm>
            <a:off x="3912998" y="4604725"/>
            <a:ext cx="1985778" cy="1213531"/>
          </a:xfrm>
          <a:prstGeom prst="rect">
            <a:avLst/>
          </a:prstGeom>
        </p:spPr>
      </p:pic>
    </p:spTree>
    <p:extLst>
      <p:ext uri="{BB962C8B-B14F-4D97-AF65-F5344CB8AC3E}">
        <p14:creationId xmlns:p14="http://schemas.microsoft.com/office/powerpoint/2010/main" val="1879409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1ECEAC9-C431-F777-0A8B-AFF09816576F}"/>
              </a:ext>
            </a:extLst>
          </p:cNvPr>
          <p:cNvSpPr txBox="1">
            <a:spLocks/>
          </p:cNvSpPr>
          <p:nvPr/>
        </p:nvSpPr>
        <p:spPr>
          <a:xfrm>
            <a:off x="442931" y="42623"/>
            <a:ext cx="9506194" cy="492443"/>
          </a:xfrm>
          <a:prstGeom prst="rect">
            <a:avLst/>
          </a:prstGeom>
          <a:solidFill>
            <a:srgbClr val="FFCCCC"/>
          </a:solidFill>
          <a:ln>
            <a:solidFill>
              <a:srgbClr val="00B0F0"/>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solidFill>
                  <a:srgbClr val="7030A0"/>
                </a:solidFill>
                <a:latin typeface="Calibri" panose="020F0502020204030204" pitchFamily="34" charset="0"/>
                <a:cs typeface="Calibri" panose="020F0502020204030204" pitchFamily="34" charset="0"/>
              </a:rPr>
              <a:t>Example:</a:t>
            </a:r>
          </a:p>
        </p:txBody>
      </p:sp>
      <p:pic>
        <p:nvPicPr>
          <p:cNvPr id="3" name="Picture 2">
            <a:extLst>
              <a:ext uri="{FF2B5EF4-FFF2-40B4-BE49-F238E27FC236}">
                <a16:creationId xmlns:a16="http://schemas.microsoft.com/office/drawing/2014/main" id="{4D7C879E-10F5-E543-468F-1B6E501EBE0E}"/>
              </a:ext>
            </a:extLst>
          </p:cNvPr>
          <p:cNvPicPr>
            <a:picLocks noChangeAspect="1"/>
          </p:cNvPicPr>
          <p:nvPr/>
        </p:nvPicPr>
        <p:blipFill>
          <a:blip r:embed="rId2"/>
          <a:stretch>
            <a:fillRect/>
          </a:stretch>
        </p:blipFill>
        <p:spPr>
          <a:xfrm>
            <a:off x="677335" y="602444"/>
            <a:ext cx="5752342" cy="6157135"/>
          </a:xfrm>
          <a:prstGeom prst="rect">
            <a:avLst/>
          </a:prstGeom>
        </p:spPr>
      </p:pic>
    </p:spTree>
    <p:extLst>
      <p:ext uri="{BB962C8B-B14F-4D97-AF65-F5344CB8AC3E}">
        <p14:creationId xmlns:p14="http://schemas.microsoft.com/office/powerpoint/2010/main" val="326342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1ECEAC9-C431-F777-0A8B-AFF09816576F}"/>
              </a:ext>
            </a:extLst>
          </p:cNvPr>
          <p:cNvSpPr txBox="1">
            <a:spLocks/>
          </p:cNvSpPr>
          <p:nvPr/>
        </p:nvSpPr>
        <p:spPr>
          <a:xfrm>
            <a:off x="489075" y="151806"/>
            <a:ext cx="9506194" cy="492443"/>
          </a:xfrm>
          <a:prstGeom prst="rect">
            <a:avLst/>
          </a:prstGeom>
          <a:solidFill>
            <a:srgbClr val="FFCCCC"/>
          </a:solidFill>
          <a:ln>
            <a:solidFill>
              <a:srgbClr val="00B0F0"/>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solidFill>
                  <a:srgbClr val="7030A0"/>
                </a:solidFill>
                <a:latin typeface="Calibri" panose="020F0502020204030204" pitchFamily="34" charset="0"/>
                <a:cs typeface="Calibri" panose="020F0502020204030204" pitchFamily="34" charset="0"/>
              </a:rPr>
              <a:t>Mode</a:t>
            </a:r>
          </a:p>
        </p:txBody>
      </p:sp>
      <p:sp>
        <p:nvSpPr>
          <p:cNvPr id="3" name="TextBox 2">
            <a:extLst>
              <a:ext uri="{FF2B5EF4-FFF2-40B4-BE49-F238E27FC236}">
                <a16:creationId xmlns:a16="http://schemas.microsoft.com/office/drawing/2014/main" id="{D507D661-2E8A-B53F-3EE4-6D92E59FD152}"/>
              </a:ext>
            </a:extLst>
          </p:cNvPr>
          <p:cNvSpPr txBox="1"/>
          <p:nvPr/>
        </p:nvSpPr>
        <p:spPr>
          <a:xfrm>
            <a:off x="318746" y="673730"/>
            <a:ext cx="10824384" cy="1200329"/>
          </a:xfrm>
          <a:prstGeom prst="rect">
            <a:avLst/>
          </a:prstGeom>
          <a:noFill/>
        </p:spPr>
        <p:txBody>
          <a:bodyPr wrap="square">
            <a:spAutoFit/>
          </a:bodyPr>
          <a:lstStyle/>
          <a:p>
            <a:pPr algn="just" fontAlgn="base"/>
            <a:r>
              <a:rPr lang="en-US" sz="2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It is the value that has the highest frequency in the given data set. The data set may have no mode if the frequency of all data points is the same. Also, we can have more than one mode if we encounter two or more data points having the same frequency.</a:t>
            </a:r>
          </a:p>
        </p:txBody>
      </p:sp>
      <p:pic>
        <p:nvPicPr>
          <p:cNvPr id="7" name="Picture 6">
            <a:extLst>
              <a:ext uri="{FF2B5EF4-FFF2-40B4-BE49-F238E27FC236}">
                <a16:creationId xmlns:a16="http://schemas.microsoft.com/office/drawing/2014/main" id="{F2C6335C-146F-AAAC-934F-CC1E59B7A8FE}"/>
              </a:ext>
            </a:extLst>
          </p:cNvPr>
          <p:cNvPicPr>
            <a:picLocks noChangeAspect="1"/>
          </p:cNvPicPr>
          <p:nvPr/>
        </p:nvPicPr>
        <p:blipFill>
          <a:blip r:embed="rId2"/>
          <a:stretch>
            <a:fillRect/>
          </a:stretch>
        </p:blipFill>
        <p:spPr>
          <a:xfrm>
            <a:off x="3822191" y="2048468"/>
            <a:ext cx="5860587" cy="4439176"/>
          </a:xfrm>
          <a:prstGeom prst="rect">
            <a:avLst/>
          </a:prstGeom>
        </p:spPr>
      </p:pic>
    </p:spTree>
    <p:extLst>
      <p:ext uri="{BB962C8B-B14F-4D97-AF65-F5344CB8AC3E}">
        <p14:creationId xmlns:p14="http://schemas.microsoft.com/office/powerpoint/2010/main" val="212740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1ECEAC9-C431-F777-0A8B-AFF09816576F}"/>
              </a:ext>
            </a:extLst>
          </p:cNvPr>
          <p:cNvSpPr txBox="1">
            <a:spLocks/>
          </p:cNvSpPr>
          <p:nvPr/>
        </p:nvSpPr>
        <p:spPr>
          <a:xfrm>
            <a:off x="605616" y="357994"/>
            <a:ext cx="9506194" cy="492443"/>
          </a:xfrm>
          <a:prstGeom prst="rect">
            <a:avLst/>
          </a:prstGeom>
          <a:solidFill>
            <a:srgbClr val="FFCCCC"/>
          </a:solidFill>
          <a:ln>
            <a:solidFill>
              <a:srgbClr val="00B0F0"/>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solidFill>
                  <a:srgbClr val="7030A0"/>
                </a:solidFill>
                <a:latin typeface="Calibri" panose="020F0502020204030204" pitchFamily="34" charset="0"/>
                <a:cs typeface="Calibri" panose="020F0502020204030204" pitchFamily="34" charset="0"/>
              </a:rPr>
              <a:t>Median</a:t>
            </a:r>
          </a:p>
        </p:txBody>
      </p:sp>
      <p:sp>
        <p:nvSpPr>
          <p:cNvPr id="8" name="TextBox 7">
            <a:extLst>
              <a:ext uri="{FF2B5EF4-FFF2-40B4-BE49-F238E27FC236}">
                <a16:creationId xmlns:a16="http://schemas.microsoft.com/office/drawing/2014/main" id="{7E6DC059-94F5-3D20-1D1B-B36649F4B500}"/>
              </a:ext>
            </a:extLst>
          </p:cNvPr>
          <p:cNvSpPr txBox="1"/>
          <p:nvPr/>
        </p:nvSpPr>
        <p:spPr>
          <a:xfrm>
            <a:off x="229098" y="769479"/>
            <a:ext cx="11138149" cy="1200329"/>
          </a:xfrm>
          <a:prstGeom prst="rect">
            <a:avLst/>
          </a:prstGeom>
          <a:noFill/>
        </p:spPr>
        <p:txBody>
          <a:bodyPr wrap="square">
            <a:spAutoFit/>
          </a:bodyPr>
          <a:lstStyle/>
          <a:p>
            <a:pPr algn="just"/>
            <a:r>
              <a:rPr lang="en-US" sz="2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It is the middle value of the data set. It splits the data into two halves. If the number of elements in the data set is odd then the center element is the median and if it is even then the median would be the average of two central elements. </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28D76867-D0E4-596B-267D-5D1D9A046BBD}"/>
              </a:ext>
            </a:extLst>
          </p:cNvPr>
          <p:cNvPicPr>
            <a:picLocks noChangeAspect="1"/>
          </p:cNvPicPr>
          <p:nvPr/>
        </p:nvPicPr>
        <p:blipFill>
          <a:blip r:embed="rId2"/>
          <a:stretch>
            <a:fillRect/>
          </a:stretch>
        </p:blipFill>
        <p:spPr>
          <a:xfrm>
            <a:off x="321266" y="1835339"/>
            <a:ext cx="5012734" cy="4981909"/>
          </a:xfrm>
          <a:prstGeom prst="rect">
            <a:avLst/>
          </a:prstGeom>
        </p:spPr>
      </p:pic>
    </p:spTree>
    <p:extLst>
      <p:ext uri="{BB962C8B-B14F-4D97-AF65-F5344CB8AC3E}">
        <p14:creationId xmlns:p14="http://schemas.microsoft.com/office/powerpoint/2010/main" val="70570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1ECEAC9-C431-F777-0A8B-AFF09816576F}"/>
              </a:ext>
            </a:extLst>
          </p:cNvPr>
          <p:cNvSpPr txBox="1">
            <a:spLocks/>
          </p:cNvSpPr>
          <p:nvPr/>
        </p:nvSpPr>
        <p:spPr>
          <a:xfrm>
            <a:off x="605616" y="357994"/>
            <a:ext cx="9506194" cy="492443"/>
          </a:xfrm>
          <a:prstGeom prst="rect">
            <a:avLst/>
          </a:prstGeom>
          <a:solidFill>
            <a:srgbClr val="FFCCCC"/>
          </a:solidFill>
          <a:ln>
            <a:solidFill>
              <a:srgbClr val="00B0F0"/>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solidFill>
                  <a:srgbClr val="7030A0"/>
                </a:solidFill>
                <a:latin typeface="Calibri" panose="020F0502020204030204" pitchFamily="34" charset="0"/>
                <a:cs typeface="Calibri" panose="020F0502020204030204" pitchFamily="34" charset="0"/>
              </a:rPr>
              <a:t>Mean, Median, and Mode</a:t>
            </a:r>
          </a:p>
        </p:txBody>
      </p:sp>
      <p:sp>
        <p:nvSpPr>
          <p:cNvPr id="3" name="TextBox 2">
            <a:extLst>
              <a:ext uri="{FF2B5EF4-FFF2-40B4-BE49-F238E27FC236}">
                <a16:creationId xmlns:a16="http://schemas.microsoft.com/office/drawing/2014/main" id="{1F3A0173-DC46-9FBC-6F3B-C40212894B23}"/>
              </a:ext>
            </a:extLst>
          </p:cNvPr>
          <p:cNvSpPr txBox="1"/>
          <p:nvPr/>
        </p:nvSpPr>
        <p:spPr>
          <a:xfrm>
            <a:off x="353825" y="1237715"/>
            <a:ext cx="9242561" cy="3139321"/>
          </a:xfrm>
          <a:prstGeom prst="rect">
            <a:avLst/>
          </a:prstGeom>
          <a:noFill/>
        </p:spPr>
        <p:txBody>
          <a:bodyPr wrap="square">
            <a:spAutoFit/>
          </a:bodyPr>
          <a:lstStyle/>
          <a:p>
            <a:pPr algn="l"/>
            <a:r>
              <a:rPr lang="en-US" b="0" i="0" dirty="0">
                <a:solidFill>
                  <a:srgbClr val="000000"/>
                </a:solidFill>
                <a:effectLst/>
                <a:highlight>
                  <a:srgbClr val="FFFFFF"/>
                </a:highlight>
                <a:latin typeface="Verdana" panose="020B0604030504040204" pitchFamily="34" charset="0"/>
              </a:rPr>
              <a:t>What can we learn from looking at a group of numbers?</a:t>
            </a:r>
          </a:p>
          <a:p>
            <a:pPr algn="l"/>
            <a:endParaRPr lang="en-US" b="0" i="0" dirty="0">
              <a:solidFill>
                <a:srgbClr val="000000"/>
              </a:solidFill>
              <a:effectLst/>
              <a:highlight>
                <a:srgbClr val="FFFFFF"/>
              </a:highlight>
              <a:latin typeface="Verdana" panose="020B0604030504040204" pitchFamily="34" charset="0"/>
            </a:endParaRPr>
          </a:p>
          <a:p>
            <a:pPr algn="l"/>
            <a:r>
              <a:rPr lang="en-US" b="0" i="0" dirty="0">
                <a:solidFill>
                  <a:srgbClr val="000000"/>
                </a:solidFill>
                <a:effectLst/>
                <a:highlight>
                  <a:srgbClr val="FFFFFF"/>
                </a:highlight>
                <a:latin typeface="Verdana" panose="020B0604030504040204" pitchFamily="34" charset="0"/>
              </a:rPr>
              <a:t>In Machine Learning/Data Science (and in mathematics) there are often three values that interests us:</a:t>
            </a:r>
          </a:p>
          <a:p>
            <a:pPr algn="l"/>
            <a:endParaRPr lang="en-US" b="0" i="0" dirty="0">
              <a:solidFill>
                <a:srgbClr val="000000"/>
              </a:solidFill>
              <a:effectLst/>
              <a:highlight>
                <a:srgbClr val="FFFFFF"/>
              </a:highlight>
              <a:latin typeface="Verdana" panose="020B0604030504040204" pitchFamily="34" charset="0"/>
            </a:endParaRPr>
          </a:p>
          <a:p>
            <a:pPr algn="l">
              <a:buFont typeface="Arial" panose="020B0604020202020204" pitchFamily="34" charset="0"/>
              <a:buChar char="•"/>
            </a:pPr>
            <a:r>
              <a:rPr lang="en-US" b="1" i="0" dirty="0">
                <a:solidFill>
                  <a:srgbClr val="000000"/>
                </a:solidFill>
                <a:effectLst/>
                <a:highlight>
                  <a:srgbClr val="FFFFFF"/>
                </a:highlight>
                <a:latin typeface="Verdana" panose="020B0604030504040204" pitchFamily="34" charset="0"/>
              </a:rPr>
              <a:t>Mean</a:t>
            </a:r>
            <a:r>
              <a:rPr lang="en-US" b="0" i="0" dirty="0">
                <a:solidFill>
                  <a:srgbClr val="000000"/>
                </a:solidFill>
                <a:effectLst/>
                <a:highlight>
                  <a:srgbClr val="FFFFFF"/>
                </a:highlight>
                <a:latin typeface="Verdana" panose="020B0604030504040204" pitchFamily="34" charset="0"/>
              </a:rPr>
              <a:t> - The average value</a:t>
            </a:r>
          </a:p>
          <a:p>
            <a:pPr algn="l">
              <a:buFont typeface="Arial" panose="020B0604020202020204" pitchFamily="34" charset="0"/>
              <a:buChar char="•"/>
            </a:pPr>
            <a:endParaRPr lang="en-US" b="0" i="0" dirty="0">
              <a:solidFill>
                <a:srgbClr val="000000"/>
              </a:solidFill>
              <a:effectLst/>
              <a:highlight>
                <a:srgbClr val="FFFFFF"/>
              </a:highlight>
              <a:latin typeface="Verdana" panose="020B0604030504040204" pitchFamily="34" charset="0"/>
            </a:endParaRPr>
          </a:p>
          <a:p>
            <a:pPr algn="l">
              <a:buFont typeface="Arial" panose="020B0604020202020204" pitchFamily="34" charset="0"/>
              <a:buChar char="•"/>
            </a:pPr>
            <a:r>
              <a:rPr lang="en-US" b="1" i="0" dirty="0">
                <a:solidFill>
                  <a:srgbClr val="000000"/>
                </a:solidFill>
                <a:effectLst/>
                <a:highlight>
                  <a:srgbClr val="FFFFFF"/>
                </a:highlight>
                <a:latin typeface="Verdana" panose="020B0604030504040204" pitchFamily="34" charset="0"/>
              </a:rPr>
              <a:t>Median</a:t>
            </a:r>
            <a:r>
              <a:rPr lang="en-US" b="0" i="0" dirty="0">
                <a:solidFill>
                  <a:srgbClr val="000000"/>
                </a:solidFill>
                <a:effectLst/>
                <a:highlight>
                  <a:srgbClr val="FFFFFF"/>
                </a:highlight>
                <a:latin typeface="Verdana" panose="020B0604030504040204" pitchFamily="34" charset="0"/>
              </a:rPr>
              <a:t> - The mid point value</a:t>
            </a:r>
          </a:p>
          <a:p>
            <a:pPr algn="l"/>
            <a:endParaRPr lang="en-US" b="0" i="0" dirty="0">
              <a:solidFill>
                <a:srgbClr val="000000"/>
              </a:solidFill>
              <a:effectLst/>
              <a:highlight>
                <a:srgbClr val="FFFFFF"/>
              </a:highlight>
              <a:latin typeface="Verdana" panose="020B0604030504040204" pitchFamily="34" charset="0"/>
            </a:endParaRPr>
          </a:p>
          <a:p>
            <a:pPr algn="l">
              <a:buFont typeface="Arial" panose="020B0604020202020204" pitchFamily="34" charset="0"/>
              <a:buChar char="•"/>
            </a:pPr>
            <a:r>
              <a:rPr lang="en-US" b="1" i="0" dirty="0">
                <a:solidFill>
                  <a:srgbClr val="000000"/>
                </a:solidFill>
                <a:effectLst/>
                <a:highlight>
                  <a:srgbClr val="FFFFFF"/>
                </a:highlight>
                <a:latin typeface="Verdana" panose="020B0604030504040204" pitchFamily="34" charset="0"/>
              </a:rPr>
              <a:t>Mode</a:t>
            </a:r>
            <a:r>
              <a:rPr lang="en-US" b="0" i="0" dirty="0">
                <a:solidFill>
                  <a:srgbClr val="000000"/>
                </a:solidFill>
                <a:effectLst/>
                <a:highlight>
                  <a:srgbClr val="FFFFFF"/>
                </a:highlight>
                <a:latin typeface="Verdana" panose="020B0604030504040204" pitchFamily="34" charset="0"/>
              </a:rPr>
              <a:t> - The most common value</a:t>
            </a:r>
          </a:p>
          <a:p>
            <a:pPr algn="l"/>
            <a:endParaRPr lang="en-US" b="0" i="0" dirty="0">
              <a:solidFill>
                <a:srgbClr val="000000"/>
              </a:solidFill>
              <a:effectLst/>
              <a:highlight>
                <a:srgbClr val="FFFFFF"/>
              </a:highlight>
              <a:latin typeface="Verdana" panose="020B0604030504040204" pitchFamily="34" charset="0"/>
            </a:endParaRPr>
          </a:p>
        </p:txBody>
      </p:sp>
    </p:spTree>
    <p:extLst>
      <p:ext uri="{BB962C8B-B14F-4D97-AF65-F5344CB8AC3E}">
        <p14:creationId xmlns:p14="http://schemas.microsoft.com/office/powerpoint/2010/main" val="145711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AE87D8A-7E87-FB20-993C-ADEF5B29A0B0}"/>
              </a:ext>
            </a:extLst>
          </p:cNvPr>
          <p:cNvSpPr txBox="1"/>
          <p:nvPr/>
        </p:nvSpPr>
        <p:spPr>
          <a:xfrm>
            <a:off x="257474" y="182798"/>
            <a:ext cx="11235090" cy="3693319"/>
          </a:xfrm>
          <a:prstGeom prst="rect">
            <a:avLst/>
          </a:prstGeom>
          <a:noFill/>
        </p:spPr>
        <p:txBody>
          <a:bodyPr wrap="square">
            <a:spAutoFit/>
          </a:bodyPr>
          <a:lstStyle/>
          <a:p>
            <a:r>
              <a:rPr lang="en-US" b="0" i="0" dirty="0">
                <a:solidFill>
                  <a:srgbClr val="000000"/>
                </a:solidFill>
                <a:effectLst/>
                <a:highlight>
                  <a:srgbClr val="FFFFFF"/>
                </a:highlight>
                <a:latin typeface="Verdana" panose="020B0604030504040204" pitchFamily="34" charset="0"/>
              </a:rPr>
              <a:t>Example: We have registered the speed of 13 cars:</a:t>
            </a:r>
          </a:p>
          <a:p>
            <a:endParaRPr lang="en-US" dirty="0">
              <a:solidFill>
                <a:srgbClr val="000000"/>
              </a:solidFill>
              <a:highlight>
                <a:srgbClr val="FFFFFF"/>
              </a:highlight>
              <a:latin typeface="Verdana" panose="020B0604030504040204" pitchFamily="34" charset="0"/>
            </a:endParaRPr>
          </a:p>
          <a:p>
            <a:r>
              <a:rPr lang="en-IN" b="0" i="0" dirty="0">
                <a:solidFill>
                  <a:srgbClr val="000000"/>
                </a:solidFill>
                <a:effectLst/>
                <a:highlight>
                  <a:srgbClr val="E7E9EB"/>
                </a:highlight>
                <a:latin typeface="Courier New" panose="02070309020205020404" pitchFamily="49" charset="0"/>
              </a:rPr>
              <a:t>speed = [</a:t>
            </a:r>
            <a:r>
              <a:rPr lang="en-IN" b="0" i="0" dirty="0">
                <a:solidFill>
                  <a:srgbClr val="FF0000"/>
                </a:solidFill>
                <a:effectLst/>
                <a:highlight>
                  <a:srgbClr val="E7E9EB"/>
                </a:highlight>
                <a:latin typeface="Courier New" panose="02070309020205020404" pitchFamily="49" charset="0"/>
              </a:rPr>
              <a:t>99</a:t>
            </a:r>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86</a:t>
            </a:r>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87</a:t>
            </a:r>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88</a:t>
            </a:r>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111</a:t>
            </a:r>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86</a:t>
            </a:r>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103</a:t>
            </a:r>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87</a:t>
            </a:r>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94</a:t>
            </a:r>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78</a:t>
            </a:r>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77</a:t>
            </a:r>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85</a:t>
            </a:r>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86</a:t>
            </a:r>
            <a:r>
              <a:rPr lang="en-IN" b="0" i="0" dirty="0">
                <a:solidFill>
                  <a:srgbClr val="000000"/>
                </a:solidFill>
                <a:effectLst/>
                <a:highlight>
                  <a:srgbClr val="E7E9EB"/>
                </a:highlight>
                <a:latin typeface="Courier New" panose="02070309020205020404" pitchFamily="49" charset="0"/>
              </a:rPr>
              <a:t>]</a:t>
            </a:r>
          </a:p>
          <a:p>
            <a:endParaRPr lang="en-IN" dirty="0">
              <a:solidFill>
                <a:srgbClr val="000000"/>
              </a:solidFill>
              <a:highlight>
                <a:srgbClr val="E7E9EB"/>
              </a:highlight>
              <a:latin typeface="Courier New" panose="02070309020205020404" pitchFamily="49" charset="0"/>
            </a:endParaRPr>
          </a:p>
          <a:p>
            <a:pPr algn="l"/>
            <a:r>
              <a:rPr lang="en-US" b="0" i="0" dirty="0">
                <a:solidFill>
                  <a:srgbClr val="000000"/>
                </a:solidFill>
                <a:effectLst/>
                <a:highlight>
                  <a:srgbClr val="FFFFFF"/>
                </a:highlight>
                <a:latin typeface="Verdana" panose="020B0604030504040204" pitchFamily="34" charset="0"/>
              </a:rPr>
              <a:t>The </a:t>
            </a:r>
            <a:r>
              <a:rPr lang="en-US" b="0" i="0" dirty="0">
                <a:solidFill>
                  <a:srgbClr val="000000"/>
                </a:solidFill>
                <a:effectLst/>
                <a:highlight>
                  <a:srgbClr val="FFFF00"/>
                </a:highlight>
                <a:latin typeface="Verdana" panose="020B0604030504040204" pitchFamily="34" charset="0"/>
              </a:rPr>
              <a:t>mean value </a:t>
            </a:r>
            <a:r>
              <a:rPr lang="en-US" b="0" i="0" dirty="0">
                <a:solidFill>
                  <a:srgbClr val="000000"/>
                </a:solidFill>
                <a:effectLst/>
                <a:highlight>
                  <a:srgbClr val="FFFFFF"/>
                </a:highlight>
                <a:latin typeface="Verdana" panose="020B0604030504040204" pitchFamily="34" charset="0"/>
              </a:rPr>
              <a:t>is the average value.</a:t>
            </a:r>
          </a:p>
          <a:p>
            <a:pPr algn="l"/>
            <a:endParaRPr lang="en-US" b="0" i="0" dirty="0">
              <a:solidFill>
                <a:srgbClr val="000000"/>
              </a:solidFill>
              <a:effectLst/>
              <a:highlight>
                <a:srgbClr val="FFFFFF"/>
              </a:highlight>
              <a:latin typeface="Verdana" panose="020B0604030504040204" pitchFamily="34" charset="0"/>
            </a:endParaRPr>
          </a:p>
          <a:p>
            <a:pPr algn="l"/>
            <a:r>
              <a:rPr lang="en-US" b="0" i="0" dirty="0">
                <a:solidFill>
                  <a:srgbClr val="000000"/>
                </a:solidFill>
                <a:effectLst/>
                <a:highlight>
                  <a:srgbClr val="FFFFFF"/>
                </a:highlight>
                <a:latin typeface="Verdana" panose="020B0604030504040204" pitchFamily="34" charset="0"/>
              </a:rPr>
              <a:t>To calculate the mean, find the sum of all values, and divide the sum by the number of values.</a:t>
            </a:r>
          </a:p>
          <a:p>
            <a:endParaRPr lang="en-IN" dirty="0"/>
          </a:p>
          <a:p>
            <a:endParaRPr lang="en-IN" dirty="0"/>
          </a:p>
          <a:p>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99</a:t>
            </a:r>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86</a:t>
            </a:r>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87</a:t>
            </a:r>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88</a:t>
            </a:r>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111</a:t>
            </a:r>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86</a:t>
            </a:r>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103</a:t>
            </a:r>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87</a:t>
            </a:r>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94</a:t>
            </a:r>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78</a:t>
            </a:r>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77</a:t>
            </a:r>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85</a:t>
            </a:r>
            <a:r>
              <a:rPr lang="en-IN" b="0" i="0" dirty="0">
                <a:solidFill>
                  <a:srgbClr val="000000"/>
                </a:solidFill>
                <a:effectLst/>
                <a:highlight>
                  <a:srgbClr val="E7E9EB"/>
                </a:highlight>
                <a:latin typeface="Courier New" panose="02070309020205020404" pitchFamily="49" charset="0"/>
              </a:rPr>
              <a:t>+</a:t>
            </a:r>
            <a:r>
              <a:rPr lang="en-IN" b="0" i="0" dirty="0">
                <a:solidFill>
                  <a:srgbClr val="FF0000"/>
                </a:solidFill>
                <a:effectLst/>
                <a:highlight>
                  <a:srgbClr val="E7E9EB"/>
                </a:highlight>
                <a:latin typeface="Courier New" panose="02070309020205020404" pitchFamily="49" charset="0"/>
              </a:rPr>
              <a:t>86</a:t>
            </a:r>
            <a:r>
              <a:rPr lang="en-IN" b="0" i="0" dirty="0">
                <a:solidFill>
                  <a:srgbClr val="000000"/>
                </a:solidFill>
                <a:effectLst/>
                <a:highlight>
                  <a:srgbClr val="E7E9EB"/>
                </a:highlight>
                <a:latin typeface="Courier New" panose="02070309020205020404" pitchFamily="49" charset="0"/>
              </a:rPr>
              <a:t>) / </a:t>
            </a:r>
            <a:r>
              <a:rPr lang="en-IN" b="0" i="0" dirty="0">
                <a:solidFill>
                  <a:srgbClr val="FF0000"/>
                </a:solidFill>
                <a:effectLst/>
                <a:highlight>
                  <a:srgbClr val="E7E9EB"/>
                </a:highlight>
                <a:latin typeface="Courier New" panose="02070309020205020404" pitchFamily="49" charset="0"/>
              </a:rPr>
              <a:t>13</a:t>
            </a:r>
            <a:r>
              <a:rPr lang="en-IN" b="0" i="0" dirty="0">
                <a:solidFill>
                  <a:srgbClr val="000000"/>
                </a:solidFill>
                <a:effectLst/>
                <a:highlight>
                  <a:srgbClr val="E7E9EB"/>
                </a:highlight>
                <a:latin typeface="Courier New" panose="02070309020205020404" pitchFamily="49" charset="0"/>
              </a:rPr>
              <a:t> = </a:t>
            </a:r>
            <a:r>
              <a:rPr lang="en-IN" b="0" i="0" dirty="0">
                <a:solidFill>
                  <a:srgbClr val="FF0000"/>
                </a:solidFill>
                <a:effectLst/>
                <a:highlight>
                  <a:srgbClr val="E7E9EB"/>
                </a:highlight>
                <a:latin typeface="Courier New" panose="02070309020205020404" pitchFamily="49" charset="0"/>
              </a:rPr>
              <a:t>89.77</a:t>
            </a:r>
          </a:p>
          <a:p>
            <a:endParaRPr lang="en-IN" dirty="0">
              <a:solidFill>
                <a:srgbClr val="FF0000"/>
              </a:solidFill>
              <a:highlight>
                <a:srgbClr val="E7E9EB"/>
              </a:highlight>
              <a:latin typeface="Courier New" panose="02070309020205020404" pitchFamily="49" charset="0"/>
            </a:endParaRPr>
          </a:p>
          <a:p>
            <a:endParaRPr lang="en-IN" dirty="0">
              <a:solidFill>
                <a:srgbClr val="FF0000"/>
              </a:solidFill>
              <a:highlight>
                <a:srgbClr val="E7E9EB"/>
              </a:highlight>
              <a:latin typeface="Courier New" panose="02070309020205020404" pitchFamily="49" charset="0"/>
            </a:endParaRPr>
          </a:p>
          <a:p>
            <a:endParaRPr lang="en-IN" dirty="0"/>
          </a:p>
        </p:txBody>
      </p:sp>
      <p:pic>
        <p:nvPicPr>
          <p:cNvPr id="9" name="Picture 8">
            <a:extLst>
              <a:ext uri="{FF2B5EF4-FFF2-40B4-BE49-F238E27FC236}">
                <a16:creationId xmlns:a16="http://schemas.microsoft.com/office/drawing/2014/main" id="{CD63AEDE-33CB-DE23-0679-74043E0EC52D}"/>
              </a:ext>
            </a:extLst>
          </p:cNvPr>
          <p:cNvPicPr>
            <a:picLocks noChangeAspect="1"/>
          </p:cNvPicPr>
          <p:nvPr/>
        </p:nvPicPr>
        <p:blipFill>
          <a:blip r:embed="rId2"/>
          <a:stretch>
            <a:fillRect/>
          </a:stretch>
        </p:blipFill>
        <p:spPr>
          <a:xfrm>
            <a:off x="344266" y="2987326"/>
            <a:ext cx="6963747" cy="3496163"/>
          </a:xfrm>
          <a:prstGeom prst="rect">
            <a:avLst/>
          </a:prstGeom>
        </p:spPr>
      </p:pic>
    </p:spTree>
    <p:extLst>
      <p:ext uri="{BB962C8B-B14F-4D97-AF65-F5344CB8AC3E}">
        <p14:creationId xmlns:p14="http://schemas.microsoft.com/office/powerpoint/2010/main" val="1213280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9D0263A-3B1D-0495-4832-4CEE7C9FAFBA}"/>
              </a:ext>
            </a:extLst>
          </p:cNvPr>
          <p:cNvPicPr>
            <a:picLocks noChangeAspect="1"/>
          </p:cNvPicPr>
          <p:nvPr/>
        </p:nvPicPr>
        <p:blipFill>
          <a:blip r:embed="rId2"/>
          <a:stretch>
            <a:fillRect/>
          </a:stretch>
        </p:blipFill>
        <p:spPr>
          <a:xfrm>
            <a:off x="220638" y="1366787"/>
            <a:ext cx="11846702" cy="4158114"/>
          </a:xfrm>
          <a:prstGeom prst="rect">
            <a:avLst/>
          </a:prstGeom>
        </p:spPr>
      </p:pic>
      <p:sp>
        <p:nvSpPr>
          <p:cNvPr id="7" name="Title 1">
            <a:extLst>
              <a:ext uri="{FF2B5EF4-FFF2-40B4-BE49-F238E27FC236}">
                <a16:creationId xmlns:a16="http://schemas.microsoft.com/office/drawing/2014/main" id="{83B15D9C-735B-1B8D-E4F8-549AD273A72C}"/>
              </a:ext>
            </a:extLst>
          </p:cNvPr>
          <p:cNvSpPr txBox="1">
            <a:spLocks/>
          </p:cNvSpPr>
          <p:nvPr/>
        </p:nvSpPr>
        <p:spPr>
          <a:xfrm>
            <a:off x="605616" y="357994"/>
            <a:ext cx="9506194" cy="492443"/>
          </a:xfrm>
          <a:prstGeom prst="rect">
            <a:avLst/>
          </a:prstGeom>
          <a:solidFill>
            <a:srgbClr val="FFCCCC"/>
          </a:solidFill>
          <a:ln>
            <a:solidFill>
              <a:srgbClr val="00B0F0"/>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solidFill>
                  <a:srgbClr val="7030A0"/>
                </a:solidFill>
                <a:latin typeface="Calibri" panose="020F0502020204030204" pitchFamily="34" charset="0"/>
                <a:cs typeface="Calibri" panose="020F0502020204030204" pitchFamily="34" charset="0"/>
              </a:rPr>
              <a:t>Mean using </a:t>
            </a:r>
            <a:r>
              <a:rPr lang="en-IN" sz="2400" b="1" dirty="0" err="1">
                <a:solidFill>
                  <a:srgbClr val="7030A0"/>
                </a:solidFill>
                <a:latin typeface="Calibri" panose="020F0502020204030204" pitchFamily="34" charset="0"/>
                <a:cs typeface="Calibri" panose="020F0502020204030204" pitchFamily="34" charset="0"/>
              </a:rPr>
              <a:t>Numpy</a:t>
            </a:r>
            <a:r>
              <a:rPr lang="en-IN" sz="2400" b="1" dirty="0">
                <a:solidFill>
                  <a:srgbClr val="7030A0"/>
                </a:solidFill>
                <a:latin typeface="Calibri" panose="020F0502020204030204" pitchFamily="34" charset="0"/>
                <a:cs typeface="Calibri" panose="020F0502020204030204" pitchFamily="34" charset="0"/>
              </a:rPr>
              <a:t> module: Jupyter notebook</a:t>
            </a:r>
          </a:p>
        </p:txBody>
      </p:sp>
    </p:spTree>
    <p:extLst>
      <p:ext uri="{BB962C8B-B14F-4D97-AF65-F5344CB8AC3E}">
        <p14:creationId xmlns:p14="http://schemas.microsoft.com/office/powerpoint/2010/main" val="387394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C091F5-A8BF-994E-55E5-CEE1BD199B46}"/>
              </a:ext>
            </a:extLst>
          </p:cNvPr>
          <p:cNvSpPr txBox="1"/>
          <p:nvPr/>
        </p:nvSpPr>
        <p:spPr>
          <a:xfrm>
            <a:off x="436702" y="1011420"/>
            <a:ext cx="10237714" cy="369332"/>
          </a:xfrm>
          <a:prstGeom prst="rect">
            <a:avLst/>
          </a:prstGeom>
          <a:noFill/>
        </p:spPr>
        <p:txBody>
          <a:bodyPr wrap="square">
            <a:spAutoFit/>
          </a:bodyPr>
          <a:lstStyle/>
          <a:p>
            <a:r>
              <a:rPr lang="en-US" b="0" i="0" dirty="0">
                <a:solidFill>
                  <a:srgbClr val="000000"/>
                </a:solidFill>
                <a:effectLst/>
                <a:highlight>
                  <a:srgbClr val="FFFF00"/>
                </a:highlight>
                <a:latin typeface="Verdana" panose="020B0604030504040204" pitchFamily="34" charset="0"/>
              </a:rPr>
              <a:t>The median </a:t>
            </a:r>
            <a:r>
              <a:rPr lang="en-US" b="0" i="0" dirty="0">
                <a:solidFill>
                  <a:srgbClr val="000000"/>
                </a:solidFill>
                <a:effectLst/>
                <a:highlight>
                  <a:srgbClr val="FFFFFF"/>
                </a:highlight>
                <a:latin typeface="Verdana" panose="020B0604030504040204" pitchFamily="34" charset="0"/>
              </a:rPr>
              <a:t>value is the value in the middle, after you have sorted all the values</a:t>
            </a:r>
            <a:endParaRPr lang="en-IN" dirty="0"/>
          </a:p>
        </p:txBody>
      </p:sp>
      <p:pic>
        <p:nvPicPr>
          <p:cNvPr id="8" name="Picture 7">
            <a:extLst>
              <a:ext uri="{FF2B5EF4-FFF2-40B4-BE49-F238E27FC236}">
                <a16:creationId xmlns:a16="http://schemas.microsoft.com/office/drawing/2014/main" id="{CB6EFC6B-78E7-C1D1-79C8-935FF0E8637D}"/>
              </a:ext>
            </a:extLst>
          </p:cNvPr>
          <p:cNvPicPr>
            <a:picLocks noChangeAspect="1"/>
          </p:cNvPicPr>
          <p:nvPr/>
        </p:nvPicPr>
        <p:blipFill>
          <a:blip r:embed="rId2"/>
          <a:stretch>
            <a:fillRect/>
          </a:stretch>
        </p:blipFill>
        <p:spPr>
          <a:xfrm>
            <a:off x="792838" y="1541734"/>
            <a:ext cx="7642407" cy="4499627"/>
          </a:xfrm>
          <a:prstGeom prst="rect">
            <a:avLst/>
          </a:prstGeom>
        </p:spPr>
      </p:pic>
      <p:sp>
        <p:nvSpPr>
          <p:cNvPr id="9" name="Title 1">
            <a:extLst>
              <a:ext uri="{FF2B5EF4-FFF2-40B4-BE49-F238E27FC236}">
                <a16:creationId xmlns:a16="http://schemas.microsoft.com/office/drawing/2014/main" id="{AFCF1668-0579-F5DB-0ECB-5132C373404B}"/>
              </a:ext>
            </a:extLst>
          </p:cNvPr>
          <p:cNvSpPr txBox="1">
            <a:spLocks/>
          </p:cNvSpPr>
          <p:nvPr/>
        </p:nvSpPr>
        <p:spPr>
          <a:xfrm>
            <a:off x="605616" y="357994"/>
            <a:ext cx="9506194" cy="492443"/>
          </a:xfrm>
          <a:prstGeom prst="rect">
            <a:avLst/>
          </a:prstGeom>
          <a:solidFill>
            <a:srgbClr val="FFCCCC"/>
          </a:solidFill>
          <a:ln>
            <a:solidFill>
              <a:srgbClr val="00B0F0"/>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solidFill>
                  <a:srgbClr val="7030A0"/>
                </a:solidFill>
                <a:latin typeface="Calibri" panose="020F0502020204030204" pitchFamily="34" charset="0"/>
                <a:cs typeface="Calibri" panose="020F0502020204030204" pitchFamily="34" charset="0"/>
              </a:rPr>
              <a:t>Median using </a:t>
            </a:r>
            <a:r>
              <a:rPr lang="en-IN" sz="2400" b="1" dirty="0" err="1">
                <a:solidFill>
                  <a:srgbClr val="7030A0"/>
                </a:solidFill>
                <a:latin typeface="Calibri" panose="020F0502020204030204" pitchFamily="34" charset="0"/>
                <a:cs typeface="Calibri" panose="020F0502020204030204" pitchFamily="34" charset="0"/>
              </a:rPr>
              <a:t>Numpy</a:t>
            </a:r>
            <a:r>
              <a:rPr lang="en-IN" sz="2400" b="1" dirty="0">
                <a:solidFill>
                  <a:srgbClr val="7030A0"/>
                </a:solidFill>
                <a:latin typeface="Calibri" panose="020F0502020204030204" pitchFamily="34" charset="0"/>
                <a:cs typeface="Calibri" panose="020F0502020204030204" pitchFamily="34" charset="0"/>
              </a:rPr>
              <a:t> module: </a:t>
            </a:r>
          </a:p>
        </p:txBody>
      </p:sp>
    </p:spTree>
    <p:extLst>
      <p:ext uri="{BB962C8B-B14F-4D97-AF65-F5344CB8AC3E}">
        <p14:creationId xmlns:p14="http://schemas.microsoft.com/office/powerpoint/2010/main" val="404565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8F3A56-56EC-061F-C4B0-53352A3F59A7}"/>
              </a:ext>
            </a:extLst>
          </p:cNvPr>
          <p:cNvPicPr>
            <a:picLocks noChangeAspect="1"/>
          </p:cNvPicPr>
          <p:nvPr/>
        </p:nvPicPr>
        <p:blipFill>
          <a:blip r:embed="rId2"/>
          <a:stretch>
            <a:fillRect/>
          </a:stretch>
        </p:blipFill>
        <p:spPr>
          <a:xfrm>
            <a:off x="492399" y="991402"/>
            <a:ext cx="10490155" cy="4158114"/>
          </a:xfrm>
          <a:prstGeom prst="rect">
            <a:avLst/>
          </a:prstGeom>
        </p:spPr>
      </p:pic>
      <p:sp>
        <p:nvSpPr>
          <p:cNvPr id="7" name="Title 1">
            <a:extLst>
              <a:ext uri="{FF2B5EF4-FFF2-40B4-BE49-F238E27FC236}">
                <a16:creationId xmlns:a16="http://schemas.microsoft.com/office/drawing/2014/main" id="{067D8DBA-DA04-708A-9D5F-1F470414E5DC}"/>
              </a:ext>
            </a:extLst>
          </p:cNvPr>
          <p:cNvSpPr txBox="1">
            <a:spLocks/>
          </p:cNvSpPr>
          <p:nvPr/>
        </p:nvSpPr>
        <p:spPr>
          <a:xfrm>
            <a:off x="605616" y="357994"/>
            <a:ext cx="9506194" cy="492443"/>
          </a:xfrm>
          <a:prstGeom prst="rect">
            <a:avLst/>
          </a:prstGeom>
          <a:solidFill>
            <a:srgbClr val="FFCCCC"/>
          </a:solidFill>
          <a:ln>
            <a:solidFill>
              <a:srgbClr val="00B0F0"/>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solidFill>
                  <a:srgbClr val="7030A0"/>
                </a:solidFill>
                <a:latin typeface="Calibri" panose="020F0502020204030204" pitchFamily="34" charset="0"/>
                <a:cs typeface="Calibri" panose="020F0502020204030204" pitchFamily="34" charset="0"/>
              </a:rPr>
              <a:t>Median using </a:t>
            </a:r>
            <a:r>
              <a:rPr lang="en-IN" sz="2400" b="1" dirty="0" err="1">
                <a:solidFill>
                  <a:srgbClr val="7030A0"/>
                </a:solidFill>
                <a:latin typeface="Calibri" panose="020F0502020204030204" pitchFamily="34" charset="0"/>
                <a:cs typeface="Calibri" panose="020F0502020204030204" pitchFamily="34" charset="0"/>
              </a:rPr>
              <a:t>Numpy</a:t>
            </a:r>
            <a:r>
              <a:rPr lang="en-IN" sz="2400" b="1" dirty="0">
                <a:solidFill>
                  <a:srgbClr val="7030A0"/>
                </a:solidFill>
                <a:latin typeface="Calibri" panose="020F0502020204030204" pitchFamily="34" charset="0"/>
                <a:cs typeface="Calibri" panose="020F0502020204030204" pitchFamily="34" charset="0"/>
              </a:rPr>
              <a:t> module: Jupyter notebook</a:t>
            </a:r>
          </a:p>
        </p:txBody>
      </p:sp>
    </p:spTree>
    <p:extLst>
      <p:ext uri="{BB962C8B-B14F-4D97-AF65-F5344CB8AC3E}">
        <p14:creationId xmlns:p14="http://schemas.microsoft.com/office/powerpoint/2010/main" val="127541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sz="half" idx="1"/>
          </p:nvPr>
        </p:nvSpPr>
        <p:spPr>
          <a:xfrm>
            <a:off x="677334" y="1404730"/>
            <a:ext cx="4424753" cy="4876800"/>
          </a:xfrm>
        </p:spPr>
        <p:txBody>
          <a:bodyPr/>
          <a:lstStyle/>
          <a:p>
            <a:r>
              <a:rPr lang="en-US" dirty="0"/>
              <a:t>2.1 PROBABILITY</a:t>
            </a:r>
          </a:p>
          <a:p>
            <a:r>
              <a:rPr lang="en-US" dirty="0"/>
              <a:t>2.2 DESCRIPTIVE STATISTICS</a:t>
            </a:r>
          </a:p>
          <a:p>
            <a:r>
              <a:rPr lang="en-US" dirty="0"/>
              <a:t>AND EXAMPLES</a:t>
            </a:r>
          </a:p>
          <a:p>
            <a:r>
              <a:rPr lang="en-US" dirty="0"/>
              <a:t>2.3 CORRELATION ANALYSIS &amp; REGRESSION</a:t>
            </a:r>
          </a:p>
          <a:p>
            <a:r>
              <a:rPr lang="en-US" dirty="0"/>
              <a:t>2.4 REGRESSION</a:t>
            </a:r>
          </a:p>
          <a:p>
            <a:r>
              <a:rPr lang="en-US" dirty="0"/>
              <a:t>2.5 DATA MUNGING </a:t>
            </a:r>
          </a:p>
        </p:txBody>
      </p:sp>
      <p:sp>
        <p:nvSpPr>
          <p:cNvPr id="4" name="Content Placeholder 3"/>
          <p:cNvSpPr>
            <a:spLocks noGrp="1"/>
          </p:cNvSpPr>
          <p:nvPr>
            <p:ph sz="half" idx="2"/>
          </p:nvPr>
        </p:nvSpPr>
        <p:spPr>
          <a:xfrm>
            <a:off x="5420139" y="1404731"/>
            <a:ext cx="4399721" cy="4636632"/>
          </a:xfrm>
        </p:spPr>
        <p:txBody>
          <a:bodyPr/>
          <a:lstStyle/>
          <a:p>
            <a:r>
              <a:rPr lang="en-US" dirty="0"/>
              <a:t>2.6 PROPERTIES OF DATASET</a:t>
            </a:r>
          </a:p>
          <a:p>
            <a:r>
              <a:rPr lang="en-US" dirty="0"/>
              <a:t>2.7 COLLECTING DATA</a:t>
            </a:r>
          </a:p>
          <a:p>
            <a:r>
              <a:rPr lang="en-US" dirty="0"/>
              <a:t>2.8 CLEANING DATA</a:t>
            </a:r>
          </a:p>
          <a:p>
            <a:r>
              <a:rPr lang="en-US" dirty="0"/>
              <a:t>2.9 CROWDSOURCING</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357240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23E659-6010-3764-8636-9AD49306D56C}"/>
              </a:ext>
            </a:extLst>
          </p:cNvPr>
          <p:cNvSpPr txBox="1">
            <a:spLocks/>
          </p:cNvSpPr>
          <p:nvPr/>
        </p:nvSpPr>
        <p:spPr>
          <a:xfrm>
            <a:off x="605616" y="357994"/>
            <a:ext cx="9506194" cy="492443"/>
          </a:xfrm>
          <a:prstGeom prst="rect">
            <a:avLst/>
          </a:prstGeom>
          <a:solidFill>
            <a:srgbClr val="FFCCCC"/>
          </a:solidFill>
          <a:ln>
            <a:solidFill>
              <a:srgbClr val="00B0F0"/>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solidFill>
                  <a:srgbClr val="7030A0"/>
                </a:solidFill>
                <a:latin typeface="Calibri" panose="020F0502020204030204" pitchFamily="34" charset="0"/>
                <a:cs typeface="Calibri" panose="020F0502020204030204" pitchFamily="34" charset="0"/>
              </a:rPr>
              <a:t>Mode using </a:t>
            </a:r>
            <a:r>
              <a:rPr lang="en-IN" sz="2400" b="1" dirty="0" err="1">
                <a:solidFill>
                  <a:srgbClr val="7030A0"/>
                </a:solidFill>
                <a:latin typeface="Calibri" panose="020F0502020204030204" pitchFamily="34" charset="0"/>
                <a:cs typeface="Calibri" panose="020F0502020204030204" pitchFamily="34" charset="0"/>
              </a:rPr>
              <a:t>Numpy</a:t>
            </a:r>
            <a:r>
              <a:rPr lang="en-IN" sz="2400" b="1" dirty="0">
                <a:solidFill>
                  <a:srgbClr val="7030A0"/>
                </a:solidFill>
                <a:latin typeface="Calibri" panose="020F0502020204030204" pitchFamily="34" charset="0"/>
                <a:cs typeface="Calibri" panose="020F0502020204030204" pitchFamily="34" charset="0"/>
              </a:rPr>
              <a:t> module:</a:t>
            </a:r>
          </a:p>
        </p:txBody>
      </p:sp>
      <p:sp>
        <p:nvSpPr>
          <p:cNvPr id="7" name="TextBox 6">
            <a:extLst>
              <a:ext uri="{FF2B5EF4-FFF2-40B4-BE49-F238E27FC236}">
                <a16:creationId xmlns:a16="http://schemas.microsoft.com/office/drawing/2014/main" id="{0311E8C0-9589-C900-1E37-89F34B1473E5}"/>
              </a:ext>
            </a:extLst>
          </p:cNvPr>
          <p:cNvSpPr txBox="1"/>
          <p:nvPr/>
        </p:nvSpPr>
        <p:spPr>
          <a:xfrm>
            <a:off x="416880" y="1051654"/>
            <a:ext cx="9352190" cy="461665"/>
          </a:xfrm>
          <a:prstGeom prst="rect">
            <a:avLst/>
          </a:prstGeom>
          <a:noFill/>
        </p:spPr>
        <p:txBody>
          <a:bodyPr wrap="square">
            <a:spAutoFit/>
          </a:bodyPr>
          <a:lstStyle/>
          <a:p>
            <a:r>
              <a:rPr lang="en-US" sz="2400" b="0" i="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Mode value is the value that appears the most number of times.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8" name="Rectangle 1">
            <a:extLst>
              <a:ext uri="{FF2B5EF4-FFF2-40B4-BE49-F238E27FC236}">
                <a16:creationId xmlns:a16="http://schemas.microsoft.com/office/drawing/2014/main" id="{225C1EDC-D5B3-7245-7A28-90E90CF9A0C6}"/>
              </a:ext>
            </a:extLst>
          </p:cNvPr>
          <p:cNvSpPr>
            <a:spLocks noChangeArrowheads="1"/>
          </p:cNvSpPr>
          <p:nvPr/>
        </p:nvSpPr>
        <p:spPr bwMode="auto">
          <a:xfrm>
            <a:off x="484828" y="1652408"/>
            <a:ext cx="6960560" cy="461665"/>
          </a:xfrm>
          <a:prstGeom prst="rect">
            <a:avLst/>
          </a:prstGeom>
          <a:solidFill>
            <a:srgbClr val="E7E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99</a:t>
            </a:r>
            <a:r>
              <a:rPr kumimoji="0" lang="en-US" altLang="en-US" sz="2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4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86</a:t>
            </a:r>
            <a:r>
              <a:rPr kumimoji="0" lang="en-US" altLang="en-US" sz="2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4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87</a:t>
            </a:r>
            <a:r>
              <a:rPr kumimoji="0" lang="en-US" altLang="en-US" sz="2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4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88</a:t>
            </a:r>
            <a:r>
              <a:rPr kumimoji="0" lang="en-US" altLang="en-US" sz="2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4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111</a:t>
            </a:r>
            <a:r>
              <a:rPr kumimoji="0" lang="en-US" altLang="en-US" sz="2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4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86</a:t>
            </a:r>
            <a:r>
              <a:rPr kumimoji="0" lang="en-US" altLang="en-US" sz="2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4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103</a:t>
            </a:r>
            <a:r>
              <a:rPr kumimoji="0" lang="en-US" altLang="en-US" sz="2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4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87</a:t>
            </a:r>
            <a:r>
              <a:rPr kumimoji="0" lang="en-US" altLang="en-US" sz="2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4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94</a:t>
            </a:r>
            <a:r>
              <a:rPr kumimoji="0" lang="en-US" altLang="en-US" sz="2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4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78</a:t>
            </a:r>
            <a:r>
              <a:rPr kumimoji="0" lang="en-US" altLang="en-US" sz="2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4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77</a:t>
            </a:r>
            <a:r>
              <a:rPr kumimoji="0" lang="en-US" altLang="en-US" sz="2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4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85</a:t>
            </a:r>
            <a:r>
              <a:rPr kumimoji="0" lang="en-US" altLang="en-US" sz="2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4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86</a:t>
            </a:r>
            <a:r>
              <a:rPr kumimoji="0" lang="en-US" altLang="en-US" sz="2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kumimoji="0" lang="en-US" altLang="en-US" sz="24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86</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p:txBody>
      </p:sp>
      <p:pic>
        <p:nvPicPr>
          <p:cNvPr id="10" name="Picture 9">
            <a:extLst>
              <a:ext uri="{FF2B5EF4-FFF2-40B4-BE49-F238E27FC236}">
                <a16:creationId xmlns:a16="http://schemas.microsoft.com/office/drawing/2014/main" id="{500910E6-FB6F-BB94-BD09-3B36D47C6935}"/>
              </a:ext>
            </a:extLst>
          </p:cNvPr>
          <p:cNvPicPr>
            <a:picLocks noChangeAspect="1"/>
          </p:cNvPicPr>
          <p:nvPr/>
        </p:nvPicPr>
        <p:blipFill>
          <a:blip r:embed="rId2"/>
          <a:stretch>
            <a:fillRect/>
          </a:stretch>
        </p:blipFill>
        <p:spPr>
          <a:xfrm>
            <a:off x="416880" y="2253161"/>
            <a:ext cx="7697217" cy="3788941"/>
          </a:xfrm>
          <a:prstGeom prst="rect">
            <a:avLst/>
          </a:prstGeom>
        </p:spPr>
      </p:pic>
    </p:spTree>
    <p:extLst>
      <p:ext uri="{BB962C8B-B14F-4D97-AF65-F5344CB8AC3E}">
        <p14:creationId xmlns:p14="http://schemas.microsoft.com/office/powerpoint/2010/main" val="131946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1BD434-B316-02E5-8137-2E066414FAFC}"/>
              </a:ext>
            </a:extLst>
          </p:cNvPr>
          <p:cNvSpPr txBox="1">
            <a:spLocks/>
          </p:cNvSpPr>
          <p:nvPr/>
        </p:nvSpPr>
        <p:spPr>
          <a:xfrm>
            <a:off x="605616" y="357994"/>
            <a:ext cx="9506194" cy="492443"/>
          </a:xfrm>
          <a:prstGeom prst="rect">
            <a:avLst/>
          </a:prstGeom>
          <a:solidFill>
            <a:srgbClr val="FFCCCC"/>
          </a:solidFill>
          <a:ln>
            <a:solidFill>
              <a:srgbClr val="00B0F0"/>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solidFill>
                  <a:srgbClr val="7030A0"/>
                </a:solidFill>
                <a:latin typeface="Calibri" panose="020F0502020204030204" pitchFamily="34" charset="0"/>
                <a:cs typeface="Calibri" panose="020F0502020204030204" pitchFamily="34" charset="0"/>
              </a:rPr>
              <a:t>Mode using </a:t>
            </a:r>
            <a:r>
              <a:rPr lang="en-IN" sz="2400" b="1" dirty="0" err="1">
                <a:solidFill>
                  <a:srgbClr val="7030A0"/>
                </a:solidFill>
                <a:latin typeface="Calibri" panose="020F0502020204030204" pitchFamily="34" charset="0"/>
                <a:cs typeface="Calibri" panose="020F0502020204030204" pitchFamily="34" charset="0"/>
              </a:rPr>
              <a:t>Scipy</a:t>
            </a:r>
            <a:r>
              <a:rPr lang="en-IN" sz="2400" b="1" dirty="0">
                <a:solidFill>
                  <a:srgbClr val="7030A0"/>
                </a:solidFill>
                <a:latin typeface="Calibri" panose="020F0502020204030204" pitchFamily="34" charset="0"/>
                <a:cs typeface="Calibri" panose="020F0502020204030204" pitchFamily="34" charset="0"/>
              </a:rPr>
              <a:t> module: Jupyter notebook</a:t>
            </a:r>
          </a:p>
        </p:txBody>
      </p:sp>
      <p:pic>
        <p:nvPicPr>
          <p:cNvPr id="7" name="Picture 6">
            <a:extLst>
              <a:ext uri="{FF2B5EF4-FFF2-40B4-BE49-F238E27FC236}">
                <a16:creationId xmlns:a16="http://schemas.microsoft.com/office/drawing/2014/main" id="{3DB9F863-2256-9F55-2F6A-4413D7ACDEB3}"/>
              </a:ext>
            </a:extLst>
          </p:cNvPr>
          <p:cNvPicPr>
            <a:picLocks noChangeAspect="1"/>
          </p:cNvPicPr>
          <p:nvPr/>
        </p:nvPicPr>
        <p:blipFill>
          <a:blip r:embed="rId2"/>
          <a:stretch>
            <a:fillRect/>
          </a:stretch>
        </p:blipFill>
        <p:spPr>
          <a:xfrm>
            <a:off x="455834" y="1169082"/>
            <a:ext cx="10672976" cy="4269191"/>
          </a:xfrm>
          <a:prstGeom prst="rect">
            <a:avLst/>
          </a:prstGeom>
        </p:spPr>
      </p:pic>
    </p:spTree>
    <p:extLst>
      <p:ext uri="{BB962C8B-B14F-4D97-AF65-F5344CB8AC3E}">
        <p14:creationId xmlns:p14="http://schemas.microsoft.com/office/powerpoint/2010/main" val="314998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1ECEAC9-C431-F777-0A8B-AFF09816576F}"/>
              </a:ext>
            </a:extLst>
          </p:cNvPr>
          <p:cNvSpPr txBox="1">
            <a:spLocks/>
          </p:cNvSpPr>
          <p:nvPr/>
        </p:nvSpPr>
        <p:spPr>
          <a:xfrm>
            <a:off x="605616" y="357994"/>
            <a:ext cx="9506194" cy="492443"/>
          </a:xfrm>
          <a:prstGeom prst="rect">
            <a:avLst/>
          </a:prstGeom>
          <a:solidFill>
            <a:srgbClr val="FFCCCC"/>
          </a:solidFill>
          <a:ln>
            <a:solidFill>
              <a:srgbClr val="00B0F0"/>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solidFill>
                  <a:srgbClr val="7030A0"/>
                </a:solidFill>
                <a:latin typeface="Calibri" panose="020F0502020204030204" pitchFamily="34" charset="0"/>
                <a:cs typeface="Calibri" panose="020F0502020204030204" pitchFamily="34" charset="0"/>
              </a:rPr>
              <a:t>Measure of Variability</a:t>
            </a:r>
          </a:p>
        </p:txBody>
      </p:sp>
      <p:sp>
        <p:nvSpPr>
          <p:cNvPr id="8" name="TextBox 7">
            <a:extLst>
              <a:ext uri="{FF2B5EF4-FFF2-40B4-BE49-F238E27FC236}">
                <a16:creationId xmlns:a16="http://schemas.microsoft.com/office/drawing/2014/main" id="{F67D9ED1-D691-FF9B-F215-79761103CD49}"/>
              </a:ext>
            </a:extLst>
          </p:cNvPr>
          <p:cNvSpPr txBox="1"/>
          <p:nvPr/>
        </p:nvSpPr>
        <p:spPr>
          <a:xfrm>
            <a:off x="605615" y="1150674"/>
            <a:ext cx="9739655" cy="4154984"/>
          </a:xfrm>
          <a:prstGeom prst="rect">
            <a:avLst/>
          </a:prstGeom>
          <a:noFill/>
        </p:spPr>
        <p:txBody>
          <a:bodyPr wrap="square">
            <a:spAutoFit/>
          </a:bodyPr>
          <a:lstStyle/>
          <a:p>
            <a:pPr algn="just" fontAlgn="base"/>
            <a:r>
              <a:rPr lang="en-US" sz="2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Measures of variability are also termed measures of dispersion as it helps to gain insights about the dispersion or the spread of the observations at hand. Some of the measures which are used to calculate the measures of dispersion in the observations of the variables are as follows:</a:t>
            </a:r>
          </a:p>
          <a:p>
            <a:pPr algn="just" fontAlgn="base"/>
            <a:endParaRPr lang="en-US" sz="2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just" fontAlgn="base">
              <a:buFont typeface="Arial" panose="020B0604020202020204" pitchFamily="34" charset="0"/>
              <a:buChar char="•"/>
            </a:pPr>
            <a:r>
              <a:rPr lang="en-US"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Range</a:t>
            </a:r>
            <a:endPar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just" fontAlgn="base">
              <a:buFont typeface="Arial" panose="020B0604020202020204" pitchFamily="34" charset="0"/>
              <a:buChar char="•"/>
            </a:pPr>
            <a:r>
              <a:rPr lang="en-US"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Variance</a:t>
            </a:r>
            <a:endPar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just" fontAlgn="base">
              <a:buFont typeface="Arial" panose="020B0604020202020204" pitchFamily="34" charset="0"/>
              <a:buChar char="•"/>
            </a:pPr>
            <a:r>
              <a:rPr lang="en-US"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Standard deviation</a:t>
            </a:r>
            <a:endParaRPr lang="en-US"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just" fontAlgn="base">
              <a:buFont typeface="Arial" panose="020B0604020202020204" pitchFamily="34" charset="0"/>
              <a:buChar char="•"/>
            </a:pPr>
            <a:endParaRPr lang="en-US" sz="2400" u="sng" dirty="0">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just" fontAlgn="base">
              <a:buFont typeface="Arial" panose="020B0604020202020204" pitchFamily="34" charset="0"/>
              <a:buChar char="•"/>
            </a:pPr>
            <a:endParaRPr lang="en-US"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just" fontAlgn="base">
              <a:buFont typeface="Arial" panose="020B0604020202020204" pitchFamily="34" charset="0"/>
              <a:buChar char="•"/>
            </a:pPr>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https://www.geeksforgeeks.org/descriptive-statistic/</a:t>
            </a:r>
          </a:p>
        </p:txBody>
      </p:sp>
    </p:spTree>
    <p:extLst>
      <p:ext uri="{BB962C8B-B14F-4D97-AF65-F5344CB8AC3E}">
        <p14:creationId xmlns:p14="http://schemas.microsoft.com/office/powerpoint/2010/main" val="295223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1ECEAC9-C431-F777-0A8B-AFF09816576F}"/>
              </a:ext>
            </a:extLst>
          </p:cNvPr>
          <p:cNvSpPr txBox="1">
            <a:spLocks/>
          </p:cNvSpPr>
          <p:nvPr/>
        </p:nvSpPr>
        <p:spPr>
          <a:xfrm>
            <a:off x="605616" y="357994"/>
            <a:ext cx="9506194" cy="492443"/>
          </a:xfrm>
          <a:prstGeom prst="rect">
            <a:avLst/>
          </a:prstGeom>
          <a:solidFill>
            <a:srgbClr val="FFCCCC"/>
          </a:solidFill>
          <a:ln>
            <a:solidFill>
              <a:srgbClr val="00B0F0"/>
            </a:solidFill>
          </a:ln>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solidFill>
                  <a:srgbClr val="7030A0"/>
                </a:solidFill>
                <a:latin typeface="Calibri" panose="020F0502020204030204" pitchFamily="34" charset="0"/>
                <a:cs typeface="Calibri" panose="020F0502020204030204" pitchFamily="34" charset="0"/>
              </a:rPr>
              <a:t>Measures of Frequency Distribution</a:t>
            </a:r>
          </a:p>
        </p:txBody>
      </p:sp>
      <p:sp>
        <p:nvSpPr>
          <p:cNvPr id="3" name="TextBox 2">
            <a:extLst>
              <a:ext uri="{FF2B5EF4-FFF2-40B4-BE49-F238E27FC236}">
                <a16:creationId xmlns:a16="http://schemas.microsoft.com/office/drawing/2014/main" id="{799A8124-6331-A912-EDA5-93A1C0E25E10}"/>
              </a:ext>
            </a:extLst>
          </p:cNvPr>
          <p:cNvSpPr txBox="1"/>
          <p:nvPr/>
        </p:nvSpPr>
        <p:spPr>
          <a:xfrm>
            <a:off x="874464" y="1324127"/>
            <a:ext cx="9408054" cy="3046988"/>
          </a:xfrm>
          <a:prstGeom prst="rect">
            <a:avLst/>
          </a:prstGeom>
          <a:noFill/>
        </p:spPr>
        <p:txBody>
          <a:bodyPr wrap="square">
            <a:spAutoFit/>
          </a:bodyPr>
          <a:lstStyle/>
          <a:p>
            <a:pPr algn="l" fontAlgn="base"/>
            <a:r>
              <a:rPr lang="en-US" sz="2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Measures of frequency distribution help us gain valuable insights into the distribution and the characteristics of the dataset. Measures like,</a:t>
            </a:r>
          </a:p>
          <a:p>
            <a:pPr algn="l" fontAlgn="base"/>
            <a:endParaRPr lang="en-US" sz="2400" dirty="0">
              <a:solidFill>
                <a:srgbClr val="273239"/>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l" fontAlgn="base"/>
            <a:endParaRPr lang="en-US" sz="2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l" fontAlgn="base">
              <a:buFont typeface="Arial" panose="020B0604020202020204" pitchFamily="34" charset="0"/>
              <a:buChar char="•"/>
            </a:pPr>
            <a:r>
              <a:rPr lang="en-US"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Count</a:t>
            </a:r>
            <a:endPar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l" fontAlgn="base">
              <a:buFont typeface="Arial" panose="020B0604020202020204" pitchFamily="34" charset="0"/>
              <a:buChar char="•"/>
            </a:pPr>
            <a:r>
              <a:rPr lang="en-US"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Frequency</a:t>
            </a:r>
            <a:endPar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l" fontAlgn="base">
              <a:buFont typeface="Arial" panose="020B0604020202020204" pitchFamily="34" charset="0"/>
              <a:buChar char="•"/>
            </a:pPr>
            <a:r>
              <a:rPr lang="en-US"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Relative Frequency </a:t>
            </a:r>
            <a:endPar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l" fontAlgn="base">
              <a:buFont typeface="Arial" panose="020B0604020202020204" pitchFamily="34" charset="0"/>
              <a:buChar char="•"/>
            </a:pPr>
            <a:r>
              <a:rPr lang="en-US"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Cumulative Frequency</a:t>
            </a:r>
            <a:endPar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52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5384" y="422624"/>
            <a:ext cx="6096000" cy="1477328"/>
          </a:xfrm>
          <a:prstGeom prst="rect">
            <a:avLst/>
          </a:prstGeom>
        </p:spPr>
        <p:txBody>
          <a:bodyPr>
            <a:spAutoFit/>
          </a:bodyPr>
          <a:lstStyle/>
          <a:p>
            <a:pPr algn="just">
              <a:spcAft>
                <a:spcPts val="0"/>
              </a:spcAft>
            </a:pPr>
            <a:r>
              <a:rPr lang="en-US" dirty="0">
                <a:highlight>
                  <a:srgbClr val="FFFF00"/>
                </a:highlight>
                <a:latin typeface="Arial" panose="020B0604020202020204" pitchFamily="34" charset="0"/>
                <a:ea typeface="Times New Roman" panose="02020603050405020304" pitchFamily="18" charset="0"/>
                <a:cs typeface="Times New Roman" panose="02020603050405020304" pitchFamily="18" charset="0"/>
              </a:rPr>
              <a:t>Using the computation formula for the sum of squares, calculate the population standard deviation and sample deviation for the score? </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0"/>
              </a:spcAft>
            </a:pPr>
            <a:r>
              <a:rPr lang="en-US" dirty="0">
                <a:highlight>
                  <a:srgbClr val="FFFF00"/>
                </a:highlight>
                <a:latin typeface="Arial" panose="020B0604020202020204" pitchFamily="34" charset="0"/>
                <a:ea typeface="Times New Roman" panose="02020603050405020304" pitchFamily="18" charset="0"/>
                <a:cs typeface="Times New Roman" panose="02020603050405020304" pitchFamily="18" charset="0"/>
              </a:rPr>
              <a:t> a) 1,3,7,2,0,4,3,7, </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algn="just" fontAlgn="base">
              <a:spcAft>
                <a:spcPts val="0"/>
              </a:spcAft>
            </a:pPr>
            <a:r>
              <a:rPr lang="en-US" dirty="0">
                <a:highlight>
                  <a:srgbClr val="FFFF00"/>
                </a:highlight>
                <a:latin typeface="Arial" panose="020B0604020202020204" pitchFamily="34" charset="0"/>
                <a:ea typeface="Times New Roman" panose="02020603050405020304" pitchFamily="18" charset="0"/>
                <a:cs typeface="Times New Roman" panose="02020603050405020304" pitchFamily="18" charset="0"/>
              </a:rPr>
              <a:t> b) 10,8,5,0,1,7,9,2,1</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ctangle 4"/>
          <p:cNvSpPr/>
          <p:nvPr/>
        </p:nvSpPr>
        <p:spPr>
          <a:xfrm>
            <a:off x="2910840" y="1779687"/>
            <a:ext cx="6096000" cy="5078313"/>
          </a:xfrm>
          <a:prstGeom prst="rect">
            <a:avLst/>
          </a:prstGeom>
        </p:spPr>
        <p:txBody>
          <a:bodyPr>
            <a:spAutoFit/>
          </a:bodyPr>
          <a:lstStyle/>
          <a:p>
            <a:pPr marL="342900" lvl="0" indent="-342900" algn="just" fontAlgn="base">
              <a:spcAft>
                <a:spcPts val="0"/>
              </a:spcAft>
              <a:buSzPts val="1000"/>
              <a:buFont typeface="Symbol" panose="05050102010706020507" pitchFamily="18" charset="2"/>
              <a:buChar char=""/>
              <a:tabLst>
                <a:tab pos="457200" algn="l"/>
              </a:tabLst>
            </a:pPr>
            <a:r>
              <a:rPr lang="en-US" b="1"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Population Standard Deviation (σ):</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fontAlgn="base">
              <a:spcAft>
                <a:spcPts val="0"/>
              </a:spcAft>
              <a:buSzPts val="1000"/>
              <a:buFont typeface="Symbol" panose="05050102010706020507" pitchFamily="18" charset="2"/>
              <a:buChar char=""/>
              <a:tabLst>
                <a:tab pos="457200" algn="l"/>
              </a:tabLs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ctr" fontAlgn="base">
              <a:spcAft>
                <a:spcPts val="0"/>
              </a:spcAft>
              <a:buSzPts val="1000"/>
              <a:buFont typeface="Symbol" panose="05050102010706020507" pitchFamily="18" charset="2"/>
              <a:buChar char=""/>
              <a:tabLst>
                <a:tab pos="457200" algn="l"/>
              </a:tabLst>
            </a:pPr>
            <a:r>
              <a:rPr lang="en-US"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σ = √(Σ(x - μ)² / N)</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algn="just" fontAlgn="base">
              <a:spcAft>
                <a:spcPts val="0"/>
              </a:spcAf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fontAlgn="base">
              <a:spcAft>
                <a:spcPts val="0"/>
              </a:spcAft>
              <a:buSzPts val="1000"/>
              <a:buFont typeface="Symbol" panose="05050102010706020507" pitchFamily="18" charset="2"/>
              <a:buChar char=""/>
              <a:tabLst>
                <a:tab pos="457200" algn="l"/>
              </a:tabLst>
            </a:pPr>
            <a:r>
              <a:rPr lang="en-US"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where:</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fontAlgn="base">
              <a:spcAft>
                <a:spcPts val="0"/>
              </a:spcAft>
              <a:buSzPts val="1000"/>
              <a:buFont typeface="Symbol" panose="05050102010706020507" pitchFamily="18" charset="2"/>
              <a:buChar char=""/>
              <a:tabLst>
                <a:tab pos="457200" algn="l"/>
              </a:tabLst>
            </a:pPr>
            <a:r>
              <a:rPr lang="en-US"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Σ is the sum of</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fontAlgn="base">
              <a:spcAft>
                <a:spcPts val="0"/>
              </a:spcAft>
              <a:buSzPts val="1000"/>
              <a:buFont typeface="Symbol" panose="05050102010706020507" pitchFamily="18" charset="2"/>
              <a:buChar char=""/>
              <a:tabLst>
                <a:tab pos="457200" algn="l"/>
              </a:tabLst>
            </a:pPr>
            <a:r>
              <a:rPr lang="en-US"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x is each individual value</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fontAlgn="base">
              <a:spcAft>
                <a:spcPts val="0"/>
              </a:spcAft>
              <a:buSzPts val="1000"/>
              <a:buFont typeface="Symbol" panose="05050102010706020507" pitchFamily="18" charset="2"/>
              <a:buChar char=""/>
              <a:tabLst>
                <a:tab pos="457200" algn="l"/>
              </a:tabLst>
            </a:pPr>
            <a:r>
              <a:rPr lang="en-US"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μ is the population mean</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fontAlgn="base">
              <a:spcAft>
                <a:spcPts val="0"/>
              </a:spcAft>
              <a:buSzPts val="1000"/>
              <a:buFont typeface="Symbol" panose="05050102010706020507" pitchFamily="18" charset="2"/>
              <a:buChar char=""/>
              <a:tabLst>
                <a:tab pos="457200" algn="l"/>
              </a:tabLst>
            </a:pPr>
            <a:r>
              <a:rPr lang="en-US"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N is the population size</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fontAlgn="base">
              <a:spcAft>
                <a:spcPts val="0"/>
              </a:spcAft>
              <a:buSzPts val="1000"/>
              <a:buFont typeface="Symbol" panose="05050102010706020507" pitchFamily="18" charset="2"/>
              <a:buChar char=""/>
              <a:tabLst>
                <a:tab pos="457200" algn="l"/>
              </a:tabLs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fontAlgn="base">
              <a:spcAft>
                <a:spcPts val="0"/>
              </a:spcAft>
              <a:buSzPts val="1000"/>
              <a:buFont typeface="Symbol" panose="05050102010706020507" pitchFamily="18" charset="2"/>
              <a:buChar char=""/>
              <a:tabLst>
                <a:tab pos="457200" algn="l"/>
              </a:tabLst>
            </a:pPr>
            <a:r>
              <a:rPr lang="en-US" b="1"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Sample Standard Deviation (s):</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ctr" fontAlgn="base">
              <a:spcAft>
                <a:spcPts val="0"/>
              </a:spcAft>
              <a:buSzPts val="1000"/>
              <a:buFont typeface="Symbol" panose="05050102010706020507" pitchFamily="18" charset="2"/>
              <a:buChar char=""/>
              <a:tabLst>
                <a:tab pos="457200" algn="l"/>
              </a:tabLst>
            </a:pPr>
            <a:r>
              <a:rPr lang="en-US"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S = √(Σ(x – x̄)² / (n – 1))</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ctr" fontAlgn="base">
              <a:spcAft>
                <a:spcPts val="0"/>
              </a:spcAft>
              <a:buSzPts val="1000"/>
              <a:buFont typeface="Symbol" panose="05050102010706020507" pitchFamily="18" charset="2"/>
              <a:buChar char=""/>
              <a:tabLst>
                <a:tab pos="457200" algn="l"/>
              </a:tabLst>
            </a:pPr>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fontAlgn="base">
              <a:spcAft>
                <a:spcPts val="0"/>
              </a:spcAft>
              <a:buSzPts val="1000"/>
              <a:buFont typeface="Symbol" panose="05050102010706020507" pitchFamily="18" charset="2"/>
              <a:buChar char=""/>
              <a:tabLst>
                <a:tab pos="457200" algn="l"/>
              </a:tabLst>
            </a:pPr>
            <a:r>
              <a:rPr lang="en-US"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where:</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fontAlgn="base">
              <a:spcAft>
                <a:spcPts val="0"/>
              </a:spcAft>
              <a:buSzPts val="1000"/>
              <a:buFont typeface="Symbol" panose="05050102010706020507" pitchFamily="18" charset="2"/>
              <a:buChar char=""/>
              <a:tabLst>
                <a:tab pos="457200" algn="l"/>
              </a:tabLst>
            </a:pPr>
            <a:r>
              <a:rPr lang="en-US"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Σ is the sum of</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fontAlgn="base">
              <a:spcAft>
                <a:spcPts val="0"/>
              </a:spcAft>
              <a:buSzPts val="1000"/>
              <a:buFont typeface="Symbol" panose="05050102010706020507" pitchFamily="18" charset="2"/>
              <a:buChar char=""/>
              <a:tabLst>
                <a:tab pos="457200" algn="l"/>
              </a:tabLst>
            </a:pPr>
            <a:r>
              <a:rPr lang="en-US"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x is each individual value</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fontAlgn="base">
              <a:spcAft>
                <a:spcPts val="0"/>
              </a:spcAft>
              <a:buSzPts val="1000"/>
              <a:buFont typeface="Symbol" panose="05050102010706020507" pitchFamily="18" charset="2"/>
              <a:buChar char=""/>
              <a:tabLst>
                <a:tab pos="457200" algn="l"/>
              </a:tabLst>
            </a:pPr>
            <a:r>
              <a:rPr lang="en-US"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x̄ is the sample mean</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fontAlgn="base">
              <a:spcAft>
                <a:spcPts val="0"/>
              </a:spcAft>
              <a:buSzPts val="1000"/>
              <a:buFont typeface="Symbol" panose="05050102010706020507" pitchFamily="18" charset="2"/>
              <a:buChar char=""/>
              <a:tabLst>
                <a:tab pos="457200" algn="l"/>
              </a:tabLst>
            </a:pPr>
            <a:r>
              <a:rPr lang="en-US"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n is the sample size</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651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7720" y="268516"/>
            <a:ext cx="10146792" cy="923330"/>
          </a:xfrm>
          <a:prstGeom prst="rect">
            <a:avLst/>
          </a:prstGeom>
        </p:spPr>
        <p:txBody>
          <a:bodyPr wrap="square">
            <a:spAutoFit/>
          </a:bodyPr>
          <a:lstStyle/>
          <a:p>
            <a:pPr algn="just">
              <a:spcAft>
                <a:spcPts val="0"/>
              </a:spcAft>
            </a:pPr>
            <a:r>
              <a:rPr lang="en-US" dirty="0">
                <a:highlight>
                  <a:srgbClr val="FFFF00"/>
                </a:highlight>
                <a:latin typeface="Arial" panose="020B0604020202020204" pitchFamily="34" charset="0"/>
                <a:ea typeface="Times New Roman" panose="02020603050405020304" pitchFamily="18" charset="0"/>
                <a:cs typeface="Times New Roman" panose="02020603050405020304" pitchFamily="18" charset="0"/>
              </a:rPr>
              <a:t>Q. Compute the mean, median and mode for the following data sets </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0"/>
              </a:spcAft>
            </a:pPr>
            <a:r>
              <a:rPr lang="en-US" dirty="0">
                <a:highlight>
                  <a:srgbClr val="FFFF00"/>
                </a:highlight>
                <a:latin typeface="Arial" panose="020B0604020202020204" pitchFamily="34" charset="0"/>
                <a:ea typeface="Times New Roman" panose="02020603050405020304" pitchFamily="18" charset="0"/>
                <a:cs typeface="Times New Roman" panose="02020603050405020304" pitchFamily="18" charset="0"/>
              </a:rPr>
              <a:t>a) 45, 55,  60,   60,   63,   63,   63,  63, 65, 65, 70  </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algn="just">
              <a:spcAft>
                <a:spcPts val="0"/>
              </a:spcAft>
            </a:pPr>
            <a:r>
              <a:rPr lang="en-US" dirty="0">
                <a:highlight>
                  <a:srgbClr val="FFFF00"/>
                </a:highlight>
                <a:latin typeface="Arial" panose="020B0604020202020204" pitchFamily="34" charset="0"/>
                <a:ea typeface="Times New Roman" panose="02020603050405020304" pitchFamily="18" charset="0"/>
                <a:cs typeface="Times New Roman" panose="02020603050405020304" pitchFamily="18" charset="0"/>
              </a:rPr>
              <a:t>b) 26.9, 26.3, 28.7, 27.4, 26.6, 27.4, 26.9, 26.9</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688086" y="1267677"/>
            <a:ext cx="5312664" cy="4967322"/>
          </a:xfrm>
          <a:prstGeom prst="rect">
            <a:avLst/>
          </a:prstGeom>
        </p:spPr>
        <p:txBody>
          <a:bodyPr wrap="square">
            <a:spAutoFit/>
          </a:bodyPr>
          <a:lstStyle/>
          <a:p>
            <a:r>
              <a:rPr lang="en-US" sz="1600" b="1"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a: 45, 55, 60, 60, 63, 63, 63, 63, 65, 65, 70</a:t>
            </a:r>
            <a:endParaRPr lang="en-IN" sz="1600" b="1" dirty="0">
              <a:solidFill>
                <a:srgbClr val="1F1F1F"/>
              </a:solidFill>
              <a:latin typeface="Arial" panose="020B0604020202020204" pitchFamily="34" charset="0"/>
              <a:ea typeface="Times New Roman" panose="02020603050405020304" pitchFamily="18" charset="0"/>
              <a:cs typeface="Times New Roman" panose="02020603050405020304" pitchFamily="18" charset="0"/>
            </a:endParaRPr>
          </a:p>
          <a:p>
            <a:r>
              <a:rPr lang="en-IN" sz="1600" b="1"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Mean</a:t>
            </a:r>
          </a:p>
          <a:p>
            <a:pPr marL="342900" lvl="0" indent="-342900" fontAlgn="base">
              <a:buSzPts val="1000"/>
              <a:buFont typeface="Symbol" panose="05050102010706020507" pitchFamily="18" charset="2"/>
              <a:buChar char=""/>
              <a:tabLst>
                <a:tab pos="457200" algn="l"/>
              </a:tabLst>
            </a:pPr>
            <a:r>
              <a:rPr lang="en-US" sz="1600"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Formula: Mean = (Sum of all values) / (Number of values)</a:t>
            </a:r>
            <a:endParaRPr lang="en-IN" sz="1600" dirty="0">
              <a:solidFill>
                <a:srgbClr val="1F1F1F"/>
              </a:solidFill>
              <a:latin typeface="Arial" panose="020B0604020202020204" pitchFamily="34" charset="0"/>
              <a:ea typeface="Times New Roman" panose="02020603050405020304" pitchFamily="18" charset="0"/>
              <a:cs typeface="Times New Roman" panose="02020603050405020304" pitchFamily="18" charset="0"/>
            </a:endParaRPr>
          </a:p>
          <a:p>
            <a:pPr marL="171450" fontAlgn="base"/>
            <a:r>
              <a:rPr lang="en-US" sz="1600"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 </a:t>
            </a:r>
            <a:endParaRPr lang="en-IN" sz="1600" dirty="0">
              <a:solidFill>
                <a:srgbClr val="1F1F1F"/>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US" sz="1600"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Calculation: Mean = (45 + 55 + 60 + 60 + 63 + 63 + 63 + 63 + 65 + 65 + 70) / 11 = 61.09</a:t>
            </a:r>
            <a:endParaRPr lang="en-IN" sz="1600" dirty="0">
              <a:solidFill>
                <a:srgbClr val="1F1F1F"/>
              </a:solidFill>
              <a:latin typeface="Arial" panose="020B0604020202020204" pitchFamily="34" charset="0"/>
              <a:ea typeface="Times New Roman" panose="02020603050405020304" pitchFamily="18" charset="0"/>
              <a:cs typeface="Times New Roman" panose="02020603050405020304" pitchFamily="18" charset="0"/>
            </a:endParaRPr>
          </a:p>
          <a:p>
            <a:pPr lvl="0" fontAlgn="base">
              <a:buSzPts val="1000"/>
              <a:tabLst>
                <a:tab pos="457200" algn="l"/>
              </a:tabLst>
            </a:pPr>
            <a:r>
              <a:rPr lang="en-IN" sz="1600" b="1"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Median</a:t>
            </a:r>
          </a:p>
          <a:p>
            <a:pPr marL="342900" lvl="0" indent="-342900" fontAlgn="base">
              <a:buSzPts val="1000"/>
              <a:buFont typeface="Symbol" panose="05050102010706020507" pitchFamily="18" charset="2"/>
              <a:buChar char=""/>
              <a:tabLst>
                <a:tab pos="457200" algn="l"/>
              </a:tabLst>
            </a:pPr>
            <a:r>
              <a:rPr lang="en-US" sz="1600"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Formula: Median = Middle value when data is ordered</a:t>
            </a:r>
            <a:endParaRPr lang="en-IN" sz="1600" dirty="0">
              <a:solidFill>
                <a:srgbClr val="1F1F1F"/>
              </a:solidFill>
              <a:latin typeface="Arial" panose="020B0604020202020204" pitchFamily="34" charset="0"/>
              <a:ea typeface="Times New Roman" panose="02020603050405020304" pitchFamily="18" charset="0"/>
              <a:cs typeface="Times New Roman" panose="02020603050405020304" pitchFamily="18" charset="0"/>
            </a:endParaRPr>
          </a:p>
          <a:p>
            <a:pPr marL="171450" fontAlgn="base"/>
            <a:r>
              <a:rPr lang="en-US" sz="1600"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 </a:t>
            </a:r>
            <a:endParaRPr lang="en-IN" sz="1600" dirty="0">
              <a:solidFill>
                <a:srgbClr val="1F1F1F"/>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US" sz="1600"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Calculation:</a:t>
            </a:r>
            <a:endParaRPr lang="en-IN" sz="1600" dirty="0">
              <a:solidFill>
                <a:srgbClr val="1F1F1F"/>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US" sz="1600"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Arrange data in ascending order: 45, 55, 60, 60, 63, 63, 63, 63, 65, 65, 70</a:t>
            </a:r>
            <a:endParaRPr lang="en-IN" sz="1600" dirty="0">
              <a:solidFill>
                <a:srgbClr val="1F1F1F"/>
              </a:solidFill>
              <a:latin typeface="Arial" panose="020B0604020202020204" pitchFamily="34" charset="0"/>
              <a:ea typeface="Times New Roman" panose="02020603050405020304" pitchFamily="18" charset="0"/>
              <a:cs typeface="Times New Roman" panose="02020603050405020304" pitchFamily="18" charset="0"/>
            </a:endParaRPr>
          </a:p>
          <a:p>
            <a:pPr marL="342900" fontAlgn="base"/>
            <a:r>
              <a:rPr lang="en-US" sz="1600" b="1"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 </a:t>
            </a:r>
            <a:endParaRPr lang="en-IN" sz="1600" b="1" dirty="0">
              <a:solidFill>
                <a:srgbClr val="1F1F1F"/>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US" sz="1600" b="1"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Median = 63 </a:t>
            </a:r>
            <a:endParaRPr lang="en-IN" sz="1600" b="1" dirty="0">
              <a:solidFill>
                <a:srgbClr val="1F1F1F"/>
              </a:solidFill>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Bef>
                <a:spcPts val="200"/>
              </a:spcBef>
              <a:spcAft>
                <a:spcPts val="1200"/>
              </a:spcAft>
            </a:pPr>
            <a:r>
              <a:rPr lang="en-IN" sz="1600" b="1"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Mode</a:t>
            </a:r>
          </a:p>
          <a:p>
            <a:pPr marL="342900" lvl="0" indent="-342900" fontAlgn="base">
              <a:buSzPts val="1000"/>
              <a:buFont typeface="Symbol" panose="05050102010706020507" pitchFamily="18" charset="2"/>
              <a:buChar char=""/>
              <a:tabLst>
                <a:tab pos="457200" algn="l"/>
              </a:tabLst>
            </a:pPr>
            <a:r>
              <a:rPr lang="en-US" sz="1600"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Formula: Mode = Most frequent value</a:t>
            </a:r>
            <a:endParaRPr lang="en-IN" sz="1600" dirty="0">
              <a:solidFill>
                <a:srgbClr val="1F1F1F"/>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US" sz="1600"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Calculation: Mode = 63</a:t>
            </a:r>
            <a:endParaRPr lang="en-IN" sz="1600" dirty="0">
              <a:solidFill>
                <a:srgbClr val="1F1F1F"/>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Rectangle 3"/>
          <p:cNvSpPr/>
          <p:nvPr/>
        </p:nvSpPr>
        <p:spPr>
          <a:xfrm>
            <a:off x="5881116" y="1191846"/>
            <a:ext cx="6096000" cy="4721101"/>
          </a:xfrm>
          <a:prstGeom prst="rect">
            <a:avLst/>
          </a:prstGeom>
        </p:spPr>
        <p:txBody>
          <a:bodyPr>
            <a:spAutoFit/>
          </a:bodyPr>
          <a:lstStyle/>
          <a:p>
            <a:pPr>
              <a:spcBef>
                <a:spcPts val="3300"/>
              </a:spcBef>
              <a:spcAft>
                <a:spcPts val="0"/>
              </a:spcAft>
            </a:pPr>
            <a:r>
              <a:rPr lang="en-US" sz="1600" b="1"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b: 26.9, 26.3, 28.7, 27.4, 26.6, 27.4, 26.9, 26.9</a:t>
            </a:r>
            <a:endParaRPr lang="en-IN" sz="16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spcAft>
                <a:spcPts val="1200"/>
              </a:spcAft>
            </a:pPr>
            <a:r>
              <a:rPr lang="en-IN" sz="1600" b="1" kern="100"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Mean</a:t>
            </a:r>
            <a:endParaRPr lang="en-IN" sz="1600" b="1" kern="100"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US" sz="1600" b="1" dirty="0">
                <a:solidFill>
                  <a:srgbClr val="1F1F1F"/>
                </a:solidFill>
                <a:latin typeface="Arial" panose="020B0604020202020204" pitchFamily="34" charset="0"/>
                <a:ea typeface="SimSun" panose="02010600030101010101" pitchFamily="2" charset="-122"/>
              </a:rPr>
              <a:t>Formula:</a:t>
            </a:r>
            <a:r>
              <a:rPr lang="en-US" sz="1600" dirty="0">
                <a:solidFill>
                  <a:srgbClr val="1F1F1F"/>
                </a:solidFill>
                <a:latin typeface="Arial" panose="020B0604020202020204" pitchFamily="34" charset="0"/>
                <a:ea typeface="SimSun" panose="02010600030101010101" pitchFamily="2" charset="-122"/>
              </a:rPr>
              <a:t> Mean = (Sum of all values) / (Number of values)</a:t>
            </a:r>
            <a:endParaRPr lang="en-IN" sz="1600" dirty="0">
              <a:latin typeface="Times New Roman" panose="02020603050405020304" pitchFamily="18" charset="0"/>
              <a:ea typeface="SimSun" panose="02010600030101010101" pitchFamily="2" charset="-122"/>
            </a:endParaRPr>
          </a:p>
          <a:p>
            <a:pPr marL="171450" fontAlgn="base"/>
            <a:r>
              <a:rPr lang="en-US" sz="1600" dirty="0">
                <a:solidFill>
                  <a:srgbClr val="000000"/>
                </a:solidFill>
                <a:latin typeface="Arial" panose="020B0604020202020204" pitchFamily="34" charset="0"/>
                <a:ea typeface="SimSun" panose="02010600030101010101" pitchFamily="2" charset="-122"/>
              </a:rPr>
              <a:t> </a:t>
            </a:r>
            <a:endParaRPr lang="en-IN" sz="1600" dirty="0">
              <a:latin typeface="Times New Roman" panose="02020603050405020304" pitchFamily="18" charset="0"/>
              <a:ea typeface="SimSun" panose="02010600030101010101" pitchFamily="2" charset="-122"/>
            </a:endParaRPr>
          </a:p>
          <a:p>
            <a:pPr marL="342900" lvl="0" indent="-342900" fontAlgn="base">
              <a:buSzPts val="1000"/>
              <a:buFont typeface="Symbol" panose="05050102010706020507" pitchFamily="18" charset="2"/>
              <a:buChar char=""/>
              <a:tabLst>
                <a:tab pos="457200" algn="l"/>
              </a:tabLst>
            </a:pPr>
            <a:r>
              <a:rPr lang="en-US" sz="1600" b="1" dirty="0">
                <a:solidFill>
                  <a:srgbClr val="1F1F1F"/>
                </a:solidFill>
                <a:latin typeface="Arial" panose="020B0604020202020204" pitchFamily="34" charset="0"/>
                <a:ea typeface="SimSun" panose="02010600030101010101" pitchFamily="2" charset="-122"/>
              </a:rPr>
              <a:t>Calculation:</a:t>
            </a:r>
            <a:r>
              <a:rPr lang="en-US" sz="1600" dirty="0">
                <a:solidFill>
                  <a:srgbClr val="1F1F1F"/>
                </a:solidFill>
                <a:latin typeface="Arial" panose="020B0604020202020204" pitchFamily="34" charset="0"/>
                <a:ea typeface="SimSun" panose="02010600030101010101" pitchFamily="2" charset="-122"/>
              </a:rPr>
              <a:t> Mean = (26.9 + 26.3 + 28.7 + 27.4 + 26.6 + 27.4 + 26.9 + 26.9) / 8 = 27.14</a:t>
            </a:r>
            <a:endParaRPr lang="en-IN" sz="1600" dirty="0">
              <a:latin typeface="Times New Roman" panose="02020603050405020304" pitchFamily="18" charset="0"/>
              <a:ea typeface="SimSun" panose="02010600030101010101" pitchFamily="2" charset="-122"/>
            </a:endParaRPr>
          </a:p>
          <a:p>
            <a:pPr lvl="0" fontAlgn="base">
              <a:buSzPts val="1000"/>
              <a:tabLst>
                <a:tab pos="457200" algn="l"/>
              </a:tabLst>
            </a:pPr>
            <a:r>
              <a:rPr lang="en-IN" sz="1600" b="1" kern="100"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Median</a:t>
            </a:r>
            <a:endParaRPr lang="en-IN" sz="1600" b="1" kern="100"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US" sz="1600" b="1" dirty="0">
                <a:solidFill>
                  <a:srgbClr val="1F1F1F"/>
                </a:solidFill>
                <a:latin typeface="Arial" panose="020B0604020202020204" pitchFamily="34" charset="0"/>
                <a:ea typeface="SimSun" panose="02010600030101010101" pitchFamily="2" charset="-122"/>
              </a:rPr>
              <a:t>Formula:</a:t>
            </a:r>
            <a:r>
              <a:rPr lang="en-US" sz="1600" dirty="0">
                <a:solidFill>
                  <a:srgbClr val="1F1F1F"/>
                </a:solidFill>
                <a:latin typeface="Arial" panose="020B0604020202020204" pitchFamily="34" charset="0"/>
                <a:ea typeface="SimSun" panose="02010600030101010101" pitchFamily="2" charset="-122"/>
              </a:rPr>
              <a:t> Median = Middle value when data is ordered</a:t>
            </a:r>
            <a:endParaRPr lang="en-IN" sz="1600" dirty="0">
              <a:latin typeface="Times New Roman" panose="02020603050405020304" pitchFamily="18" charset="0"/>
              <a:ea typeface="SimSun" panose="02010600030101010101" pitchFamily="2" charset="-122"/>
            </a:endParaRPr>
          </a:p>
          <a:p>
            <a:pPr marL="171450" fontAlgn="base"/>
            <a:r>
              <a:rPr lang="en-US" sz="1600" dirty="0">
                <a:solidFill>
                  <a:srgbClr val="000000"/>
                </a:solidFill>
                <a:latin typeface="Arial" panose="020B0604020202020204" pitchFamily="34" charset="0"/>
                <a:ea typeface="SimSun" panose="02010600030101010101" pitchFamily="2" charset="-122"/>
              </a:rPr>
              <a:t> </a:t>
            </a:r>
            <a:endParaRPr lang="en-IN" sz="1600" dirty="0">
              <a:latin typeface="Times New Roman" panose="02020603050405020304" pitchFamily="18" charset="0"/>
              <a:ea typeface="SimSun" panose="02010600030101010101" pitchFamily="2" charset="-122"/>
            </a:endParaRPr>
          </a:p>
          <a:p>
            <a:pPr marL="342900" lvl="0" indent="-342900" fontAlgn="base">
              <a:buSzPts val="1000"/>
              <a:buFont typeface="Symbol" panose="05050102010706020507" pitchFamily="18" charset="2"/>
              <a:buChar char=""/>
              <a:tabLst>
                <a:tab pos="457200" algn="l"/>
              </a:tabLst>
            </a:pPr>
            <a:r>
              <a:rPr lang="en-US" sz="1600" b="1" dirty="0">
                <a:solidFill>
                  <a:srgbClr val="1F1F1F"/>
                </a:solidFill>
                <a:latin typeface="Arial" panose="020B0604020202020204" pitchFamily="34" charset="0"/>
                <a:ea typeface="SimSun" panose="02010600030101010101" pitchFamily="2" charset="-122"/>
              </a:rPr>
              <a:t>Calculation:</a:t>
            </a:r>
            <a:endParaRPr lang="en-IN" sz="1600" dirty="0">
              <a:latin typeface="Times New Roman" panose="02020603050405020304" pitchFamily="18" charset="0"/>
              <a:ea typeface="SimSun" panose="02010600030101010101" pitchFamily="2" charset="-122"/>
            </a:endParaRPr>
          </a:p>
          <a:p>
            <a:pPr marL="342900" lvl="0" indent="-342900" fontAlgn="base">
              <a:buSzPts val="1000"/>
              <a:buFont typeface="Symbol" panose="05050102010706020507" pitchFamily="18" charset="2"/>
              <a:buChar char=""/>
              <a:tabLst>
                <a:tab pos="457200" algn="l"/>
              </a:tabLst>
            </a:pPr>
            <a:r>
              <a:rPr lang="en-US" sz="1600" dirty="0">
                <a:solidFill>
                  <a:srgbClr val="1F1F1F"/>
                </a:solidFill>
                <a:latin typeface="Arial" panose="020B0604020202020204" pitchFamily="34" charset="0"/>
                <a:ea typeface="SimSun" panose="02010600030101010101" pitchFamily="2" charset="-122"/>
              </a:rPr>
              <a:t>Arrange data in ascending order: 26.3, 26.6, 26.9, 26.9, 26.9, 27.4, 27.4, 28.7</a:t>
            </a:r>
            <a:endParaRPr lang="en-IN" sz="1600" dirty="0">
              <a:latin typeface="Times New Roman" panose="02020603050405020304" pitchFamily="18" charset="0"/>
              <a:ea typeface="SimSun" panose="02010600030101010101" pitchFamily="2" charset="-122"/>
            </a:endParaRPr>
          </a:p>
          <a:p>
            <a:pPr marL="342900" fontAlgn="base"/>
            <a:r>
              <a:rPr lang="en-US" sz="1600" dirty="0">
                <a:solidFill>
                  <a:srgbClr val="000000"/>
                </a:solidFill>
                <a:latin typeface="Arial" panose="020B0604020202020204" pitchFamily="34" charset="0"/>
                <a:ea typeface="SimSun" panose="02010600030101010101" pitchFamily="2" charset="-122"/>
              </a:rPr>
              <a:t> </a:t>
            </a:r>
            <a:endParaRPr lang="en-IN" sz="1600" dirty="0">
              <a:latin typeface="Times New Roman" panose="02020603050405020304" pitchFamily="18" charset="0"/>
              <a:ea typeface="SimSun" panose="02010600030101010101" pitchFamily="2" charset="-122"/>
            </a:endParaRPr>
          </a:p>
          <a:p>
            <a:pPr marL="342900" lvl="0" indent="-342900" fontAlgn="base">
              <a:buSzPts val="1000"/>
              <a:buFont typeface="Symbol" panose="05050102010706020507" pitchFamily="18" charset="2"/>
              <a:buChar char=""/>
              <a:tabLst>
                <a:tab pos="457200" algn="l"/>
              </a:tabLst>
            </a:pPr>
            <a:r>
              <a:rPr lang="en-US" sz="1600" dirty="0">
                <a:solidFill>
                  <a:srgbClr val="1F1F1F"/>
                </a:solidFill>
                <a:latin typeface="Arial" panose="020B0604020202020204" pitchFamily="34" charset="0"/>
                <a:ea typeface="SimSun" panose="02010600030101010101" pitchFamily="2" charset="-122"/>
              </a:rPr>
              <a:t>Since there are an even number of values, the median is the average of the two middle values: (26.9 + 26.9) / 2 = 26.9</a:t>
            </a:r>
            <a:endParaRPr lang="en-IN" sz="1600" dirty="0">
              <a:latin typeface="Times New Roman" panose="02020603050405020304" pitchFamily="18" charset="0"/>
              <a:ea typeface="SimSun" panose="02010600030101010101" pitchFamily="2" charset="-122"/>
            </a:endParaRPr>
          </a:p>
          <a:p>
            <a:pPr lvl="0" fontAlgn="base">
              <a:buSzPts val="1000"/>
              <a:tabLst>
                <a:tab pos="457200" algn="l"/>
              </a:tabLst>
            </a:pPr>
            <a:r>
              <a:rPr lang="en-IN" sz="1600" b="1" kern="100"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Mode</a:t>
            </a:r>
            <a:endParaRPr lang="en-IN" sz="1600" b="1" kern="100" dirty="0">
              <a:solidFill>
                <a:srgbClr val="1F3763"/>
              </a:solidFill>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fontAlgn="base">
              <a:buSzPts val="1000"/>
              <a:buFont typeface="Symbol" panose="05050102010706020507" pitchFamily="18" charset="2"/>
              <a:buChar char=""/>
              <a:tabLst>
                <a:tab pos="457200" algn="l"/>
              </a:tabLst>
            </a:pPr>
            <a:r>
              <a:rPr lang="en-US" sz="1600" b="1" dirty="0">
                <a:solidFill>
                  <a:srgbClr val="1F1F1F"/>
                </a:solidFill>
                <a:latin typeface="Arial" panose="020B0604020202020204" pitchFamily="34" charset="0"/>
                <a:ea typeface="SimSun" panose="02010600030101010101" pitchFamily="2" charset="-122"/>
              </a:rPr>
              <a:t>Formula:</a:t>
            </a:r>
            <a:r>
              <a:rPr lang="en-US" sz="1600" dirty="0">
                <a:solidFill>
                  <a:srgbClr val="1F1F1F"/>
                </a:solidFill>
                <a:latin typeface="Arial" panose="020B0604020202020204" pitchFamily="34" charset="0"/>
                <a:ea typeface="SimSun" panose="02010600030101010101" pitchFamily="2" charset="-122"/>
              </a:rPr>
              <a:t> Mode = Most frequent value</a:t>
            </a:r>
            <a:endParaRPr lang="en-IN" sz="1600" dirty="0">
              <a:latin typeface="Times New Roman" panose="02020603050405020304" pitchFamily="18" charset="0"/>
              <a:ea typeface="SimSun" panose="02010600030101010101" pitchFamily="2" charset="-122"/>
            </a:endParaRPr>
          </a:p>
          <a:p>
            <a:pPr>
              <a:spcAft>
                <a:spcPts val="0"/>
              </a:spcAft>
            </a:pPr>
            <a:r>
              <a:rPr lang="en-US" sz="1600" b="1"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     Calculation:</a:t>
            </a:r>
            <a:r>
              <a:rPr lang="en-US" sz="1600" dirty="0">
                <a:solidFill>
                  <a:srgbClr val="1F1F1F"/>
                </a:solidFill>
                <a:latin typeface="Arial" panose="020B0604020202020204" pitchFamily="34" charset="0"/>
                <a:ea typeface="Times New Roman" panose="02020603050405020304" pitchFamily="18" charset="0"/>
                <a:cs typeface="Times New Roman" panose="02020603050405020304" pitchFamily="18" charset="0"/>
              </a:rPr>
              <a:t> Mode = 26.9</a:t>
            </a:r>
            <a:endParaRPr lang="en-IN" sz="16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164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780A462-3B3B-D88E-65A8-1D3F66CAD658}"/>
              </a:ext>
            </a:extLst>
          </p:cNvPr>
          <p:cNvSpPr txBox="1">
            <a:spLocks/>
          </p:cNvSpPr>
          <p:nvPr/>
        </p:nvSpPr>
        <p:spPr>
          <a:xfrm>
            <a:off x="550752" y="224408"/>
            <a:ext cx="9506194" cy="818147"/>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b="1" dirty="0">
                <a:solidFill>
                  <a:srgbClr val="7030A0"/>
                </a:solidFill>
                <a:latin typeface="Calibri" panose="020F0502020204030204" pitchFamily="34" charset="0"/>
                <a:cs typeface="Calibri" panose="020F0502020204030204" pitchFamily="34" charset="0"/>
              </a:rPr>
              <a:t>2.3 Correlation Analysis &amp; Regression</a:t>
            </a:r>
          </a:p>
          <a:p>
            <a:r>
              <a:rPr lang="en-IN" sz="2400" b="1" dirty="0">
                <a:solidFill>
                  <a:srgbClr val="7030A0"/>
                </a:solidFill>
                <a:latin typeface="Calibri" panose="020F0502020204030204" pitchFamily="34" charset="0"/>
                <a:cs typeface="Calibri" panose="020F0502020204030204" pitchFamily="34" charset="0"/>
              </a:rPr>
              <a:t> Q:</a:t>
            </a:r>
            <a:r>
              <a:rPr lang="en-US" sz="2400" b="1" dirty="0">
                <a:solidFill>
                  <a:srgbClr val="7030A0"/>
                </a:solidFill>
                <a:latin typeface="Calibri" panose="020F0502020204030204" pitchFamily="34" charset="0"/>
                <a:cs typeface="Calibri" panose="020F0502020204030204" pitchFamily="34" charset="0"/>
              </a:rPr>
              <a:t>What is the Definition of Correlation and Regression?</a:t>
            </a:r>
            <a:endParaRPr lang="en-IN" sz="2400" b="1" dirty="0">
              <a:solidFill>
                <a:srgbClr val="7030A0"/>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EAA68C7A-3EA0-0AC1-E2B1-0A928E7A6F1C}"/>
              </a:ext>
            </a:extLst>
          </p:cNvPr>
          <p:cNvSpPr txBox="1"/>
          <p:nvPr/>
        </p:nvSpPr>
        <p:spPr>
          <a:xfrm>
            <a:off x="353728" y="1042555"/>
            <a:ext cx="10696074" cy="5262979"/>
          </a:xfrm>
          <a:prstGeom prst="rect">
            <a:avLst/>
          </a:prstGeom>
          <a:noFill/>
        </p:spPr>
        <p:txBody>
          <a:bodyPr wrap="square">
            <a:spAutoFit/>
          </a:bodyPr>
          <a:lstStyle/>
          <a:p>
            <a:pPr marL="342900" indent="-342900" algn="just">
              <a:buFont typeface="Wingdings" panose="05000000000000000000" pitchFamily="2" charset="2"/>
              <a:buChar char="v"/>
            </a:pPr>
            <a:r>
              <a:rPr lang="en-US" sz="2400" b="0" i="0" dirty="0">
                <a:solidFill>
                  <a:srgbClr val="2021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most commonly used techniques for investigating the relationship between two quantitative variables are correlation and linear regression.</a:t>
            </a:r>
            <a:endParaRPr lang="en-IN"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v"/>
            </a:pPr>
            <a:endParaRPr lang="en-IN"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v"/>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Correlation refers to a mutual relationship mutual relationship or association between quantitative variables. </a:t>
            </a:r>
          </a:p>
          <a:p>
            <a:pPr algn="just"/>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v"/>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It can help in predicting one quantity from another.</a:t>
            </a:r>
          </a:p>
          <a:p>
            <a:pPr algn="just"/>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v"/>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Correlation quantifies the strength of the linear relationship between a pair of variables, whereas regression expresses the relationship in the form of an equation.</a:t>
            </a:r>
          </a:p>
          <a:p>
            <a:pPr marL="342900" indent="-342900" algn="just">
              <a:buFont typeface="Wingdings" panose="05000000000000000000" pitchFamily="2" charset="2"/>
              <a:buChar char="v"/>
            </a:pP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rPr>
              <a:t>Regression analysis is a set of statistical processes for estimating the relationships estimating the relationships among variables</a:t>
            </a:r>
          </a:p>
        </p:txBody>
      </p:sp>
    </p:spTree>
    <p:extLst>
      <p:ext uri="{BB962C8B-B14F-4D97-AF65-F5344CB8AC3E}">
        <p14:creationId xmlns:p14="http://schemas.microsoft.com/office/powerpoint/2010/main" val="221675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6288CF-88D6-6C28-DE49-1DBDA26C35E9}"/>
              </a:ext>
            </a:extLst>
          </p:cNvPr>
          <p:cNvSpPr txBox="1"/>
          <p:nvPr/>
        </p:nvSpPr>
        <p:spPr>
          <a:xfrm>
            <a:off x="253823" y="451513"/>
            <a:ext cx="8871890" cy="2805063"/>
          </a:xfrm>
          <a:prstGeom prst="rect">
            <a:avLst/>
          </a:prstGeom>
          <a:noFill/>
        </p:spPr>
        <p:txBody>
          <a:bodyPr wrap="square">
            <a:spAutoFit/>
          </a:bodyPr>
          <a:lstStyle/>
          <a:p>
            <a:pPr marL="342900" indent="-342900" algn="just">
              <a:lnSpc>
                <a:spcPct val="150000"/>
              </a:lnSpc>
              <a:buFont typeface="Wingdings" panose="05000000000000000000" pitchFamily="2" charset="2"/>
              <a:buChar char="v"/>
            </a:pPr>
            <a:r>
              <a:rPr lang="en-US" sz="2400" b="0" i="0" dirty="0">
                <a:solidFill>
                  <a:srgbClr val="333333"/>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Correlation in correlation and regression can be defined as a numeric value that determines whether variables are linearly related and give a numeric value to the corresponding strength. Regression is an equation that checks how a change in one variable will result in a change in another variable.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343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1376CC-74DA-2FAF-F801-53E16343B1D8}"/>
              </a:ext>
            </a:extLst>
          </p:cNvPr>
          <p:cNvPicPr>
            <a:picLocks noChangeAspect="1"/>
          </p:cNvPicPr>
          <p:nvPr/>
        </p:nvPicPr>
        <p:blipFill>
          <a:blip r:embed="rId2"/>
          <a:stretch>
            <a:fillRect/>
          </a:stretch>
        </p:blipFill>
        <p:spPr>
          <a:xfrm>
            <a:off x="1345754" y="28199"/>
            <a:ext cx="8306959" cy="6820852"/>
          </a:xfrm>
          <a:prstGeom prst="rect">
            <a:avLst/>
          </a:prstGeom>
        </p:spPr>
      </p:pic>
    </p:spTree>
    <p:extLst>
      <p:ext uri="{BB962C8B-B14F-4D97-AF65-F5344CB8AC3E}">
        <p14:creationId xmlns:p14="http://schemas.microsoft.com/office/powerpoint/2010/main" val="30770961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A07D12A-0017-9DF0-20ED-58F87448D227}"/>
              </a:ext>
            </a:extLst>
          </p:cNvPr>
          <p:cNvSpPr txBox="1">
            <a:spLocks/>
          </p:cNvSpPr>
          <p:nvPr/>
        </p:nvSpPr>
        <p:spPr>
          <a:xfrm>
            <a:off x="605616" y="96254"/>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7030A0"/>
                </a:solidFill>
                <a:latin typeface="Calibri" panose="020F0502020204030204" pitchFamily="34" charset="0"/>
                <a:cs typeface="Calibri" panose="020F0502020204030204" pitchFamily="34" charset="0"/>
              </a:rPr>
              <a:t>What is the Formula for Correlation and Regression?</a:t>
            </a:r>
          </a:p>
        </p:txBody>
      </p:sp>
      <p:pic>
        <p:nvPicPr>
          <p:cNvPr id="9" name="Picture 8">
            <a:extLst>
              <a:ext uri="{FF2B5EF4-FFF2-40B4-BE49-F238E27FC236}">
                <a16:creationId xmlns:a16="http://schemas.microsoft.com/office/drawing/2014/main" id="{A5D02A69-8771-AC95-09AE-85D2ADAF2814}"/>
              </a:ext>
            </a:extLst>
          </p:cNvPr>
          <p:cNvPicPr>
            <a:picLocks noChangeAspect="1"/>
          </p:cNvPicPr>
          <p:nvPr/>
        </p:nvPicPr>
        <p:blipFill>
          <a:blip r:embed="rId2"/>
          <a:stretch>
            <a:fillRect/>
          </a:stretch>
        </p:blipFill>
        <p:spPr>
          <a:xfrm>
            <a:off x="0" y="1220654"/>
            <a:ext cx="12192000" cy="2756985"/>
          </a:xfrm>
          <a:prstGeom prst="rect">
            <a:avLst/>
          </a:prstGeom>
        </p:spPr>
      </p:pic>
    </p:spTree>
    <p:extLst>
      <p:ext uri="{BB962C8B-B14F-4D97-AF65-F5344CB8AC3E}">
        <p14:creationId xmlns:p14="http://schemas.microsoft.com/office/powerpoint/2010/main" val="379738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0" y="251897"/>
            <a:ext cx="7471317" cy="651352"/>
          </a:xfrm>
        </p:spPr>
        <p:txBody>
          <a:bodyPr>
            <a:normAutofit/>
          </a:bodyPr>
          <a:lstStyle/>
          <a:p>
            <a:r>
              <a:rPr lang="en-US" sz="2200" dirty="0">
                <a:latin typeface="Arial" panose="020B0604020202020204" pitchFamily="34" charset="0"/>
                <a:cs typeface="Arial" panose="020B0604020202020204" pitchFamily="34" charset="0"/>
              </a:rPr>
              <a:t>Overview of Mathematical Preliminaries</a:t>
            </a:r>
            <a:endParaRPr lang="en-IN" sz="2200" dirty="0">
              <a:latin typeface="Arial" panose="020B0604020202020204" pitchFamily="34" charset="0"/>
              <a:cs typeface="Arial" panose="020B0604020202020204" pitchFamily="34" charset="0"/>
            </a:endParaRPr>
          </a:p>
        </p:txBody>
      </p:sp>
      <p:pic>
        <p:nvPicPr>
          <p:cNvPr id="4" name="Image 0" descr="preencoded.png"/>
          <p:cNvPicPr>
            <a:picLocks noChangeAspect="1"/>
          </p:cNvPicPr>
          <p:nvPr/>
        </p:nvPicPr>
        <p:blipFill>
          <a:blip r:embed="rId2"/>
          <a:stretch>
            <a:fillRect/>
          </a:stretch>
        </p:blipFill>
        <p:spPr>
          <a:xfrm>
            <a:off x="0" y="0"/>
            <a:ext cx="4572000" cy="6858000"/>
          </a:xfrm>
          <a:prstGeom prst="rect">
            <a:avLst/>
          </a:prstGeom>
        </p:spPr>
      </p:pic>
      <p:sp>
        <p:nvSpPr>
          <p:cNvPr id="8" name="Shape 3"/>
          <p:cNvSpPr/>
          <p:nvPr/>
        </p:nvSpPr>
        <p:spPr>
          <a:xfrm>
            <a:off x="4652730" y="1020188"/>
            <a:ext cx="388739" cy="388739"/>
          </a:xfrm>
          <a:prstGeom prst="roundRect">
            <a:avLst>
              <a:gd name="adj" fmla="val 18672"/>
            </a:avLst>
          </a:prstGeom>
          <a:solidFill>
            <a:srgbClr val="D6F5EE"/>
          </a:solidFill>
          <a:ln w="7620">
            <a:solidFill>
              <a:srgbClr val="BCDBD4"/>
            </a:solidFill>
            <a:prstDash val="solid"/>
          </a:ln>
        </p:spPr>
      </p:sp>
      <p:sp>
        <p:nvSpPr>
          <p:cNvPr id="9" name="Text 4"/>
          <p:cNvSpPr/>
          <p:nvPr/>
        </p:nvSpPr>
        <p:spPr>
          <a:xfrm>
            <a:off x="4779650" y="1084958"/>
            <a:ext cx="134898" cy="259199"/>
          </a:xfrm>
          <a:prstGeom prst="rect">
            <a:avLst/>
          </a:prstGeom>
          <a:noFill/>
          <a:ln/>
        </p:spPr>
        <p:txBody>
          <a:bodyPr wrap="none" rtlCol="0" anchor="t"/>
          <a:lstStyle/>
          <a:p>
            <a:pPr marL="0" indent="0" algn="ctr">
              <a:lnSpc>
                <a:spcPts val="2041"/>
              </a:lnSpc>
              <a:buNone/>
            </a:pPr>
            <a:r>
              <a:rPr lang="en-US" sz="2200" b="1" dirty="0">
                <a:latin typeface="Arial" panose="020B0604020202020204" pitchFamily="34" charset="0"/>
                <a:ea typeface="Unbounded" pitchFamily="34" charset="-122"/>
                <a:cs typeface="Arial" panose="020B0604020202020204" pitchFamily="34" charset="0"/>
              </a:rPr>
              <a:t>1</a:t>
            </a:r>
            <a:endParaRPr lang="en-US" sz="2200" dirty="0">
              <a:latin typeface="Arial" panose="020B0604020202020204" pitchFamily="34" charset="0"/>
              <a:cs typeface="Arial" panose="020B0604020202020204" pitchFamily="34" charset="0"/>
            </a:endParaRPr>
          </a:p>
        </p:txBody>
      </p:sp>
      <p:sp>
        <p:nvSpPr>
          <p:cNvPr id="10" name="Text 5"/>
          <p:cNvSpPr/>
          <p:nvPr/>
        </p:nvSpPr>
        <p:spPr>
          <a:xfrm>
            <a:off x="5214228" y="1020188"/>
            <a:ext cx="2160270" cy="269915"/>
          </a:xfrm>
          <a:prstGeom prst="rect">
            <a:avLst/>
          </a:prstGeom>
          <a:noFill/>
          <a:ln/>
        </p:spPr>
        <p:txBody>
          <a:bodyPr wrap="none" rtlCol="0" anchor="t"/>
          <a:lstStyle/>
          <a:p>
            <a:pPr marL="0" indent="0">
              <a:lnSpc>
                <a:spcPts val="2126"/>
              </a:lnSpc>
              <a:buNone/>
            </a:pPr>
            <a:r>
              <a:rPr lang="en-US" sz="2200" b="1" dirty="0">
                <a:latin typeface="Arial" panose="020B0604020202020204" pitchFamily="34" charset="0"/>
                <a:ea typeface="Unbounded" pitchFamily="34" charset="-122"/>
                <a:cs typeface="Arial" panose="020B0604020202020204" pitchFamily="34" charset="0"/>
              </a:rPr>
              <a:t>Algebra</a:t>
            </a:r>
            <a:endParaRPr lang="en-US" sz="2200" dirty="0">
              <a:latin typeface="Arial" panose="020B0604020202020204" pitchFamily="34" charset="0"/>
              <a:cs typeface="Arial" panose="020B0604020202020204" pitchFamily="34" charset="0"/>
            </a:endParaRPr>
          </a:p>
        </p:txBody>
      </p:sp>
      <p:sp>
        <p:nvSpPr>
          <p:cNvPr id="11" name="Text 6"/>
          <p:cNvSpPr/>
          <p:nvPr/>
        </p:nvSpPr>
        <p:spPr>
          <a:xfrm>
            <a:off x="5214228" y="1393687"/>
            <a:ext cx="6829089" cy="553164"/>
          </a:xfrm>
          <a:prstGeom prst="rect">
            <a:avLst/>
          </a:prstGeom>
          <a:noFill/>
          <a:ln/>
        </p:spPr>
        <p:txBody>
          <a:bodyPr wrap="square" rtlCol="0" anchor="t"/>
          <a:lstStyle/>
          <a:p>
            <a:pPr marL="0" indent="0">
              <a:lnSpc>
                <a:spcPts val="2177"/>
              </a:lnSpc>
              <a:buNone/>
            </a:pPr>
            <a:r>
              <a:rPr lang="en-US" sz="2200" dirty="0">
                <a:latin typeface="Arial" panose="020B0604020202020204" pitchFamily="34" charset="0"/>
                <a:ea typeface="Open Sans" pitchFamily="34" charset="-122"/>
                <a:cs typeface="Arial" panose="020B0604020202020204" pitchFamily="34" charset="0"/>
              </a:rPr>
              <a:t>Understanding basic algebraic operations, including variables, equations, and inequalities, forms the building blocks for solving problems in data science.</a:t>
            </a:r>
            <a:endParaRPr lang="en-US" sz="2200" dirty="0">
              <a:latin typeface="Arial" panose="020B0604020202020204" pitchFamily="34" charset="0"/>
              <a:cs typeface="Arial" panose="020B0604020202020204" pitchFamily="34" charset="0"/>
            </a:endParaRPr>
          </a:p>
        </p:txBody>
      </p:sp>
      <p:sp>
        <p:nvSpPr>
          <p:cNvPr id="12" name="Shape 7"/>
          <p:cNvSpPr/>
          <p:nvPr/>
        </p:nvSpPr>
        <p:spPr>
          <a:xfrm>
            <a:off x="4652730" y="2502337"/>
            <a:ext cx="388739" cy="388739"/>
          </a:xfrm>
          <a:prstGeom prst="roundRect">
            <a:avLst>
              <a:gd name="adj" fmla="val 18672"/>
            </a:avLst>
          </a:prstGeom>
          <a:solidFill>
            <a:srgbClr val="D6F5EE"/>
          </a:solidFill>
          <a:ln w="7620">
            <a:solidFill>
              <a:srgbClr val="BCDBD4"/>
            </a:solidFill>
            <a:prstDash val="solid"/>
          </a:ln>
        </p:spPr>
      </p:sp>
      <p:sp>
        <p:nvSpPr>
          <p:cNvPr id="13" name="Text 8"/>
          <p:cNvSpPr/>
          <p:nvPr/>
        </p:nvSpPr>
        <p:spPr>
          <a:xfrm>
            <a:off x="4738812" y="2567107"/>
            <a:ext cx="216456" cy="259199"/>
          </a:xfrm>
          <a:prstGeom prst="rect">
            <a:avLst/>
          </a:prstGeom>
          <a:noFill/>
          <a:ln/>
        </p:spPr>
        <p:txBody>
          <a:bodyPr wrap="none" rtlCol="0" anchor="t"/>
          <a:lstStyle/>
          <a:p>
            <a:pPr marL="0" indent="0" algn="ctr">
              <a:lnSpc>
                <a:spcPts val="2041"/>
              </a:lnSpc>
              <a:buNone/>
            </a:pPr>
            <a:r>
              <a:rPr lang="en-US" sz="2200" b="1" dirty="0">
                <a:latin typeface="Arial" panose="020B0604020202020204" pitchFamily="34" charset="0"/>
                <a:ea typeface="Unbounded" pitchFamily="34" charset="-122"/>
                <a:cs typeface="Arial" panose="020B0604020202020204" pitchFamily="34" charset="0"/>
              </a:rPr>
              <a:t>2</a:t>
            </a:r>
            <a:endParaRPr lang="en-US" sz="2200" dirty="0">
              <a:latin typeface="Arial" panose="020B0604020202020204" pitchFamily="34" charset="0"/>
              <a:cs typeface="Arial" panose="020B0604020202020204" pitchFamily="34" charset="0"/>
            </a:endParaRPr>
          </a:p>
        </p:txBody>
      </p:sp>
      <p:sp>
        <p:nvSpPr>
          <p:cNvPr id="14" name="Text 9"/>
          <p:cNvSpPr/>
          <p:nvPr/>
        </p:nvSpPr>
        <p:spPr>
          <a:xfrm>
            <a:off x="5214228" y="2502337"/>
            <a:ext cx="2160270" cy="269915"/>
          </a:xfrm>
          <a:prstGeom prst="rect">
            <a:avLst/>
          </a:prstGeom>
          <a:noFill/>
          <a:ln/>
        </p:spPr>
        <p:txBody>
          <a:bodyPr wrap="none" rtlCol="0" anchor="t"/>
          <a:lstStyle/>
          <a:p>
            <a:pPr marL="0" indent="0">
              <a:lnSpc>
                <a:spcPts val="2126"/>
              </a:lnSpc>
              <a:buNone/>
            </a:pPr>
            <a:r>
              <a:rPr lang="en-US" sz="2200" b="1" dirty="0">
                <a:latin typeface="Arial" panose="020B0604020202020204" pitchFamily="34" charset="0"/>
                <a:ea typeface="Unbounded" pitchFamily="34" charset="-122"/>
                <a:cs typeface="Arial" panose="020B0604020202020204" pitchFamily="34" charset="0"/>
              </a:rPr>
              <a:t>Calculus</a:t>
            </a:r>
            <a:endParaRPr lang="en-US" sz="2200" dirty="0">
              <a:latin typeface="Arial" panose="020B0604020202020204" pitchFamily="34" charset="0"/>
              <a:cs typeface="Arial" panose="020B0604020202020204" pitchFamily="34" charset="0"/>
            </a:endParaRPr>
          </a:p>
        </p:txBody>
      </p:sp>
      <p:sp>
        <p:nvSpPr>
          <p:cNvPr id="15" name="Text 10"/>
          <p:cNvSpPr/>
          <p:nvPr/>
        </p:nvSpPr>
        <p:spPr>
          <a:xfrm>
            <a:off x="5214228" y="2875836"/>
            <a:ext cx="6672972" cy="553164"/>
          </a:xfrm>
          <a:prstGeom prst="rect">
            <a:avLst/>
          </a:prstGeom>
          <a:noFill/>
          <a:ln/>
        </p:spPr>
        <p:txBody>
          <a:bodyPr wrap="square" rtlCol="0" anchor="t"/>
          <a:lstStyle/>
          <a:p>
            <a:pPr marL="0" indent="0">
              <a:lnSpc>
                <a:spcPts val="2177"/>
              </a:lnSpc>
              <a:buNone/>
            </a:pPr>
            <a:r>
              <a:rPr lang="en-US" sz="2200" dirty="0">
                <a:latin typeface="Arial" panose="020B0604020202020204" pitchFamily="34" charset="0"/>
                <a:ea typeface="Open Sans" pitchFamily="34" charset="-122"/>
                <a:cs typeface="Arial" panose="020B0604020202020204" pitchFamily="34" charset="0"/>
              </a:rPr>
              <a:t>Calculus concepts like derivatives and integrals are valuable for optimizing models and understanding trends within data.</a:t>
            </a:r>
            <a:endParaRPr lang="en-US" sz="2200" dirty="0">
              <a:latin typeface="Arial" panose="020B0604020202020204" pitchFamily="34" charset="0"/>
              <a:cs typeface="Arial" panose="020B0604020202020204" pitchFamily="34" charset="0"/>
            </a:endParaRPr>
          </a:p>
        </p:txBody>
      </p:sp>
      <p:sp>
        <p:nvSpPr>
          <p:cNvPr id="16" name="Shape 11"/>
          <p:cNvSpPr/>
          <p:nvPr/>
        </p:nvSpPr>
        <p:spPr>
          <a:xfrm>
            <a:off x="4652730" y="3984486"/>
            <a:ext cx="388739" cy="388739"/>
          </a:xfrm>
          <a:prstGeom prst="roundRect">
            <a:avLst>
              <a:gd name="adj" fmla="val 18672"/>
            </a:avLst>
          </a:prstGeom>
          <a:solidFill>
            <a:srgbClr val="D6F5EE"/>
          </a:solidFill>
          <a:ln w="7620">
            <a:solidFill>
              <a:srgbClr val="BCDBD4"/>
            </a:solidFill>
            <a:prstDash val="solid"/>
          </a:ln>
        </p:spPr>
      </p:sp>
      <p:sp>
        <p:nvSpPr>
          <p:cNvPr id="17" name="Text 12"/>
          <p:cNvSpPr/>
          <p:nvPr/>
        </p:nvSpPr>
        <p:spPr>
          <a:xfrm>
            <a:off x="4738335" y="4049256"/>
            <a:ext cx="217527" cy="259199"/>
          </a:xfrm>
          <a:prstGeom prst="rect">
            <a:avLst/>
          </a:prstGeom>
          <a:noFill/>
          <a:ln/>
        </p:spPr>
        <p:txBody>
          <a:bodyPr wrap="none" rtlCol="0" anchor="t"/>
          <a:lstStyle/>
          <a:p>
            <a:pPr marL="0" indent="0" algn="ctr">
              <a:lnSpc>
                <a:spcPts val="2041"/>
              </a:lnSpc>
              <a:buNone/>
            </a:pPr>
            <a:r>
              <a:rPr lang="en-US" sz="2200" b="1" dirty="0">
                <a:latin typeface="Arial" panose="020B0604020202020204" pitchFamily="34" charset="0"/>
                <a:ea typeface="Unbounded" pitchFamily="34" charset="-122"/>
                <a:cs typeface="Arial" panose="020B0604020202020204" pitchFamily="34" charset="0"/>
              </a:rPr>
              <a:t>3</a:t>
            </a:r>
            <a:endParaRPr lang="en-US" sz="2200" dirty="0">
              <a:latin typeface="Arial" panose="020B0604020202020204" pitchFamily="34" charset="0"/>
              <a:cs typeface="Arial" panose="020B0604020202020204" pitchFamily="34" charset="0"/>
            </a:endParaRPr>
          </a:p>
        </p:txBody>
      </p:sp>
      <p:sp>
        <p:nvSpPr>
          <p:cNvPr id="18" name="Text 13"/>
          <p:cNvSpPr/>
          <p:nvPr/>
        </p:nvSpPr>
        <p:spPr>
          <a:xfrm>
            <a:off x="5214228" y="3984486"/>
            <a:ext cx="2160270" cy="269915"/>
          </a:xfrm>
          <a:prstGeom prst="rect">
            <a:avLst/>
          </a:prstGeom>
          <a:noFill/>
          <a:ln/>
        </p:spPr>
        <p:txBody>
          <a:bodyPr wrap="none" rtlCol="0" anchor="t"/>
          <a:lstStyle/>
          <a:p>
            <a:pPr marL="0" indent="0">
              <a:lnSpc>
                <a:spcPts val="2126"/>
              </a:lnSpc>
              <a:buNone/>
            </a:pPr>
            <a:r>
              <a:rPr lang="en-US" sz="2200" b="1" dirty="0">
                <a:latin typeface="Arial" panose="020B0604020202020204" pitchFamily="34" charset="0"/>
                <a:ea typeface="Unbounded" pitchFamily="34" charset="-122"/>
                <a:cs typeface="Arial" panose="020B0604020202020204" pitchFamily="34" charset="0"/>
              </a:rPr>
              <a:t>Linear Algebra</a:t>
            </a:r>
            <a:endParaRPr lang="en-US" sz="2200" dirty="0">
              <a:latin typeface="Arial" panose="020B0604020202020204" pitchFamily="34" charset="0"/>
              <a:cs typeface="Arial" panose="020B0604020202020204" pitchFamily="34" charset="0"/>
            </a:endParaRPr>
          </a:p>
        </p:txBody>
      </p:sp>
      <p:sp>
        <p:nvSpPr>
          <p:cNvPr id="19" name="Text 14"/>
          <p:cNvSpPr/>
          <p:nvPr/>
        </p:nvSpPr>
        <p:spPr>
          <a:xfrm>
            <a:off x="5214227" y="4357985"/>
            <a:ext cx="6829089" cy="553164"/>
          </a:xfrm>
          <a:prstGeom prst="rect">
            <a:avLst/>
          </a:prstGeom>
          <a:noFill/>
          <a:ln/>
        </p:spPr>
        <p:txBody>
          <a:bodyPr wrap="square" rtlCol="0" anchor="t"/>
          <a:lstStyle/>
          <a:p>
            <a:pPr marL="0" indent="0">
              <a:lnSpc>
                <a:spcPts val="2177"/>
              </a:lnSpc>
              <a:buNone/>
            </a:pPr>
            <a:r>
              <a:rPr lang="en-US" sz="2200" dirty="0">
                <a:latin typeface="Arial" panose="020B0604020202020204" pitchFamily="34" charset="0"/>
                <a:ea typeface="Open Sans" pitchFamily="34" charset="-122"/>
                <a:cs typeface="Arial" panose="020B0604020202020204" pitchFamily="34" charset="0"/>
              </a:rPr>
              <a:t>Linear algebra, specifically vectors and matrices, is fundamental for representing and manipulating data in high-dimensional spaces.</a:t>
            </a:r>
            <a:endParaRPr lang="en-US" sz="2200" dirty="0">
              <a:latin typeface="Arial" panose="020B0604020202020204" pitchFamily="34" charset="0"/>
              <a:cs typeface="Arial" panose="020B0604020202020204" pitchFamily="34" charset="0"/>
            </a:endParaRPr>
          </a:p>
        </p:txBody>
      </p:sp>
      <p:sp>
        <p:nvSpPr>
          <p:cNvPr id="20" name="Shape 15"/>
          <p:cNvSpPr/>
          <p:nvPr/>
        </p:nvSpPr>
        <p:spPr>
          <a:xfrm>
            <a:off x="4652730" y="5278219"/>
            <a:ext cx="388739" cy="388739"/>
          </a:xfrm>
          <a:prstGeom prst="roundRect">
            <a:avLst>
              <a:gd name="adj" fmla="val 18672"/>
            </a:avLst>
          </a:prstGeom>
          <a:solidFill>
            <a:srgbClr val="D6F5EE"/>
          </a:solidFill>
          <a:ln w="7620">
            <a:solidFill>
              <a:srgbClr val="BCDBD4"/>
            </a:solidFill>
            <a:prstDash val="solid"/>
          </a:ln>
        </p:spPr>
      </p:sp>
      <p:sp>
        <p:nvSpPr>
          <p:cNvPr id="21" name="Text 16"/>
          <p:cNvSpPr/>
          <p:nvPr/>
        </p:nvSpPr>
        <p:spPr>
          <a:xfrm>
            <a:off x="4735478" y="5342989"/>
            <a:ext cx="223242" cy="259199"/>
          </a:xfrm>
          <a:prstGeom prst="rect">
            <a:avLst/>
          </a:prstGeom>
          <a:noFill/>
          <a:ln/>
        </p:spPr>
        <p:txBody>
          <a:bodyPr wrap="none" rtlCol="0" anchor="t"/>
          <a:lstStyle/>
          <a:p>
            <a:pPr marL="0" indent="0" algn="ctr">
              <a:lnSpc>
                <a:spcPts val="2041"/>
              </a:lnSpc>
              <a:buNone/>
            </a:pPr>
            <a:r>
              <a:rPr lang="en-US" sz="2200" b="1" dirty="0">
                <a:latin typeface="Arial" panose="020B0604020202020204" pitchFamily="34" charset="0"/>
                <a:ea typeface="Unbounded" pitchFamily="34" charset="-122"/>
                <a:cs typeface="Arial" panose="020B0604020202020204" pitchFamily="34" charset="0"/>
              </a:rPr>
              <a:t>4</a:t>
            </a:r>
            <a:endParaRPr lang="en-US" sz="2200" dirty="0">
              <a:latin typeface="Arial" panose="020B0604020202020204" pitchFamily="34" charset="0"/>
              <a:cs typeface="Arial" panose="020B0604020202020204" pitchFamily="34" charset="0"/>
            </a:endParaRPr>
          </a:p>
        </p:txBody>
      </p:sp>
      <p:sp>
        <p:nvSpPr>
          <p:cNvPr id="22" name="Text 17"/>
          <p:cNvSpPr/>
          <p:nvPr/>
        </p:nvSpPr>
        <p:spPr>
          <a:xfrm>
            <a:off x="5214228" y="5278219"/>
            <a:ext cx="2160270" cy="269915"/>
          </a:xfrm>
          <a:prstGeom prst="rect">
            <a:avLst/>
          </a:prstGeom>
          <a:noFill/>
          <a:ln/>
        </p:spPr>
        <p:txBody>
          <a:bodyPr wrap="none" rtlCol="0" anchor="t"/>
          <a:lstStyle/>
          <a:p>
            <a:pPr marL="0" indent="0">
              <a:lnSpc>
                <a:spcPts val="2126"/>
              </a:lnSpc>
              <a:buNone/>
            </a:pPr>
            <a:r>
              <a:rPr lang="en-US" sz="2200" b="1" dirty="0">
                <a:latin typeface="Arial" panose="020B0604020202020204" pitchFamily="34" charset="0"/>
                <a:ea typeface="Unbounded" pitchFamily="34" charset="-122"/>
                <a:cs typeface="Arial" panose="020B0604020202020204" pitchFamily="34" charset="0"/>
              </a:rPr>
              <a:t>Statistics</a:t>
            </a:r>
            <a:endParaRPr lang="en-US" sz="2200" dirty="0">
              <a:latin typeface="Arial" panose="020B0604020202020204" pitchFamily="34" charset="0"/>
              <a:cs typeface="Arial" panose="020B0604020202020204" pitchFamily="34" charset="0"/>
            </a:endParaRPr>
          </a:p>
        </p:txBody>
      </p:sp>
      <p:sp>
        <p:nvSpPr>
          <p:cNvPr id="23" name="Text 18"/>
          <p:cNvSpPr/>
          <p:nvPr/>
        </p:nvSpPr>
        <p:spPr>
          <a:xfrm>
            <a:off x="5214228" y="5651717"/>
            <a:ext cx="6829088" cy="704477"/>
          </a:xfrm>
          <a:prstGeom prst="rect">
            <a:avLst/>
          </a:prstGeom>
          <a:noFill/>
          <a:ln/>
        </p:spPr>
        <p:txBody>
          <a:bodyPr wrap="square" rtlCol="0" anchor="t"/>
          <a:lstStyle/>
          <a:p>
            <a:pPr marL="0" indent="0">
              <a:lnSpc>
                <a:spcPts val="2177"/>
              </a:lnSpc>
              <a:buNone/>
            </a:pPr>
            <a:r>
              <a:rPr lang="en-US" sz="2200" dirty="0">
                <a:latin typeface="Arial" panose="020B0604020202020204" pitchFamily="34" charset="0"/>
                <a:ea typeface="Open Sans" pitchFamily="34" charset="-122"/>
                <a:cs typeface="Arial" panose="020B0604020202020204" pitchFamily="34" charset="0"/>
              </a:rPr>
              <a:t>Statistical methods are essential for analyzing data, drawing inferences, and making predictions based on observed patterns.</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9194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E2A5538-B7E2-5653-28D2-BA2C48C9294D}"/>
              </a:ext>
            </a:extLst>
          </p:cNvPr>
          <p:cNvSpPr txBox="1">
            <a:spLocks/>
          </p:cNvSpPr>
          <p:nvPr/>
        </p:nvSpPr>
        <p:spPr>
          <a:xfrm>
            <a:off x="605616" y="96254"/>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7030A0"/>
                </a:solidFill>
                <a:latin typeface="Calibri" panose="020F0502020204030204" pitchFamily="34" charset="0"/>
                <a:cs typeface="Calibri" panose="020F0502020204030204" pitchFamily="34" charset="0"/>
              </a:rPr>
              <a:t>What is the Similarity Between Correlation and Regression?</a:t>
            </a:r>
          </a:p>
        </p:txBody>
      </p:sp>
      <p:sp>
        <p:nvSpPr>
          <p:cNvPr id="9" name="TextBox 8">
            <a:extLst>
              <a:ext uri="{FF2B5EF4-FFF2-40B4-BE49-F238E27FC236}">
                <a16:creationId xmlns:a16="http://schemas.microsoft.com/office/drawing/2014/main" id="{9CA8A769-1537-A829-624B-11B597298553}"/>
              </a:ext>
            </a:extLst>
          </p:cNvPr>
          <p:cNvSpPr txBox="1"/>
          <p:nvPr/>
        </p:nvSpPr>
        <p:spPr>
          <a:xfrm>
            <a:off x="308970" y="1502367"/>
            <a:ext cx="9328806" cy="2677656"/>
          </a:xfrm>
          <a:prstGeom prst="rect">
            <a:avLst/>
          </a:prstGeom>
          <a:noFill/>
        </p:spPr>
        <p:txBody>
          <a:bodyPr wrap="square">
            <a:spAutoFit/>
          </a:bodyPr>
          <a:lstStyle/>
          <a:p>
            <a:pPr marL="342900" indent="-342900" algn="just">
              <a:buFont typeface="Wingdings" panose="05000000000000000000" pitchFamily="2" charset="2"/>
              <a:buChar char="v"/>
            </a:pPr>
            <a:r>
              <a:rPr lang="en-US" sz="2400" b="0" i="0" dirty="0">
                <a:solidFill>
                  <a:srgbClr val="333333"/>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similarity between correlation and regression is that if the correlation coefficient is positive (or negative) then the slope of the regression line will also be positive (or negative).</a:t>
            </a:r>
          </a:p>
          <a:p>
            <a:pPr marL="342900" indent="-342900" algn="just">
              <a:buFont typeface="Wingdings" panose="05000000000000000000" pitchFamily="2" charset="2"/>
              <a:buChar char="v"/>
            </a:pPr>
            <a:endParaRPr lang="en-US" sz="2400" dirty="0">
              <a:solidFill>
                <a:srgbClr val="333333"/>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v"/>
            </a:pPr>
            <a:r>
              <a:rPr lang="en-US" sz="2400" b="0" i="0" dirty="0">
                <a:solidFill>
                  <a:srgbClr val="333333"/>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best way to find the correlation and regression between two variables is by using Pearson's correlation coefficient and by employing the ordinary least squares method respectively.</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458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E2A5538-B7E2-5653-28D2-BA2C48C9294D}"/>
              </a:ext>
            </a:extLst>
          </p:cNvPr>
          <p:cNvSpPr txBox="1">
            <a:spLocks/>
          </p:cNvSpPr>
          <p:nvPr/>
        </p:nvSpPr>
        <p:spPr>
          <a:xfrm>
            <a:off x="605616" y="86629"/>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7030A0"/>
                </a:solidFill>
                <a:latin typeface="Calibri" panose="020F0502020204030204" pitchFamily="34" charset="0"/>
                <a:cs typeface="Calibri" panose="020F0502020204030204" pitchFamily="34" charset="0"/>
              </a:rPr>
              <a:t>Correlation Example:</a:t>
            </a:r>
          </a:p>
        </p:txBody>
      </p:sp>
      <p:sp>
        <p:nvSpPr>
          <p:cNvPr id="3" name="TextBox 2">
            <a:extLst>
              <a:ext uri="{FF2B5EF4-FFF2-40B4-BE49-F238E27FC236}">
                <a16:creationId xmlns:a16="http://schemas.microsoft.com/office/drawing/2014/main" id="{7F8AFED9-78A6-7AFE-1B41-F0AFABD5C6D2}"/>
              </a:ext>
            </a:extLst>
          </p:cNvPr>
          <p:cNvSpPr txBox="1"/>
          <p:nvPr/>
        </p:nvSpPr>
        <p:spPr>
          <a:xfrm>
            <a:off x="777337" y="931319"/>
            <a:ext cx="9242561" cy="6001643"/>
          </a:xfrm>
          <a:prstGeom prst="rect">
            <a:avLst/>
          </a:prstGeom>
          <a:noFill/>
        </p:spPr>
        <p:txBody>
          <a:bodyPr wrap="square">
            <a:spAutoFit/>
          </a:bodyPr>
          <a:lstStyle/>
          <a:p>
            <a:pPr marL="342900" indent="-342900" algn="just">
              <a:buFont typeface="Wingdings" panose="05000000000000000000" pitchFamily="2" charset="2"/>
              <a:buChar char="v"/>
            </a:pPr>
            <a:r>
              <a:rPr lang="en-US" sz="2400" b="0" i="0" dirty="0">
                <a:solidFill>
                  <a:srgbClr val="4D5156"/>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Correlation refers to the statistical relationship between the two entities. It measures the extent to which two variables are linearly related. For example, the height and weight of a person are related, and taller people tend to be heavier than shorter people. You can apply correlation to a variety of data sets.</a:t>
            </a:r>
          </a:p>
          <a:p>
            <a:pPr algn="just"/>
            <a:endParaRPr lang="en-US" sz="2400" b="0" i="0" dirty="0">
              <a:solidFill>
                <a:srgbClr val="4D5156"/>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v"/>
            </a:pPr>
            <a:r>
              <a:rPr lang="en-US" sz="2400" b="0" i="0" u="sng" dirty="0">
                <a:solidFill>
                  <a:srgbClr val="4D5156"/>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Questions and method to understand the </a:t>
            </a:r>
            <a:r>
              <a:rPr lang="en-US" sz="2400" u="sng" dirty="0">
                <a:solidFill>
                  <a:srgbClr val="4D5156"/>
                </a:solidFill>
                <a:highlight>
                  <a:srgbClr val="FFFFFF"/>
                </a:highlight>
                <a:latin typeface="Calibri" panose="020F0502020204030204" pitchFamily="34" charset="0"/>
                <a:ea typeface="Calibri" panose="020F0502020204030204" pitchFamily="34" charset="0"/>
                <a:cs typeface="Calibri" panose="020F0502020204030204" pitchFamily="34" charset="0"/>
              </a:rPr>
              <a:t>correlation:</a:t>
            </a:r>
            <a:endParaRPr lang="en-US" sz="2400" b="0" i="0" u="sng" dirty="0">
              <a:solidFill>
                <a:srgbClr val="4D5156"/>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just"/>
            <a:endParaRPr lang="en-US" sz="2400" b="0" i="0" dirty="0">
              <a:solidFill>
                <a:srgbClr val="4D5156"/>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l"/>
            <a:r>
              <a:rPr lang="en-US" sz="2400" b="0" i="0" strike="noStrike" dirty="0">
                <a:effectLst/>
                <a:highlight>
                  <a:srgbClr val="FFFFFF"/>
                </a:highlight>
                <a:latin typeface="Times New Roman" panose="02020603050405020304" pitchFamily="18" charset="0"/>
                <a:cs typeface="Times New Roman" panose="02020603050405020304" pitchFamily="18" charset="0"/>
                <a:hlinkClick r:id="rId2" tooltip="What Is Correlation?">
                  <a:extLst>
                    <a:ext uri="{A12FA001-AC4F-418D-AE19-62706E023703}">
                      <ahyp:hlinkClr xmlns:ahyp="http://schemas.microsoft.com/office/drawing/2018/hyperlinkcolor" val="tx"/>
                    </a:ext>
                  </a:extLst>
                </a:hlinkClick>
              </a:rPr>
              <a:t>What Is Correlation?</a:t>
            </a:r>
            <a:endParaRPr lang="en-US" sz="2400" b="0" i="0" dirty="0">
              <a:effectLst/>
              <a:highlight>
                <a:srgbClr val="FFFFFF"/>
              </a:highlight>
              <a:latin typeface="Times New Roman" panose="02020603050405020304" pitchFamily="18" charset="0"/>
              <a:cs typeface="Times New Roman" panose="02020603050405020304" pitchFamily="18" charset="0"/>
            </a:endParaRPr>
          </a:p>
          <a:p>
            <a:pPr algn="l"/>
            <a:r>
              <a:rPr lang="en-US" sz="2400" b="0" i="0" strike="noStrike" dirty="0">
                <a:effectLst/>
                <a:highlight>
                  <a:srgbClr val="FFFFFF"/>
                </a:highlight>
                <a:latin typeface="Times New Roman" panose="02020603050405020304" pitchFamily="18" charset="0"/>
                <a:cs typeface="Times New Roman" panose="02020603050405020304" pitchFamily="18" charset="0"/>
                <a:hlinkClick r:id="rId3" tooltip="What is Correlation Coefficient?">
                  <a:extLst>
                    <a:ext uri="{A12FA001-AC4F-418D-AE19-62706E023703}">
                      <ahyp:hlinkClr xmlns:ahyp="http://schemas.microsoft.com/office/drawing/2018/hyperlinkcolor" val="tx"/>
                    </a:ext>
                  </a:extLst>
                </a:hlinkClick>
              </a:rPr>
              <a:t>What is Correlation Coefficient?</a:t>
            </a:r>
            <a:endParaRPr lang="en-US" sz="2400" b="0" i="0" dirty="0">
              <a:effectLst/>
              <a:highlight>
                <a:srgbClr val="FFFFFF"/>
              </a:highlight>
              <a:latin typeface="Times New Roman" panose="02020603050405020304" pitchFamily="18" charset="0"/>
              <a:cs typeface="Times New Roman" panose="02020603050405020304" pitchFamily="18" charset="0"/>
            </a:endParaRPr>
          </a:p>
          <a:p>
            <a:pPr algn="l"/>
            <a:r>
              <a:rPr lang="en-US" sz="2400" b="0" i="0" strike="noStrike" dirty="0">
                <a:effectLst/>
                <a:highlight>
                  <a:srgbClr val="FFFFFF"/>
                </a:highlight>
                <a:latin typeface="Times New Roman" panose="02020603050405020304" pitchFamily="18" charset="0"/>
                <a:cs typeface="Times New Roman" panose="02020603050405020304" pitchFamily="18" charset="0"/>
                <a:hlinkClick r:id="rId4" tooltip="Types of Correlation Coefficient">
                  <a:extLst>
                    <a:ext uri="{A12FA001-AC4F-418D-AE19-62706E023703}">
                      <ahyp:hlinkClr xmlns:ahyp="http://schemas.microsoft.com/office/drawing/2018/hyperlinkcolor" val="tx"/>
                    </a:ext>
                  </a:extLst>
                </a:hlinkClick>
              </a:rPr>
              <a:t>Types of Correlation Coefficient</a:t>
            </a:r>
            <a:endParaRPr lang="en-US" sz="2400" b="0" i="0" dirty="0">
              <a:effectLst/>
              <a:highlight>
                <a:srgbClr val="FFFFFF"/>
              </a:highlight>
              <a:latin typeface="Times New Roman" panose="02020603050405020304" pitchFamily="18" charset="0"/>
              <a:cs typeface="Times New Roman" panose="02020603050405020304" pitchFamily="18" charset="0"/>
            </a:endParaRPr>
          </a:p>
          <a:p>
            <a:pPr algn="l"/>
            <a:r>
              <a:rPr lang="en-US" sz="2400" b="0" i="0" strike="noStrike" dirty="0">
                <a:effectLst/>
                <a:highlight>
                  <a:srgbClr val="FFFFFF"/>
                </a:highlight>
                <a:latin typeface="Times New Roman" panose="02020603050405020304" pitchFamily="18" charset="0"/>
                <a:cs typeface="Times New Roman" panose="02020603050405020304" pitchFamily="18" charset="0"/>
                <a:hlinkClick r:id="rId5" tooltip="Calculate Correlation Using Excel">
                  <a:extLst>
                    <a:ext uri="{A12FA001-AC4F-418D-AE19-62706E023703}">
                      <ahyp:hlinkClr xmlns:ahyp="http://schemas.microsoft.com/office/drawing/2018/hyperlinkcolor" val="tx"/>
                    </a:ext>
                  </a:extLst>
                </a:hlinkClick>
              </a:rPr>
              <a:t>Calculate Correlation Using Excel</a:t>
            </a:r>
            <a:endParaRPr lang="en-US" sz="2400" b="0" i="0" strike="noStrike" dirty="0">
              <a:effectLst/>
              <a:highlight>
                <a:srgbClr val="FFFFFF"/>
              </a:highlight>
              <a:latin typeface="Times New Roman" panose="02020603050405020304" pitchFamily="18" charset="0"/>
              <a:cs typeface="Times New Roman" panose="02020603050405020304" pitchFamily="18" charset="0"/>
            </a:endParaRPr>
          </a:p>
          <a:p>
            <a:pPr algn="l"/>
            <a:endParaRPr lang="en-US" sz="2400" b="0" i="0" strike="noStrike" dirty="0">
              <a:effectLst/>
              <a:highlight>
                <a:srgbClr val="FFFFFF"/>
              </a:highlight>
              <a:latin typeface="Times New Roman" panose="02020603050405020304" pitchFamily="18" charset="0"/>
              <a:cs typeface="Times New Roman" panose="02020603050405020304" pitchFamily="18" charset="0"/>
            </a:endParaRPr>
          </a:p>
          <a:p>
            <a:pPr algn="l"/>
            <a:endParaRPr lang="en-US" sz="2400" dirty="0">
              <a:highlight>
                <a:srgbClr val="FFFFFF"/>
              </a:highlight>
              <a:latin typeface="Times New Roman" panose="02020603050405020304" pitchFamily="18" charset="0"/>
              <a:cs typeface="Times New Roman" panose="02020603050405020304" pitchFamily="18" charset="0"/>
            </a:endParaRPr>
          </a:p>
          <a:p>
            <a:pPr algn="l"/>
            <a:endParaRPr lang="en-US" sz="2400" b="0" i="0" dirty="0">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496074D-FE0B-D765-C40B-ABB4BAC9262A}"/>
              </a:ext>
            </a:extLst>
          </p:cNvPr>
          <p:cNvSpPr txBox="1"/>
          <p:nvPr/>
        </p:nvSpPr>
        <p:spPr>
          <a:xfrm>
            <a:off x="605616" y="5557349"/>
            <a:ext cx="9816325" cy="369332"/>
          </a:xfrm>
          <a:prstGeom prst="rect">
            <a:avLst/>
          </a:prstGeom>
          <a:noFill/>
        </p:spPr>
        <p:txBody>
          <a:bodyPr wrap="square">
            <a:spAutoFit/>
          </a:bodyPr>
          <a:lstStyle/>
          <a:p>
            <a:r>
              <a:rPr lang="en-IN" dirty="0">
                <a:highlight>
                  <a:srgbClr val="FFFF00"/>
                </a:highlight>
              </a:rPr>
              <a:t>https://www.simplilearn.com/tutorials/statistics-tutorial/what-is-correlation-in-statistics</a:t>
            </a:r>
          </a:p>
        </p:txBody>
      </p:sp>
    </p:spTree>
    <p:extLst>
      <p:ext uri="{BB962C8B-B14F-4D97-AF65-F5344CB8AC3E}">
        <p14:creationId xmlns:p14="http://schemas.microsoft.com/office/powerpoint/2010/main" val="326891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E2A5538-B7E2-5653-28D2-BA2C48C9294D}"/>
              </a:ext>
            </a:extLst>
          </p:cNvPr>
          <p:cNvSpPr txBox="1">
            <a:spLocks/>
          </p:cNvSpPr>
          <p:nvPr/>
        </p:nvSpPr>
        <p:spPr>
          <a:xfrm>
            <a:off x="605616" y="96254"/>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7030A0"/>
                </a:solidFill>
                <a:latin typeface="Calibri" panose="020F0502020204030204" pitchFamily="34" charset="0"/>
                <a:cs typeface="Calibri" panose="020F0502020204030204" pitchFamily="34" charset="0"/>
              </a:rPr>
              <a:t>There are three types of correlation:</a:t>
            </a:r>
          </a:p>
        </p:txBody>
      </p:sp>
      <p:sp>
        <p:nvSpPr>
          <p:cNvPr id="3" name="TextBox 2">
            <a:extLst>
              <a:ext uri="{FF2B5EF4-FFF2-40B4-BE49-F238E27FC236}">
                <a16:creationId xmlns:a16="http://schemas.microsoft.com/office/drawing/2014/main" id="{27A0175E-EE56-B657-E391-379462CE3B03}"/>
              </a:ext>
            </a:extLst>
          </p:cNvPr>
          <p:cNvSpPr txBox="1"/>
          <p:nvPr/>
        </p:nvSpPr>
        <p:spPr>
          <a:xfrm>
            <a:off x="398967" y="1439678"/>
            <a:ext cx="9183945" cy="3785652"/>
          </a:xfrm>
          <a:prstGeom prst="rect">
            <a:avLst/>
          </a:prstGeom>
          <a:noFill/>
        </p:spPr>
        <p:txBody>
          <a:bodyPr wrap="square">
            <a:spAutoFit/>
          </a:bodyPr>
          <a:lstStyle/>
          <a:p>
            <a:pPr algn="just"/>
            <a:endPar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342900" indent="-342900" algn="just">
              <a:buAutoNum type="arabicParenR"/>
            </a:pPr>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Positive Correlation: A positive correlation means that this linear relationship is positive, and the two variables increase or decrease in the same direction.</a:t>
            </a:r>
          </a:p>
          <a:p>
            <a:pPr marL="342900" indent="-342900" algn="just">
              <a:buAutoNum type="arabicParenR"/>
            </a:pPr>
            <a:r>
              <a:rPr lang="en-US" sz="2400" dirty="0">
                <a:highlight>
                  <a:srgbClr val="FFFFFF"/>
                </a:highlight>
                <a:latin typeface="Calibri" panose="020F0502020204030204" pitchFamily="34" charset="0"/>
                <a:ea typeface="Calibri" panose="020F0502020204030204" pitchFamily="34" charset="0"/>
                <a:cs typeface="Calibri" panose="020F0502020204030204" pitchFamily="34" charset="0"/>
              </a:rPr>
              <a:t>Negative Correlation: A negative correlation is just the opposite. The relationship line has a negative slope, and the variables change in opposite directions, i.e., one variable decreases while the other increases.</a:t>
            </a:r>
          </a:p>
          <a:p>
            <a:pPr marL="342900" indent="-342900" algn="just">
              <a:buAutoNum type="arabicParenR"/>
            </a:pPr>
            <a:r>
              <a:rPr lang="en-US" sz="2400" dirty="0">
                <a:highlight>
                  <a:srgbClr val="FFFFFF"/>
                </a:highlight>
                <a:latin typeface="Calibri" panose="020F0502020204030204" pitchFamily="34" charset="0"/>
                <a:ea typeface="Calibri" panose="020F0502020204030204" pitchFamily="34" charset="0"/>
                <a:cs typeface="Calibri" panose="020F0502020204030204" pitchFamily="34" charset="0"/>
              </a:rPr>
              <a:t>No Correlation: No correlation simply means that the variables behave very differently and thus, have no linear relationship.</a:t>
            </a:r>
          </a:p>
        </p:txBody>
      </p:sp>
    </p:spTree>
    <p:extLst>
      <p:ext uri="{BB962C8B-B14F-4D97-AF65-F5344CB8AC3E}">
        <p14:creationId xmlns:p14="http://schemas.microsoft.com/office/powerpoint/2010/main" val="411067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E2A5538-B7E2-5653-28D2-BA2C48C9294D}"/>
              </a:ext>
            </a:extLst>
          </p:cNvPr>
          <p:cNvSpPr txBox="1">
            <a:spLocks/>
          </p:cNvSpPr>
          <p:nvPr/>
        </p:nvSpPr>
        <p:spPr>
          <a:xfrm>
            <a:off x="605616" y="96254"/>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7030A0"/>
                </a:solidFill>
                <a:latin typeface="Calibri" panose="020F0502020204030204" pitchFamily="34" charset="0"/>
                <a:cs typeface="Calibri" panose="020F0502020204030204" pitchFamily="34" charset="0"/>
              </a:rPr>
              <a:t>Types of Correlation:</a:t>
            </a:r>
          </a:p>
        </p:txBody>
      </p:sp>
      <p:pic>
        <p:nvPicPr>
          <p:cNvPr id="3" name="Picture 2">
            <a:extLst>
              <a:ext uri="{FF2B5EF4-FFF2-40B4-BE49-F238E27FC236}">
                <a16:creationId xmlns:a16="http://schemas.microsoft.com/office/drawing/2014/main" id="{2B2F8A1A-0579-49BD-E15D-4B1468351735}"/>
              </a:ext>
            </a:extLst>
          </p:cNvPr>
          <p:cNvPicPr>
            <a:picLocks noChangeAspect="1"/>
          </p:cNvPicPr>
          <p:nvPr/>
        </p:nvPicPr>
        <p:blipFill>
          <a:blip r:embed="rId2"/>
          <a:stretch>
            <a:fillRect/>
          </a:stretch>
        </p:blipFill>
        <p:spPr>
          <a:xfrm>
            <a:off x="427834" y="771154"/>
            <a:ext cx="11336332" cy="5315692"/>
          </a:xfrm>
          <a:prstGeom prst="rect">
            <a:avLst/>
          </a:prstGeom>
        </p:spPr>
      </p:pic>
    </p:spTree>
    <p:extLst>
      <p:ext uri="{BB962C8B-B14F-4D97-AF65-F5344CB8AC3E}">
        <p14:creationId xmlns:p14="http://schemas.microsoft.com/office/powerpoint/2010/main" val="251402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E2A5538-B7E2-5653-28D2-BA2C48C9294D}"/>
              </a:ext>
            </a:extLst>
          </p:cNvPr>
          <p:cNvSpPr txBox="1">
            <a:spLocks/>
          </p:cNvSpPr>
          <p:nvPr/>
        </p:nvSpPr>
        <p:spPr>
          <a:xfrm>
            <a:off x="605616" y="96254"/>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7030A0"/>
                </a:solidFill>
                <a:latin typeface="Calibri" panose="020F0502020204030204" pitchFamily="34" charset="0"/>
                <a:cs typeface="Calibri" panose="020F0502020204030204" pitchFamily="34" charset="0"/>
              </a:rPr>
              <a:t>2.4 Regression:</a:t>
            </a:r>
          </a:p>
        </p:txBody>
      </p:sp>
      <p:sp>
        <p:nvSpPr>
          <p:cNvPr id="3" name="TextBox 2">
            <a:extLst>
              <a:ext uri="{FF2B5EF4-FFF2-40B4-BE49-F238E27FC236}">
                <a16:creationId xmlns:a16="http://schemas.microsoft.com/office/drawing/2014/main" id="{DA0BE034-8B47-031D-A25F-93918BD4FC8E}"/>
              </a:ext>
            </a:extLst>
          </p:cNvPr>
          <p:cNvSpPr txBox="1"/>
          <p:nvPr/>
        </p:nvSpPr>
        <p:spPr>
          <a:xfrm>
            <a:off x="677334" y="861808"/>
            <a:ext cx="9535070" cy="2677656"/>
          </a:xfrm>
          <a:prstGeom prst="rect">
            <a:avLst/>
          </a:prstGeom>
          <a:noFill/>
        </p:spPr>
        <p:txBody>
          <a:bodyPr wrap="square">
            <a:spAutoFit/>
          </a:bodyPr>
          <a:lstStyle/>
          <a:p>
            <a:pPr marL="342900" indent="-342900" algn="just">
              <a:buFont typeface="Wingdings" panose="05000000000000000000" pitchFamily="2" charset="2"/>
              <a:buChar char="v"/>
            </a:pPr>
            <a:r>
              <a:rPr lang="en-US" sz="2400" b="0" i="0" dirty="0">
                <a:solidFill>
                  <a:srgbClr val="2021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 the context of machine learning and data science, regression specifically refers to the estimation of a continuous dependent variable or response from a list of input variables, or features.</a:t>
            </a:r>
          </a:p>
          <a:p>
            <a:pPr marL="342900" indent="-342900" algn="just">
              <a:buFont typeface="Wingdings" panose="05000000000000000000" pitchFamily="2" charset="2"/>
              <a:buChar char="v"/>
            </a:pPr>
            <a:endParaRPr lang="en-US" sz="2400" dirty="0">
              <a:solidFill>
                <a:srgbClr val="202124"/>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v"/>
            </a:pPr>
            <a:r>
              <a:rPr lang="en-US" sz="2400" b="0" i="0" dirty="0">
                <a:solidFill>
                  <a:srgbClr val="4D5156"/>
                </a:solidFill>
                <a:effectLst/>
                <a:highlight>
                  <a:srgbClr val="FFFFFF"/>
                </a:highlight>
                <a:latin typeface="Google Sans"/>
              </a:rPr>
              <a:t>For example, it can determine which marketing channels or advertising strategies influence sales most, allowing businesses to allocate resources more effectively.</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17303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E2A5538-B7E2-5653-28D2-BA2C48C9294D}"/>
              </a:ext>
            </a:extLst>
          </p:cNvPr>
          <p:cNvSpPr txBox="1">
            <a:spLocks/>
          </p:cNvSpPr>
          <p:nvPr/>
        </p:nvSpPr>
        <p:spPr>
          <a:xfrm>
            <a:off x="605616" y="96254"/>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7030A0"/>
                </a:solidFill>
                <a:latin typeface="Calibri" panose="020F0502020204030204" pitchFamily="34" charset="0"/>
                <a:cs typeface="Calibri" panose="020F0502020204030204" pitchFamily="34" charset="0"/>
              </a:rPr>
              <a:t>What is an easy example of regression?</a:t>
            </a:r>
          </a:p>
        </p:txBody>
      </p:sp>
      <p:sp>
        <p:nvSpPr>
          <p:cNvPr id="3" name="TextBox 2">
            <a:extLst>
              <a:ext uri="{FF2B5EF4-FFF2-40B4-BE49-F238E27FC236}">
                <a16:creationId xmlns:a16="http://schemas.microsoft.com/office/drawing/2014/main" id="{EF4ACD14-AAD7-CC5F-C316-3016300AB5D0}"/>
              </a:ext>
            </a:extLst>
          </p:cNvPr>
          <p:cNvSpPr txBox="1"/>
          <p:nvPr/>
        </p:nvSpPr>
        <p:spPr>
          <a:xfrm>
            <a:off x="877341" y="1177829"/>
            <a:ext cx="9337281" cy="3046988"/>
          </a:xfrm>
          <a:prstGeom prst="rect">
            <a:avLst/>
          </a:prstGeom>
          <a:noFill/>
        </p:spPr>
        <p:txBody>
          <a:bodyPr wrap="square">
            <a:spAutoFit/>
          </a:bodyPr>
          <a:lstStyle/>
          <a:p>
            <a:pPr algn="just"/>
            <a:r>
              <a:rPr lang="en-US" sz="2400" b="0" i="0" dirty="0">
                <a:solidFill>
                  <a:srgbClr val="4D5156"/>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We could use the equation to predict weight if we knew an individual's height. </a:t>
            </a:r>
          </a:p>
          <a:p>
            <a:pPr algn="just"/>
            <a:endParaRPr lang="en-US" sz="2400" dirty="0">
              <a:solidFill>
                <a:srgbClr val="4D5156"/>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just"/>
            <a:r>
              <a:rPr lang="en-US" sz="2400" b="0" i="0" dirty="0">
                <a:solidFill>
                  <a:srgbClr val="4D5156"/>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 this example, if an individual was 70 inches tall, we would predict his weight to be: Weight = 80 + 2 x (70) = 220 </a:t>
            </a:r>
            <a:r>
              <a:rPr lang="en-US" sz="2400" b="0" i="0" dirty="0" err="1">
                <a:solidFill>
                  <a:srgbClr val="4D5156"/>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lbs</a:t>
            </a:r>
            <a:r>
              <a:rPr lang="en-US" sz="2400" dirty="0">
                <a:solidFill>
                  <a:srgbClr val="4D5156"/>
                </a:solidFill>
                <a:highlight>
                  <a:srgbClr val="FFFFFF"/>
                </a:highlight>
                <a:latin typeface="Calibri" panose="020F0502020204030204" pitchFamily="34" charset="0"/>
                <a:ea typeface="Calibri" panose="020F0502020204030204" pitchFamily="34" charset="0"/>
                <a:cs typeface="Calibri" panose="020F0502020204030204" pitchFamily="34" charset="0"/>
              </a:rPr>
              <a:t> = 99 kg</a:t>
            </a:r>
            <a:endParaRPr lang="en-US" sz="2400" b="0" i="0" dirty="0">
              <a:solidFill>
                <a:srgbClr val="4D5156"/>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just"/>
            <a:endParaRPr lang="en-US" sz="2400" dirty="0">
              <a:solidFill>
                <a:srgbClr val="4D5156"/>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just"/>
            <a:r>
              <a:rPr lang="en-US" sz="2400" b="0" i="0" dirty="0">
                <a:solidFill>
                  <a:srgbClr val="4D5156"/>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 this simple linear regression, we are examining the impact of one independent variable on the outcome.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466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E2A5538-B7E2-5653-28D2-BA2C48C9294D}"/>
              </a:ext>
            </a:extLst>
          </p:cNvPr>
          <p:cNvSpPr txBox="1">
            <a:spLocks/>
          </p:cNvSpPr>
          <p:nvPr/>
        </p:nvSpPr>
        <p:spPr>
          <a:xfrm>
            <a:off x="605616" y="96254"/>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7030A0"/>
                </a:solidFill>
                <a:latin typeface="Calibri" panose="020F0502020204030204" pitchFamily="34" charset="0"/>
                <a:cs typeface="Calibri" panose="020F0502020204030204" pitchFamily="34" charset="0"/>
              </a:rPr>
              <a:t>Conti…</a:t>
            </a:r>
          </a:p>
        </p:txBody>
      </p:sp>
      <p:pic>
        <p:nvPicPr>
          <p:cNvPr id="3" name="Picture 2">
            <a:extLst>
              <a:ext uri="{FF2B5EF4-FFF2-40B4-BE49-F238E27FC236}">
                <a16:creationId xmlns:a16="http://schemas.microsoft.com/office/drawing/2014/main" id="{936A6F36-00FF-A48C-E92A-2B519B1BCEE8}"/>
              </a:ext>
            </a:extLst>
          </p:cNvPr>
          <p:cNvPicPr>
            <a:picLocks noChangeAspect="1"/>
          </p:cNvPicPr>
          <p:nvPr/>
        </p:nvPicPr>
        <p:blipFill>
          <a:blip r:embed="rId2"/>
          <a:stretch>
            <a:fillRect/>
          </a:stretch>
        </p:blipFill>
        <p:spPr>
          <a:xfrm>
            <a:off x="1680546" y="947391"/>
            <a:ext cx="8830907" cy="4963218"/>
          </a:xfrm>
          <a:prstGeom prst="rect">
            <a:avLst/>
          </a:prstGeom>
          <a:solidFill>
            <a:schemeClr val="accent2"/>
          </a:solidFill>
          <a:ln>
            <a:solidFill>
              <a:schemeClr val="accent1"/>
            </a:solidFill>
          </a:ln>
        </p:spPr>
      </p:pic>
    </p:spTree>
    <p:extLst>
      <p:ext uri="{BB962C8B-B14F-4D97-AF65-F5344CB8AC3E}">
        <p14:creationId xmlns:p14="http://schemas.microsoft.com/office/powerpoint/2010/main" val="55709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E2A5538-B7E2-5653-28D2-BA2C48C9294D}"/>
              </a:ext>
            </a:extLst>
          </p:cNvPr>
          <p:cNvSpPr txBox="1">
            <a:spLocks/>
          </p:cNvSpPr>
          <p:nvPr/>
        </p:nvSpPr>
        <p:spPr>
          <a:xfrm>
            <a:off x="605616" y="96254"/>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7030A0"/>
                </a:solidFill>
                <a:latin typeface="Calibri" panose="020F0502020204030204" pitchFamily="34" charset="0"/>
                <a:cs typeface="Calibri" panose="020F0502020204030204" pitchFamily="34" charset="0"/>
              </a:rPr>
              <a:t>2.5 Data munging </a:t>
            </a:r>
          </a:p>
        </p:txBody>
      </p:sp>
      <p:sp>
        <p:nvSpPr>
          <p:cNvPr id="3" name="TextBox 2">
            <a:extLst>
              <a:ext uri="{FF2B5EF4-FFF2-40B4-BE49-F238E27FC236}">
                <a16:creationId xmlns:a16="http://schemas.microsoft.com/office/drawing/2014/main" id="{7AA8E693-FE67-6B7F-FF14-4E290AA8F43B}"/>
              </a:ext>
            </a:extLst>
          </p:cNvPr>
          <p:cNvSpPr txBox="1"/>
          <p:nvPr/>
        </p:nvSpPr>
        <p:spPr>
          <a:xfrm>
            <a:off x="396078" y="1157630"/>
            <a:ext cx="9469817" cy="1569660"/>
          </a:xfrm>
          <a:prstGeom prst="rect">
            <a:avLst/>
          </a:prstGeom>
          <a:noFill/>
        </p:spPr>
        <p:txBody>
          <a:bodyPr wrap="square">
            <a:spAutoFit/>
          </a:bodyPr>
          <a:lstStyle/>
          <a:p>
            <a:pPr algn="just"/>
            <a:r>
              <a:rPr lang="en-US" sz="2400" b="0" i="0" dirty="0">
                <a:solidFill>
                  <a:srgbClr val="2021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What is data munging in data science?</a:t>
            </a:r>
          </a:p>
          <a:p>
            <a:pPr algn="just"/>
            <a:endParaRPr lang="en-US" sz="2400" b="0" i="0" dirty="0">
              <a:solidFill>
                <a:srgbClr val="2021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just"/>
            <a:r>
              <a:rPr lang="en-US" sz="2400" b="0" i="0" dirty="0">
                <a:solidFill>
                  <a:srgbClr val="2021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Data munging, also known as data wrangling, is the process of converting raw data into a more usable format.</a:t>
            </a:r>
          </a:p>
        </p:txBody>
      </p:sp>
      <p:sp>
        <p:nvSpPr>
          <p:cNvPr id="6" name="TextBox 5">
            <a:extLst>
              <a:ext uri="{FF2B5EF4-FFF2-40B4-BE49-F238E27FC236}">
                <a16:creationId xmlns:a16="http://schemas.microsoft.com/office/drawing/2014/main" id="{AEA26BED-C110-5828-17D5-FE6E956942E2}"/>
              </a:ext>
            </a:extLst>
          </p:cNvPr>
          <p:cNvSpPr txBox="1"/>
          <p:nvPr/>
        </p:nvSpPr>
        <p:spPr>
          <a:xfrm>
            <a:off x="605616" y="2930241"/>
            <a:ext cx="6097604" cy="3416320"/>
          </a:xfrm>
          <a:prstGeom prst="rect">
            <a:avLst/>
          </a:prstGeom>
          <a:noFill/>
        </p:spPr>
        <p:txBody>
          <a:bodyPr wrap="square">
            <a:spAutoFit/>
          </a:bodyPr>
          <a:lstStyle/>
          <a:p>
            <a:pPr algn="l"/>
            <a:r>
              <a:rPr lang="en-US" sz="2400" b="1" i="0" dirty="0">
                <a:solidFill>
                  <a:srgbClr val="44444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Types of Datasets</a:t>
            </a:r>
          </a:p>
          <a:p>
            <a:pPr algn="l"/>
            <a:r>
              <a:rPr lang="en-US" sz="2400" b="0" i="0" dirty="0">
                <a:solidFill>
                  <a:srgbClr val="44444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 Statistics, we have different types of data sets available for different types of information. They are:</a:t>
            </a:r>
          </a:p>
          <a:p>
            <a:pPr algn="l">
              <a:buFont typeface="Arial" panose="020B0604020202020204" pitchFamily="34" charset="0"/>
              <a:buChar char="•"/>
            </a:pPr>
            <a:r>
              <a:rPr lang="en-US" sz="2400" b="0" i="0" dirty="0">
                <a:solidFill>
                  <a:srgbClr val="44444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Numerical data sets</a:t>
            </a:r>
          </a:p>
          <a:p>
            <a:pPr algn="l">
              <a:buFont typeface="Arial" panose="020B0604020202020204" pitchFamily="34" charset="0"/>
              <a:buChar char="•"/>
            </a:pPr>
            <a:r>
              <a:rPr lang="en-US" sz="2400" b="0" i="0" dirty="0">
                <a:solidFill>
                  <a:srgbClr val="44444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Bivariate data sets</a:t>
            </a:r>
          </a:p>
          <a:p>
            <a:pPr algn="l">
              <a:buFont typeface="Arial" panose="020B0604020202020204" pitchFamily="34" charset="0"/>
              <a:buChar char="•"/>
            </a:pPr>
            <a:r>
              <a:rPr lang="en-US" sz="2400" b="0" i="0" dirty="0">
                <a:solidFill>
                  <a:srgbClr val="44444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Multivariate data sets</a:t>
            </a:r>
          </a:p>
          <a:p>
            <a:pPr algn="l">
              <a:buFont typeface="Arial" panose="020B0604020202020204" pitchFamily="34" charset="0"/>
              <a:buChar char="•"/>
            </a:pPr>
            <a:r>
              <a:rPr lang="en-US" sz="2400" b="0" i="0" dirty="0">
                <a:solidFill>
                  <a:srgbClr val="44444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Categorical data sets</a:t>
            </a:r>
          </a:p>
          <a:p>
            <a:pPr algn="l">
              <a:buFont typeface="Arial" panose="020B0604020202020204" pitchFamily="34" charset="0"/>
              <a:buChar char="•"/>
            </a:pPr>
            <a:r>
              <a:rPr lang="en-US" sz="2400" b="0" i="0" dirty="0">
                <a:solidFill>
                  <a:srgbClr val="44444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Correlation data sets</a:t>
            </a:r>
          </a:p>
        </p:txBody>
      </p:sp>
    </p:spTree>
    <p:extLst>
      <p:ext uri="{BB962C8B-B14F-4D97-AF65-F5344CB8AC3E}">
        <p14:creationId xmlns:p14="http://schemas.microsoft.com/office/powerpoint/2010/main" val="232286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914F1F4-DA79-191B-E05E-96FEECED64F7}"/>
              </a:ext>
            </a:extLst>
          </p:cNvPr>
          <p:cNvSpPr txBox="1">
            <a:spLocks/>
          </p:cNvSpPr>
          <p:nvPr/>
        </p:nvSpPr>
        <p:spPr>
          <a:xfrm>
            <a:off x="605616" y="38504"/>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rgbClr val="7030A0"/>
                </a:solidFill>
                <a:latin typeface="Calibri" panose="020F0502020204030204" pitchFamily="34" charset="0"/>
                <a:cs typeface="Calibri" panose="020F0502020204030204" pitchFamily="34" charset="0"/>
              </a:rPr>
              <a:t>Essential Steps in Data Munging</a:t>
            </a:r>
            <a:endParaRPr lang="en-US" sz="2400" b="1" dirty="0">
              <a:solidFill>
                <a:srgbClr val="7030A0"/>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748B2D3C-74A8-99FD-6940-B70BA1EAA8F4}"/>
              </a:ext>
            </a:extLst>
          </p:cNvPr>
          <p:cNvSpPr txBox="1"/>
          <p:nvPr/>
        </p:nvSpPr>
        <p:spPr>
          <a:xfrm>
            <a:off x="385011" y="587144"/>
            <a:ext cx="10645542" cy="5632311"/>
          </a:xfrm>
          <a:prstGeom prst="rect">
            <a:avLst/>
          </a:prstGeom>
          <a:noFill/>
        </p:spPr>
        <p:txBody>
          <a:bodyPr wrap="square">
            <a:spAutoFit/>
          </a:bodyPr>
          <a:lstStyle/>
          <a:p>
            <a:pPr algn="just" rtl="0" fontAlgn="base"/>
            <a:r>
              <a:rPr lang="en-US" sz="2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There are the different stages of data munging:</a:t>
            </a:r>
          </a:p>
          <a:p>
            <a:pPr algn="just" fontAlgn="base">
              <a:buFont typeface="+mj-lt"/>
              <a:buAutoNum type="arabicPeriod"/>
            </a:pPr>
            <a:r>
              <a:rPr lang="en-US" sz="2400" b="1"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Data Discovery</a:t>
            </a:r>
            <a:r>
              <a:rPr lang="en-US" sz="2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t>
            </a:r>
          </a:p>
          <a:p>
            <a:pPr marL="800100" lvl="1" indent="-342900" algn="just" fontAlgn="base">
              <a:buFont typeface="Wingdings" panose="05000000000000000000" pitchFamily="2" charset="2"/>
              <a:buChar char="Ø"/>
            </a:pPr>
            <a:r>
              <a:rPr lang="en-US" sz="2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Defining the purpose and goals of data analysis.</a:t>
            </a:r>
          </a:p>
          <a:p>
            <a:pPr marL="800100" lvl="1" indent="-342900" algn="just" fontAlgn="base">
              <a:buFont typeface="Wingdings" panose="05000000000000000000" pitchFamily="2" charset="2"/>
              <a:buChar char="Ø"/>
            </a:pPr>
            <a:r>
              <a:rPr lang="en-US" sz="2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Identifying potential uses and requirements of data.</a:t>
            </a:r>
          </a:p>
          <a:p>
            <a:pPr marL="800100" lvl="1" indent="-342900" algn="just" fontAlgn="base">
              <a:buFont typeface="Wingdings" panose="05000000000000000000" pitchFamily="2" charset="2"/>
              <a:buChar char="Ø"/>
            </a:pPr>
            <a:r>
              <a:rPr lang="en-US" sz="2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Focusing on business requirements rather than technical specifications.</a:t>
            </a:r>
          </a:p>
          <a:p>
            <a:pPr algn="just" fontAlgn="base">
              <a:buFont typeface="+mj-lt"/>
              <a:buAutoNum type="arabicPeriod" startAt="2"/>
            </a:pPr>
            <a:r>
              <a:rPr lang="en-US" sz="2400" b="1"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Data Structuring</a:t>
            </a:r>
            <a:r>
              <a:rPr lang="en-US" sz="2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t>
            </a:r>
          </a:p>
          <a:p>
            <a:pPr marL="800100" lvl="1" indent="-342900" algn="just" fontAlgn="base">
              <a:buFont typeface="Wingdings" panose="05000000000000000000" pitchFamily="2" charset="2"/>
              <a:buChar char="Ø"/>
            </a:pPr>
            <a:r>
              <a:rPr lang="en-US" sz="2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Structuring raw data to make it machine-readable.</a:t>
            </a:r>
          </a:p>
          <a:p>
            <a:pPr marL="800100" lvl="1" indent="-342900" algn="just" fontAlgn="base">
              <a:buFont typeface="Wingdings" panose="05000000000000000000" pitchFamily="2" charset="2"/>
              <a:buChar char="Ø"/>
            </a:pPr>
            <a:r>
              <a:rPr lang="en-US" sz="2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Organizing data into a well-defined schema with consistent layout (rows and columns).</a:t>
            </a:r>
          </a:p>
          <a:p>
            <a:pPr marL="800100" lvl="1" indent="-342900" algn="just" fontAlgn="base">
              <a:buFont typeface="Wingdings" panose="05000000000000000000" pitchFamily="2" charset="2"/>
              <a:buChar char="Ø"/>
            </a:pPr>
            <a:r>
              <a:rPr lang="en-US" sz="2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Extracting data from various sources and organizing it into a formatted repository.</a:t>
            </a:r>
          </a:p>
          <a:p>
            <a:pPr lvl="1" algn="just" fontAlgn="base"/>
            <a:endParaRPr lang="en-US" sz="2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800100" lvl="1" indent="-342900" algn="just" fontAlgn="base">
              <a:buFont typeface="Wingdings" panose="05000000000000000000" pitchFamily="2" charset="2"/>
              <a:buChar char="v"/>
            </a:pPr>
            <a:r>
              <a:rPr lang="en-US" sz="2400" b="1" dirty="0">
                <a:latin typeface="Arial" panose="020B0604020202020204" pitchFamily="34" charset="0"/>
                <a:ea typeface="Times New Roman" panose="02020603050405020304" pitchFamily="18" charset="0"/>
                <a:cs typeface="Times New Roman" panose="02020603050405020304" pitchFamily="18" charset="0"/>
              </a:rPr>
              <a:t>Data Transformation:</a:t>
            </a:r>
            <a:r>
              <a:rPr lang="en-US" sz="2400" dirty="0">
                <a:latin typeface="Arial" panose="020B0604020202020204" pitchFamily="34" charset="0"/>
                <a:ea typeface="Times New Roman" panose="02020603050405020304" pitchFamily="18" charset="0"/>
                <a:cs typeface="Times New Roman" panose="02020603050405020304" pitchFamily="18" charset="0"/>
              </a:rPr>
              <a:t> Converting data into a consistent format, reshaping it for analysis, and creating new variables or features.</a:t>
            </a:r>
            <a:endParaRPr lang="en-IN" sz="2400" dirty="0"/>
          </a:p>
          <a:p>
            <a:pPr marL="800100" lvl="1" indent="-342900" algn="just" fontAlgn="base">
              <a:buFont typeface="Wingdings" panose="05000000000000000000" pitchFamily="2" charset="2"/>
              <a:buChar char="Ø"/>
            </a:pPr>
            <a:endParaRPr lang="en-US" sz="2400" dirty="0">
              <a:solidFill>
                <a:srgbClr val="273239"/>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7432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1144" y="740646"/>
            <a:ext cx="10530840" cy="4893647"/>
          </a:xfrm>
          <a:prstGeom prst="rect">
            <a:avLst/>
          </a:prstGeom>
        </p:spPr>
        <p:txBody>
          <a:bodyPr wrap="square">
            <a:spAutoFit/>
          </a:bodyPr>
          <a:lstStyle/>
          <a:p>
            <a:pPr algn="just" fontAlgn="base">
              <a:buFont typeface="+mj-lt"/>
              <a:buAutoNum type="arabicPeriod" startAt="3"/>
            </a:pPr>
            <a:r>
              <a:rPr lang="en-US" sz="2400" b="1" dirty="0">
                <a:solidFill>
                  <a:srgbClr val="273239"/>
                </a:solidFill>
                <a:highlight>
                  <a:srgbClr val="FFFFFF"/>
                </a:highlight>
                <a:latin typeface="Calibri" panose="020F0502020204030204" pitchFamily="34" charset="0"/>
                <a:ea typeface="Calibri" panose="020F0502020204030204" pitchFamily="34" charset="0"/>
                <a:cs typeface="Calibri" panose="020F0502020204030204" pitchFamily="34" charset="0"/>
              </a:rPr>
              <a:t>Data Cleansing</a:t>
            </a:r>
            <a:r>
              <a:rPr lang="en-US" sz="2400" dirty="0">
                <a:solidFill>
                  <a:srgbClr val="273239"/>
                </a:solidFill>
                <a:highlight>
                  <a:srgbClr val="FFFFFF"/>
                </a:highlight>
                <a:latin typeface="Calibri" panose="020F0502020204030204" pitchFamily="34" charset="0"/>
                <a:ea typeface="Calibri" panose="020F0502020204030204" pitchFamily="34" charset="0"/>
                <a:cs typeface="Calibri" panose="020F0502020204030204" pitchFamily="34" charset="0"/>
              </a:rPr>
              <a:t>:</a:t>
            </a:r>
          </a:p>
          <a:p>
            <a:pPr marL="800100" lvl="1" indent="-342900" algn="just" fontAlgn="base">
              <a:buFont typeface="Wingdings" panose="05000000000000000000" pitchFamily="2" charset="2"/>
              <a:buChar char="Ø"/>
            </a:pPr>
            <a:r>
              <a:rPr lang="en-US" sz="2400" dirty="0">
                <a:solidFill>
                  <a:srgbClr val="273239"/>
                </a:solidFill>
                <a:highlight>
                  <a:srgbClr val="FFFFFF"/>
                </a:highlight>
                <a:latin typeface="Calibri" panose="020F0502020204030204" pitchFamily="34" charset="0"/>
                <a:ea typeface="Calibri" panose="020F0502020204030204" pitchFamily="34" charset="0"/>
                <a:cs typeface="Calibri" panose="020F0502020204030204" pitchFamily="34" charset="0"/>
              </a:rPr>
              <a:t>Addressing data quality issues such as missing values and duplicate datasets.</a:t>
            </a:r>
          </a:p>
          <a:p>
            <a:pPr marL="800100" lvl="1" indent="-342900" algn="just" fontAlgn="base">
              <a:buFont typeface="Wingdings" panose="05000000000000000000" pitchFamily="2" charset="2"/>
              <a:buChar char="Ø"/>
            </a:pPr>
            <a:r>
              <a:rPr lang="en-US" sz="2400" dirty="0">
                <a:solidFill>
                  <a:srgbClr val="273239"/>
                </a:solidFill>
                <a:highlight>
                  <a:srgbClr val="FFFFFF"/>
                </a:highlight>
                <a:latin typeface="Calibri" panose="020F0502020204030204" pitchFamily="34" charset="0"/>
                <a:ea typeface="Calibri" panose="020F0502020204030204" pitchFamily="34" charset="0"/>
                <a:cs typeface="Calibri" panose="020F0502020204030204" pitchFamily="34" charset="0"/>
              </a:rPr>
              <a:t>Detecting and correcting erroneous data to avoid information gaps.</a:t>
            </a:r>
          </a:p>
          <a:p>
            <a:pPr marL="800100" lvl="1" indent="-342900" algn="just" fontAlgn="base">
              <a:buFont typeface="Wingdings" panose="05000000000000000000" pitchFamily="2" charset="2"/>
              <a:buChar char="Ø"/>
            </a:pPr>
            <a:r>
              <a:rPr lang="en-US" sz="2400" dirty="0">
                <a:solidFill>
                  <a:srgbClr val="273239"/>
                </a:solidFill>
                <a:highlight>
                  <a:srgbClr val="FFFFFF"/>
                </a:highlight>
                <a:latin typeface="Calibri" panose="020F0502020204030204" pitchFamily="34" charset="0"/>
                <a:ea typeface="Calibri" panose="020F0502020204030204" pitchFamily="34" charset="0"/>
                <a:cs typeface="Calibri" panose="020F0502020204030204" pitchFamily="34" charset="0"/>
              </a:rPr>
              <a:t>Applying transformations (e.g., removing, replacing, finding and replacing) to eliminate redundant text and null values, and identify missing fields and typing errors.</a:t>
            </a:r>
          </a:p>
          <a:p>
            <a:pPr fontAlgn="base">
              <a:buFont typeface="+mj-lt"/>
              <a:buAutoNum type="arabicPeriod" startAt="4"/>
            </a:pPr>
            <a:r>
              <a:rPr lang="en-US" sz="2400" b="1" dirty="0">
                <a:solidFill>
                  <a:srgbClr val="273239"/>
                </a:solidFill>
                <a:highlight>
                  <a:srgbClr val="FFFFFF"/>
                </a:highlight>
                <a:latin typeface="Calibri" panose="020F0502020204030204" pitchFamily="34" charset="0"/>
                <a:ea typeface="Calibri" panose="020F0502020204030204" pitchFamily="34" charset="0"/>
                <a:cs typeface="Calibri" panose="020F0502020204030204" pitchFamily="34" charset="0"/>
              </a:rPr>
              <a:t>Data Enrichment</a:t>
            </a:r>
            <a:r>
              <a:rPr lang="en-US" sz="2400" dirty="0">
                <a:solidFill>
                  <a:srgbClr val="273239"/>
                </a:solidFill>
                <a:highlight>
                  <a:srgbClr val="FFFFFF"/>
                </a:highlight>
                <a:latin typeface="Calibri" panose="020F0502020204030204" pitchFamily="34" charset="0"/>
                <a:ea typeface="Calibri" panose="020F0502020204030204" pitchFamily="34" charset="0"/>
                <a:cs typeface="Calibri" panose="020F0502020204030204" pitchFamily="34" charset="0"/>
              </a:rPr>
              <a:t>:</a:t>
            </a:r>
          </a:p>
          <a:p>
            <a:pPr marL="800100" lvl="1" indent="-342900" fontAlgn="base">
              <a:buFont typeface="Wingdings" panose="05000000000000000000" pitchFamily="2" charset="2"/>
              <a:buChar char="Ø"/>
            </a:pPr>
            <a:r>
              <a:rPr lang="en-US" sz="2400" dirty="0">
                <a:solidFill>
                  <a:srgbClr val="273239"/>
                </a:solidFill>
                <a:highlight>
                  <a:srgbClr val="FFFFFF"/>
                </a:highlight>
                <a:latin typeface="Calibri" panose="020F0502020204030204" pitchFamily="34" charset="0"/>
                <a:ea typeface="Calibri" panose="020F0502020204030204" pitchFamily="34" charset="0"/>
                <a:cs typeface="Calibri" panose="020F0502020204030204" pitchFamily="34" charset="0"/>
              </a:rPr>
              <a:t>Appending one or multiple datasets from different sources to generate a holistic view of information.</a:t>
            </a:r>
          </a:p>
          <a:p>
            <a:pPr marL="800100" lvl="1" indent="-342900" fontAlgn="base">
              <a:buFont typeface="Wingdings" panose="05000000000000000000" pitchFamily="2" charset="2"/>
              <a:buChar char="Ø"/>
            </a:pPr>
            <a:r>
              <a:rPr lang="en-US" sz="2400" dirty="0">
                <a:solidFill>
                  <a:srgbClr val="273239"/>
                </a:solidFill>
                <a:highlight>
                  <a:srgbClr val="FFFFFF"/>
                </a:highlight>
                <a:latin typeface="Calibri" panose="020F0502020204030204" pitchFamily="34" charset="0"/>
                <a:ea typeface="Calibri" panose="020F0502020204030204" pitchFamily="34" charset="0"/>
                <a:cs typeface="Calibri" panose="020F0502020204030204" pitchFamily="34" charset="0"/>
              </a:rPr>
              <a:t>Aggregating multiple data sources to make data more useful for reporting and analytics.</a:t>
            </a:r>
          </a:p>
          <a:p>
            <a:pPr marL="800100" lvl="1" indent="-342900" fontAlgn="base">
              <a:buFont typeface="Wingdings" panose="05000000000000000000" pitchFamily="2" charset="2"/>
              <a:buChar char="Ø"/>
            </a:pPr>
            <a:r>
              <a:rPr lang="en-US" sz="2400" dirty="0">
                <a:solidFill>
                  <a:srgbClr val="273239"/>
                </a:solidFill>
                <a:highlight>
                  <a:srgbClr val="FFFFFF"/>
                </a:highlight>
                <a:latin typeface="Calibri" panose="020F0502020204030204" pitchFamily="34" charset="0"/>
                <a:ea typeface="Calibri" panose="020F0502020204030204" pitchFamily="34" charset="0"/>
                <a:cs typeface="Calibri" panose="020F0502020204030204" pitchFamily="34" charset="0"/>
              </a:rPr>
              <a:t>Example: Matching an order ID against a different database to obtain further details like account name, account balance, buying history, etc.</a:t>
            </a:r>
          </a:p>
        </p:txBody>
      </p:sp>
    </p:spTree>
    <p:extLst>
      <p:ext uri="{BB962C8B-B14F-4D97-AF65-F5344CB8AC3E}">
        <p14:creationId xmlns:p14="http://schemas.microsoft.com/office/powerpoint/2010/main" val="3863168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867A03-4923-E722-E520-51EF32407477}"/>
              </a:ext>
            </a:extLst>
          </p:cNvPr>
          <p:cNvPicPr>
            <a:picLocks noChangeAspect="1"/>
          </p:cNvPicPr>
          <p:nvPr/>
        </p:nvPicPr>
        <p:blipFill>
          <a:blip r:embed="rId2"/>
          <a:stretch>
            <a:fillRect/>
          </a:stretch>
        </p:blipFill>
        <p:spPr>
          <a:xfrm>
            <a:off x="1396204" y="1346441"/>
            <a:ext cx="10269383" cy="3581900"/>
          </a:xfrm>
          <a:prstGeom prst="rect">
            <a:avLst/>
          </a:prstGeom>
        </p:spPr>
      </p:pic>
      <p:sp>
        <p:nvSpPr>
          <p:cNvPr id="2" name="Title 1"/>
          <p:cNvSpPr>
            <a:spLocks noGrp="1"/>
          </p:cNvSpPr>
          <p:nvPr>
            <p:ph type="title"/>
          </p:nvPr>
        </p:nvSpPr>
        <p:spPr>
          <a:xfrm>
            <a:off x="643880" y="223885"/>
            <a:ext cx="8596668" cy="561278"/>
          </a:xfrm>
        </p:spPr>
        <p:txBody>
          <a:bodyPr>
            <a:normAutofit/>
          </a:bodyPr>
          <a:lstStyle/>
          <a:p>
            <a:r>
              <a:rPr lang="en-IN" sz="2200" b="1" dirty="0">
                <a:solidFill>
                  <a:srgbClr val="7030A0"/>
                </a:solidFill>
                <a:latin typeface="Arial" panose="020B0604020202020204" pitchFamily="34" charset="0"/>
                <a:cs typeface="Arial" panose="020B0604020202020204" pitchFamily="34" charset="0"/>
              </a:rPr>
              <a:t>2.1 Probability</a:t>
            </a:r>
          </a:p>
        </p:txBody>
      </p:sp>
      <p:sp>
        <p:nvSpPr>
          <p:cNvPr id="3" name="Content Placeholder 2"/>
          <p:cNvSpPr>
            <a:spLocks noGrp="1"/>
          </p:cNvSpPr>
          <p:nvPr>
            <p:ph idx="1"/>
          </p:nvPr>
        </p:nvSpPr>
        <p:spPr>
          <a:xfrm>
            <a:off x="1067627" y="785163"/>
            <a:ext cx="9894022" cy="4259766"/>
          </a:xfrm>
        </p:spPr>
        <p:txBody>
          <a:bodyPr>
            <a:normAutofit/>
          </a:bodyPr>
          <a:lstStyle/>
          <a:p>
            <a:r>
              <a:rPr lang="en-US" sz="2200" dirty="0">
                <a:latin typeface="Arial" panose="020B0604020202020204" pitchFamily="34" charset="0"/>
                <a:ea typeface="Calibri" panose="020F0502020204030204" pitchFamily="34" charset="0"/>
                <a:cs typeface="Arial" panose="020B0604020202020204" pitchFamily="34" charset="0"/>
              </a:rPr>
              <a:t>Probability is the chance that something will happen — how likely it is that some event will happen. </a:t>
            </a:r>
            <a:endParaRPr lang="en-IN" sz="2200" dirty="0">
              <a:latin typeface="Arial" panose="020B0604020202020204" pitchFamily="34" charset="0"/>
              <a:ea typeface="Calibri" panose="020F050202020403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 name="Rectangle 4"/>
              <p:cNvSpPr/>
              <p:nvPr/>
            </p:nvSpPr>
            <p:spPr>
              <a:xfrm>
                <a:off x="1224067" y="4788470"/>
                <a:ext cx="10613658" cy="631648"/>
              </a:xfrm>
              <a:prstGeom prst="rect">
                <a:avLst/>
              </a:prstGeom>
            </p:spPr>
            <p:txBody>
              <a:bodyPr wrap="square">
                <a:spAutoFit/>
              </a:bodyPr>
              <a:lstStyle/>
              <a:p>
                <a:pPr marL="285750" indent="-285750" algn="just">
                  <a:buFont typeface="Wingdings" panose="05000000000000000000" pitchFamily="2" charset="2"/>
                  <a:buChar char="v"/>
                </a:pPr>
                <a:r>
                  <a:rPr lang="en-US" sz="2200" dirty="0">
                    <a:latin typeface="Arial" panose="020B0604020202020204" pitchFamily="34" charset="0"/>
                    <a:ea typeface="Calibri" panose="020F0502020204030204" pitchFamily="34" charset="0"/>
                    <a:cs typeface="Arial" panose="020B0604020202020204" pitchFamily="34" charset="0"/>
                  </a:rPr>
                  <a:t>Probability of an event happening, </a:t>
                </a:r>
                <a14:m>
                  <m:oMath xmlns:m="http://schemas.openxmlformats.org/officeDocument/2006/math">
                    <m:r>
                      <a:rPr lang="en-US" sz="2200" b="0" i="1" smtClean="0">
                        <a:latin typeface="Cambria Math" panose="02040503050406030204" pitchFamily="18" charset="0"/>
                        <a:ea typeface="Calibri" panose="020F0502020204030204" pitchFamily="34" charset="0"/>
                        <a:cs typeface="Calibri" panose="020F0502020204030204" pitchFamily="34" charset="0"/>
                      </a:rPr>
                      <m:t>𝑃</m:t>
                    </m:r>
                    <m:r>
                      <a:rPr lang="en-US" sz="2200" b="0" i="1" smtClean="0">
                        <a:latin typeface="Cambria Math" panose="02040503050406030204" pitchFamily="18" charset="0"/>
                        <a:ea typeface="Calibri" panose="020F0502020204030204" pitchFamily="34" charset="0"/>
                        <a:cs typeface="Calibri" panose="020F0502020204030204" pitchFamily="34" charset="0"/>
                      </a:rPr>
                      <m:t>(</m:t>
                    </m:r>
                    <m:r>
                      <a:rPr lang="en-US" sz="2200" b="0" i="1" smtClean="0">
                        <a:latin typeface="Cambria Math" panose="02040503050406030204" pitchFamily="18" charset="0"/>
                        <a:ea typeface="Calibri" panose="020F0502020204030204" pitchFamily="34" charset="0"/>
                        <a:cs typeface="Calibri" panose="020F0502020204030204" pitchFamily="34" charset="0"/>
                      </a:rPr>
                      <m:t>𝐸</m:t>
                    </m:r>
                    <m:r>
                      <a:rPr lang="en-US" sz="2200" b="0" i="1" smtClean="0">
                        <a:latin typeface="Cambria Math" panose="02040503050406030204" pitchFamily="18" charset="0"/>
                        <a:ea typeface="Calibri" panose="020F0502020204030204" pitchFamily="34" charset="0"/>
                        <a:cs typeface="Calibri" panose="020F0502020204030204" pitchFamily="34" charset="0"/>
                      </a:rPr>
                      <m:t>)=</m:t>
                    </m:r>
                    <m:f>
                      <m:fPr>
                        <m:ctrlPr>
                          <a:rPr lang="en-US" sz="2200" i="1" smtClean="0">
                            <a:latin typeface="Cambria Math" panose="02040503050406030204" pitchFamily="18" charset="0"/>
                            <a:ea typeface="Calibri" panose="020F0502020204030204" pitchFamily="34" charset="0"/>
                            <a:cs typeface="Calibri" panose="020F0502020204030204" pitchFamily="34" charset="0"/>
                          </a:rPr>
                        </m:ctrlPr>
                      </m:fPr>
                      <m:num>
                        <m:r>
                          <a:rPr lang="en-US" sz="2200" b="0" i="1" smtClean="0">
                            <a:latin typeface="Cambria Math" panose="02040503050406030204" pitchFamily="18" charset="0"/>
                            <a:ea typeface="Calibri" panose="020F0502020204030204" pitchFamily="34" charset="0"/>
                            <a:cs typeface="Calibri" panose="020F0502020204030204" pitchFamily="34" charset="0"/>
                          </a:rPr>
                          <m:t>𝑛𝑜</m:t>
                        </m:r>
                        <m:r>
                          <a:rPr lang="en-US" sz="2200" b="0" i="1" smtClean="0">
                            <a:latin typeface="Cambria Math" panose="02040503050406030204" pitchFamily="18" charset="0"/>
                            <a:ea typeface="Calibri" panose="020F0502020204030204" pitchFamily="34" charset="0"/>
                            <a:cs typeface="Calibri" panose="020F0502020204030204" pitchFamily="34" charset="0"/>
                          </a:rPr>
                          <m:t>.</m:t>
                        </m:r>
                        <m:r>
                          <a:rPr lang="en-US" sz="2200" b="0" i="1" smtClean="0">
                            <a:latin typeface="Cambria Math" panose="02040503050406030204" pitchFamily="18" charset="0"/>
                            <a:ea typeface="Calibri" panose="020F0502020204030204" pitchFamily="34" charset="0"/>
                            <a:cs typeface="Calibri" panose="020F0502020204030204" pitchFamily="34" charset="0"/>
                          </a:rPr>
                          <m:t>𝑜𝑓</m:t>
                        </m:r>
                        <m:r>
                          <a:rPr lang="en-US" sz="2200" b="0" i="1" smtClean="0">
                            <a:latin typeface="Cambria Math" panose="02040503050406030204" pitchFamily="18" charset="0"/>
                            <a:ea typeface="Calibri" panose="020F0502020204030204" pitchFamily="34" charset="0"/>
                            <a:cs typeface="Calibri" panose="020F0502020204030204" pitchFamily="34" charset="0"/>
                          </a:rPr>
                          <m:t> </m:t>
                        </m:r>
                        <m:r>
                          <a:rPr lang="en-US" sz="2200" b="0" i="1" smtClean="0">
                            <a:latin typeface="Cambria Math" panose="02040503050406030204" pitchFamily="18" charset="0"/>
                            <a:ea typeface="Calibri" panose="020F0502020204030204" pitchFamily="34" charset="0"/>
                            <a:cs typeface="Calibri" panose="020F0502020204030204" pitchFamily="34" charset="0"/>
                          </a:rPr>
                          <m:t>𝑤𝑎𝑦𝑠</m:t>
                        </m:r>
                        <m:r>
                          <a:rPr lang="en-US" sz="2200" b="0" i="1" smtClean="0">
                            <a:latin typeface="Cambria Math" panose="02040503050406030204" pitchFamily="18" charset="0"/>
                            <a:ea typeface="Calibri" panose="020F0502020204030204" pitchFamily="34" charset="0"/>
                            <a:cs typeface="Calibri" panose="020F0502020204030204" pitchFamily="34" charset="0"/>
                          </a:rPr>
                          <m:t> </m:t>
                        </m:r>
                        <m:r>
                          <a:rPr lang="en-US" sz="2200" b="0" i="1" smtClean="0">
                            <a:latin typeface="Cambria Math" panose="02040503050406030204" pitchFamily="18" charset="0"/>
                            <a:ea typeface="Calibri" panose="020F0502020204030204" pitchFamily="34" charset="0"/>
                            <a:cs typeface="Calibri" panose="020F0502020204030204" pitchFamily="34" charset="0"/>
                          </a:rPr>
                          <m:t>𝑖𝑡</m:t>
                        </m:r>
                        <m:r>
                          <a:rPr lang="en-US" sz="2200" b="0" i="1" smtClean="0">
                            <a:latin typeface="Cambria Math" panose="02040503050406030204" pitchFamily="18" charset="0"/>
                            <a:ea typeface="Calibri" panose="020F0502020204030204" pitchFamily="34" charset="0"/>
                            <a:cs typeface="Calibri" panose="020F0502020204030204" pitchFamily="34" charset="0"/>
                          </a:rPr>
                          <m:t> </m:t>
                        </m:r>
                        <m:r>
                          <a:rPr lang="en-US" sz="2200" b="0" i="1" smtClean="0">
                            <a:latin typeface="Cambria Math" panose="02040503050406030204" pitchFamily="18" charset="0"/>
                            <a:ea typeface="Calibri" panose="020F0502020204030204" pitchFamily="34" charset="0"/>
                            <a:cs typeface="Calibri" panose="020F0502020204030204" pitchFamily="34" charset="0"/>
                          </a:rPr>
                          <m:t>𝑐𝑎𝑛</m:t>
                        </m:r>
                        <m:r>
                          <a:rPr lang="en-US" sz="2200" b="0" i="1" smtClean="0">
                            <a:latin typeface="Cambria Math" panose="02040503050406030204" pitchFamily="18" charset="0"/>
                            <a:ea typeface="Calibri" panose="020F0502020204030204" pitchFamily="34" charset="0"/>
                            <a:cs typeface="Calibri" panose="020F0502020204030204" pitchFamily="34" charset="0"/>
                          </a:rPr>
                          <m:t> </m:t>
                        </m:r>
                        <m:r>
                          <a:rPr lang="en-US" sz="2200" b="0" i="1" smtClean="0">
                            <a:latin typeface="Cambria Math" panose="02040503050406030204" pitchFamily="18" charset="0"/>
                            <a:ea typeface="Calibri" panose="020F0502020204030204" pitchFamily="34" charset="0"/>
                            <a:cs typeface="Calibri" panose="020F0502020204030204" pitchFamily="34" charset="0"/>
                          </a:rPr>
                          <m:t>h𝑎𝑝𝑝𝑒𝑛</m:t>
                        </m:r>
                        <m:r>
                          <a:rPr lang="en-US" sz="2200" b="0" i="1" smtClean="0">
                            <a:latin typeface="Cambria Math" panose="02040503050406030204" pitchFamily="18" charset="0"/>
                            <a:ea typeface="Calibri" panose="020F0502020204030204" pitchFamily="34" charset="0"/>
                            <a:cs typeface="Calibri" panose="020F0502020204030204" pitchFamily="34" charset="0"/>
                          </a:rPr>
                          <m:t>, </m:t>
                        </m:r>
                        <m:r>
                          <a:rPr lang="en-US" sz="2200" b="0" i="1" smtClean="0">
                            <a:latin typeface="Cambria Math" panose="02040503050406030204" pitchFamily="18" charset="0"/>
                            <a:ea typeface="Calibri" panose="020F0502020204030204" pitchFamily="34" charset="0"/>
                            <a:cs typeface="Calibri" panose="020F0502020204030204" pitchFamily="34" charset="0"/>
                          </a:rPr>
                          <m:t>𝑛</m:t>
                        </m:r>
                        <m:r>
                          <a:rPr lang="en-US" sz="2200" b="0" i="1" smtClean="0">
                            <a:latin typeface="Cambria Math" panose="02040503050406030204" pitchFamily="18" charset="0"/>
                            <a:ea typeface="Calibri" panose="020F0502020204030204" pitchFamily="34" charset="0"/>
                            <a:cs typeface="Calibri" panose="020F0502020204030204" pitchFamily="34" charset="0"/>
                          </a:rPr>
                          <m:t>(</m:t>
                        </m:r>
                        <m:r>
                          <a:rPr lang="en-US" sz="2200" b="0" i="1" smtClean="0">
                            <a:latin typeface="Cambria Math" panose="02040503050406030204" pitchFamily="18" charset="0"/>
                            <a:ea typeface="Calibri" panose="020F0502020204030204" pitchFamily="34" charset="0"/>
                            <a:cs typeface="Calibri" panose="020F0502020204030204" pitchFamily="34" charset="0"/>
                          </a:rPr>
                          <m:t>𝐸</m:t>
                        </m:r>
                        <m:r>
                          <a:rPr lang="en-US" sz="2200" b="0" i="1" smtClean="0">
                            <a:latin typeface="Cambria Math" panose="02040503050406030204" pitchFamily="18" charset="0"/>
                            <a:ea typeface="Calibri" panose="020F0502020204030204" pitchFamily="34" charset="0"/>
                            <a:cs typeface="Calibri" panose="020F0502020204030204" pitchFamily="34" charset="0"/>
                          </a:rPr>
                          <m:t>) </m:t>
                        </m:r>
                      </m:num>
                      <m:den>
                        <m:r>
                          <a:rPr lang="en-US" sz="2200" b="0" i="1" smtClean="0">
                            <a:latin typeface="Cambria Math" panose="02040503050406030204" pitchFamily="18" charset="0"/>
                            <a:ea typeface="Calibri" panose="020F0502020204030204" pitchFamily="34" charset="0"/>
                            <a:cs typeface="Calibri" panose="020F0502020204030204" pitchFamily="34" charset="0"/>
                          </a:rPr>
                          <m:t>𝑇𝑜𝑡𝑎𝑙</m:t>
                        </m:r>
                        <m:r>
                          <a:rPr lang="en-US" sz="2200" b="0" i="1" smtClean="0">
                            <a:latin typeface="Cambria Math" panose="02040503050406030204" pitchFamily="18" charset="0"/>
                            <a:ea typeface="Calibri" panose="020F0502020204030204" pitchFamily="34" charset="0"/>
                            <a:cs typeface="Calibri" panose="020F0502020204030204" pitchFamily="34" charset="0"/>
                          </a:rPr>
                          <m:t> </m:t>
                        </m:r>
                        <m:r>
                          <a:rPr lang="en-US" sz="2200" b="0" i="1" smtClean="0">
                            <a:latin typeface="Cambria Math" panose="02040503050406030204" pitchFamily="18" charset="0"/>
                            <a:ea typeface="Calibri" panose="020F0502020204030204" pitchFamily="34" charset="0"/>
                            <a:cs typeface="Calibri" panose="020F0502020204030204" pitchFamily="34" charset="0"/>
                          </a:rPr>
                          <m:t>𝑛𝑢𝑚𝑏𝑒𝑟</m:t>
                        </m:r>
                        <m:r>
                          <a:rPr lang="en-US" sz="2200" b="0" i="1" smtClean="0">
                            <a:latin typeface="Cambria Math" panose="02040503050406030204" pitchFamily="18" charset="0"/>
                            <a:ea typeface="Calibri" panose="020F0502020204030204" pitchFamily="34" charset="0"/>
                            <a:cs typeface="Calibri" panose="020F0502020204030204" pitchFamily="34" charset="0"/>
                          </a:rPr>
                          <m:t> </m:t>
                        </m:r>
                        <m:r>
                          <a:rPr lang="en-US" sz="2200" b="0" i="1" smtClean="0">
                            <a:latin typeface="Cambria Math" panose="02040503050406030204" pitchFamily="18" charset="0"/>
                            <a:ea typeface="Calibri" panose="020F0502020204030204" pitchFamily="34" charset="0"/>
                            <a:cs typeface="Calibri" panose="020F0502020204030204" pitchFamily="34" charset="0"/>
                          </a:rPr>
                          <m:t>𝑜𝑓</m:t>
                        </m:r>
                        <m:r>
                          <a:rPr lang="en-US" sz="2200" b="0" i="1" smtClean="0">
                            <a:latin typeface="Cambria Math" panose="02040503050406030204" pitchFamily="18" charset="0"/>
                            <a:ea typeface="Calibri" panose="020F0502020204030204" pitchFamily="34" charset="0"/>
                            <a:cs typeface="Calibri" panose="020F0502020204030204" pitchFamily="34" charset="0"/>
                          </a:rPr>
                          <m:t> </m:t>
                        </m:r>
                        <m:r>
                          <a:rPr lang="en-US" sz="2200" b="0" i="1" smtClean="0">
                            <a:latin typeface="Cambria Math" panose="02040503050406030204" pitchFamily="18" charset="0"/>
                            <a:ea typeface="Calibri" panose="020F0502020204030204" pitchFamily="34" charset="0"/>
                            <a:cs typeface="Calibri" panose="020F0502020204030204" pitchFamily="34" charset="0"/>
                          </a:rPr>
                          <m:t>𝑜𝑢𝑡𝑐𝑜𝑚𝑒𝑠</m:t>
                        </m:r>
                        <m:r>
                          <a:rPr lang="en-US" sz="2200" b="0" i="1" smtClean="0">
                            <a:latin typeface="Cambria Math" panose="02040503050406030204" pitchFamily="18" charset="0"/>
                            <a:ea typeface="Calibri" panose="020F0502020204030204" pitchFamily="34" charset="0"/>
                            <a:cs typeface="Calibri" panose="020F0502020204030204" pitchFamily="34" charset="0"/>
                          </a:rPr>
                          <m:t> </m:t>
                        </m:r>
                        <m:r>
                          <a:rPr lang="en-US" sz="2200" b="0" i="1" smtClean="0">
                            <a:latin typeface="Cambria Math" panose="02040503050406030204" pitchFamily="18" charset="0"/>
                            <a:ea typeface="Calibri" panose="020F0502020204030204" pitchFamily="34" charset="0"/>
                            <a:cs typeface="Calibri" panose="020F0502020204030204" pitchFamily="34" charset="0"/>
                          </a:rPr>
                          <m:t>𝑛</m:t>
                        </m:r>
                        <m:r>
                          <a:rPr lang="en-US" sz="2200" b="0" i="1" smtClean="0">
                            <a:latin typeface="Cambria Math" panose="02040503050406030204" pitchFamily="18" charset="0"/>
                            <a:ea typeface="Calibri" panose="020F0502020204030204" pitchFamily="34" charset="0"/>
                            <a:cs typeface="Calibri" panose="020F0502020204030204" pitchFamily="34" charset="0"/>
                          </a:rPr>
                          <m:t>(</m:t>
                        </m:r>
                        <m:r>
                          <a:rPr lang="en-US" sz="2200" b="0" i="1" smtClean="0">
                            <a:latin typeface="Cambria Math" panose="02040503050406030204" pitchFamily="18" charset="0"/>
                            <a:ea typeface="Calibri" panose="020F0502020204030204" pitchFamily="34" charset="0"/>
                            <a:cs typeface="Calibri" panose="020F0502020204030204" pitchFamily="34" charset="0"/>
                          </a:rPr>
                          <m:t>𝑇</m:t>
                        </m:r>
                        <m:r>
                          <a:rPr lang="en-US" sz="2200" b="0" i="1" smtClean="0">
                            <a:latin typeface="Cambria Math" panose="02040503050406030204" pitchFamily="18" charset="0"/>
                            <a:ea typeface="Calibri" panose="020F0502020204030204" pitchFamily="34" charset="0"/>
                            <a:cs typeface="Calibri" panose="020F0502020204030204" pitchFamily="34" charset="0"/>
                          </a:rPr>
                          <m:t>)</m:t>
                        </m:r>
                      </m:den>
                    </m:f>
                  </m:oMath>
                </a14:m>
                <a:r>
                  <a:rPr lang="en-US" sz="2200" dirty="0">
                    <a:latin typeface="Arial" panose="020B0604020202020204" pitchFamily="34" charset="0"/>
                    <a:ea typeface="Calibri" panose="020F0502020204030204" pitchFamily="34" charset="0"/>
                    <a:cs typeface="Arial" panose="020B0604020202020204" pitchFamily="34" charset="0"/>
                  </a:rPr>
                  <a:t> </a:t>
                </a:r>
              </a:p>
            </p:txBody>
          </p:sp>
        </mc:Choice>
        <mc:Fallback xmlns="">
          <p:sp>
            <p:nvSpPr>
              <p:cNvPr id="5" name="Rectangle 4"/>
              <p:cNvSpPr>
                <a:spLocks noRot="1" noChangeAspect="1" noMove="1" noResize="1" noEditPoints="1" noAdjustHandles="1" noChangeArrowheads="1" noChangeShapeType="1" noTextEdit="1"/>
              </p:cNvSpPr>
              <p:nvPr/>
            </p:nvSpPr>
            <p:spPr>
              <a:xfrm>
                <a:off x="1224067" y="4788470"/>
                <a:ext cx="10613658" cy="631648"/>
              </a:xfrm>
              <a:prstGeom prst="rect">
                <a:avLst/>
              </a:prstGeom>
              <a:blipFill>
                <a:blip r:embed="rId3"/>
                <a:stretch>
                  <a:fillRect l="-632"/>
                </a:stretch>
              </a:blipFill>
            </p:spPr>
            <p:txBody>
              <a:bodyPr/>
              <a:lstStyle/>
              <a:p>
                <a:r>
                  <a:rPr lang="en-IN">
                    <a:noFill/>
                  </a:rPr>
                  <a:t> </a:t>
                </a:r>
              </a:p>
            </p:txBody>
          </p:sp>
        </mc:Fallback>
      </mc:AlternateContent>
      <p:sp>
        <p:nvSpPr>
          <p:cNvPr id="8" name="Rectangle 7"/>
          <p:cNvSpPr/>
          <p:nvPr/>
        </p:nvSpPr>
        <p:spPr>
          <a:xfrm>
            <a:off x="1359294" y="5301901"/>
            <a:ext cx="10306293" cy="1553054"/>
          </a:xfrm>
          <a:prstGeom prst="rect">
            <a:avLst/>
          </a:prstGeom>
        </p:spPr>
        <p:txBody>
          <a:bodyPr wrap="square">
            <a:spAutoFit/>
          </a:bodyPr>
          <a:lstStyle/>
          <a:p>
            <a:pPr algn="just">
              <a:lnSpc>
                <a:spcPct val="150000"/>
              </a:lnSpc>
            </a:pPr>
            <a:r>
              <a:rPr lang="en-US" sz="2200" dirty="0">
                <a:latin typeface="Arial" panose="020B0604020202020204" pitchFamily="34" charset="0"/>
                <a:cs typeface="Arial" panose="020B0604020202020204" pitchFamily="34" charset="0"/>
              </a:rPr>
              <a:t>Probability is the measure of the likelihood that an event will occur. Probability is quantified as a number between 0 and 1, where 0 indicates impossibility and 1 indicates certainty.</a:t>
            </a:r>
          </a:p>
        </p:txBody>
      </p:sp>
    </p:spTree>
    <p:extLst>
      <p:ext uri="{BB962C8B-B14F-4D97-AF65-F5344CB8AC3E}">
        <p14:creationId xmlns:p14="http://schemas.microsoft.com/office/powerpoint/2010/main" val="36696149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914F1F4-DA79-191B-E05E-96FEECED64F7}"/>
              </a:ext>
            </a:extLst>
          </p:cNvPr>
          <p:cNvSpPr txBox="1">
            <a:spLocks/>
          </p:cNvSpPr>
          <p:nvPr/>
        </p:nvSpPr>
        <p:spPr>
          <a:xfrm>
            <a:off x="605616" y="96254"/>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7030A0"/>
                </a:solidFill>
                <a:latin typeface="Calibri" panose="020F0502020204030204" pitchFamily="34" charset="0"/>
                <a:cs typeface="Calibri" panose="020F0502020204030204" pitchFamily="34" charset="0"/>
              </a:rPr>
              <a:t>Conti…</a:t>
            </a:r>
          </a:p>
        </p:txBody>
      </p:sp>
      <p:sp>
        <p:nvSpPr>
          <p:cNvPr id="3" name="TextBox 2">
            <a:extLst>
              <a:ext uri="{FF2B5EF4-FFF2-40B4-BE49-F238E27FC236}">
                <a16:creationId xmlns:a16="http://schemas.microsoft.com/office/drawing/2014/main" id="{354C393A-0B9B-A8B0-7440-35D94BB69D74}"/>
              </a:ext>
            </a:extLst>
          </p:cNvPr>
          <p:cNvSpPr txBox="1"/>
          <p:nvPr/>
        </p:nvSpPr>
        <p:spPr>
          <a:xfrm>
            <a:off x="499738" y="982176"/>
            <a:ext cx="10155428" cy="2308324"/>
          </a:xfrm>
          <a:prstGeom prst="rect">
            <a:avLst/>
          </a:prstGeom>
          <a:noFill/>
        </p:spPr>
        <p:txBody>
          <a:bodyPr wrap="square">
            <a:spAutoFit/>
          </a:bodyPr>
          <a:lstStyle/>
          <a:p>
            <a:pPr algn="l" fontAlgn="base"/>
            <a:r>
              <a:rPr lang="en-US" sz="2400" b="1"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5.Data Validation</a:t>
            </a:r>
            <a:r>
              <a:rPr lang="en-US" sz="2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t>
            </a:r>
          </a:p>
          <a:p>
            <a:pPr marL="800100" lvl="1" indent="-342900" algn="l" fontAlgn="base">
              <a:buFont typeface="Wingdings" panose="05000000000000000000" pitchFamily="2" charset="2"/>
              <a:buChar char="Ø"/>
            </a:pPr>
            <a:r>
              <a:rPr lang="en-US" sz="2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Validating the accuracy, completeness, and reliability of data.</a:t>
            </a:r>
          </a:p>
          <a:p>
            <a:pPr marL="800100" lvl="1" indent="-342900" algn="l" fontAlgn="base">
              <a:buFont typeface="Wingdings" panose="05000000000000000000" pitchFamily="2" charset="2"/>
              <a:buChar char="Ø"/>
            </a:pPr>
            <a:r>
              <a:rPr lang="en-US" sz="2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Final check to ensure output information is accurate and reliable.</a:t>
            </a:r>
          </a:p>
          <a:p>
            <a:pPr marL="800100" lvl="1" indent="-342900" algn="l" fontAlgn="base">
              <a:buFont typeface="Wingdings" panose="05000000000000000000" pitchFamily="2" charset="2"/>
              <a:buChar char="Ø"/>
            </a:pPr>
            <a:r>
              <a:rPr lang="en-US" sz="2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Rejecting data that don’t comply with pre-defined rules or constraints.</a:t>
            </a:r>
          </a:p>
          <a:p>
            <a:pPr marL="800100" lvl="1" indent="-342900" algn="l" fontAlgn="base">
              <a:buFont typeface="Wingdings" panose="05000000000000000000" pitchFamily="2" charset="2"/>
              <a:buChar char="Ø"/>
            </a:pPr>
            <a:r>
              <a:rPr lang="en-US" sz="24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Types of validation checks include consistency check, data-type validation, range and constraint validation.</a:t>
            </a:r>
          </a:p>
        </p:txBody>
      </p:sp>
      <p:sp>
        <p:nvSpPr>
          <p:cNvPr id="2" name="Rectangle 1"/>
          <p:cNvSpPr/>
          <p:nvPr/>
        </p:nvSpPr>
        <p:spPr>
          <a:xfrm>
            <a:off x="605616" y="3752512"/>
            <a:ext cx="10183368" cy="878574"/>
          </a:xfrm>
          <a:prstGeom prst="rect">
            <a:avLst/>
          </a:prstGeom>
        </p:spPr>
        <p:txBody>
          <a:bodyPr wrap="square">
            <a:spAutoFit/>
          </a:bodyPr>
          <a:lstStyle/>
          <a:p>
            <a:pPr marL="285750" lvl="0" indent="-285750" algn="just">
              <a:lnSpc>
                <a:spcPct val="150000"/>
              </a:lnSpc>
              <a:spcAft>
                <a:spcPts val="0"/>
              </a:spcAft>
              <a:buFont typeface="Wingdings" panose="05000000000000000000" pitchFamily="2" charset="2"/>
              <a:buChar char="v"/>
            </a:pPr>
            <a:r>
              <a:rPr lang="en-US" b="1" dirty="0">
                <a:latin typeface="Arial" panose="020B0604020202020204" pitchFamily="34" charset="0"/>
                <a:ea typeface="Times New Roman" panose="02020603050405020304" pitchFamily="18" charset="0"/>
                <a:cs typeface="Times New Roman" panose="02020603050405020304" pitchFamily="18" charset="0"/>
              </a:rPr>
              <a:t>Quality Assurance:</a:t>
            </a:r>
            <a:r>
              <a:rPr lang="en-US" dirty="0">
                <a:latin typeface="Arial" panose="020B0604020202020204" pitchFamily="34" charset="0"/>
                <a:ea typeface="Times New Roman" panose="02020603050405020304" pitchFamily="18" charset="0"/>
                <a:cs typeface="Times New Roman" panose="02020603050405020304" pitchFamily="18" charset="0"/>
              </a:rPr>
              <a:t> Verifying the integrity and accuracy of the transformed data through validation checks.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447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914F1F4-DA79-191B-E05E-96FEECED64F7}"/>
              </a:ext>
            </a:extLst>
          </p:cNvPr>
          <p:cNvSpPr txBox="1">
            <a:spLocks/>
          </p:cNvSpPr>
          <p:nvPr/>
        </p:nvSpPr>
        <p:spPr>
          <a:xfrm>
            <a:off x="605616" y="96254"/>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rgbClr val="7030A0"/>
                </a:solidFill>
                <a:latin typeface="Calibri" panose="020F0502020204030204" pitchFamily="34" charset="0"/>
                <a:cs typeface="Calibri" panose="020F0502020204030204" pitchFamily="34" charset="0"/>
              </a:rPr>
              <a:t>Benefits of Data Munging</a:t>
            </a:r>
            <a:endParaRPr lang="en-US" sz="2400" b="1" dirty="0">
              <a:solidFill>
                <a:srgbClr val="7030A0"/>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255500B6-EF60-C2F9-3766-D3E91EAEBC43}"/>
              </a:ext>
            </a:extLst>
          </p:cNvPr>
          <p:cNvSpPr txBox="1"/>
          <p:nvPr/>
        </p:nvSpPr>
        <p:spPr>
          <a:xfrm>
            <a:off x="267101" y="644894"/>
            <a:ext cx="10898204" cy="5847755"/>
          </a:xfrm>
          <a:prstGeom prst="rect">
            <a:avLst/>
          </a:prstGeom>
          <a:noFill/>
        </p:spPr>
        <p:txBody>
          <a:bodyPr wrap="square">
            <a:spAutoFit/>
          </a:bodyPr>
          <a:lstStyle/>
          <a:p>
            <a:pPr algn="just" fontAlgn="base">
              <a:buFont typeface="+mj-lt"/>
              <a:buAutoNum type="arabicPeriod"/>
            </a:pPr>
            <a:r>
              <a:rPr lang="en-US" sz="2200" b="1"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Eliminate Data Siloes and Integrate Various Sources</a:t>
            </a:r>
            <a:r>
              <a:rPr lang="en-US" sz="22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t>
            </a:r>
          </a:p>
          <a:p>
            <a:pPr marL="800100" lvl="1" indent="-342900" algn="just" fontAlgn="base">
              <a:buFont typeface="Wingdings" panose="05000000000000000000" pitchFamily="2" charset="2"/>
              <a:buChar char="Ø"/>
            </a:pPr>
            <a:r>
              <a:rPr lang="en-US" sz="22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Data munging allows businesses to break down data silos by integrating data from various sources such as relational databases, web servers, CSV files, etc.</a:t>
            </a:r>
          </a:p>
          <a:p>
            <a:pPr marL="800100" lvl="1" indent="-342900" algn="just" fontAlgn="base">
              <a:buFont typeface="Wingdings" panose="05000000000000000000" pitchFamily="2" charset="2"/>
              <a:buChar char="Ø"/>
            </a:pPr>
            <a:r>
              <a:rPr lang="en-US" sz="22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By integrating disparate data sources, organizations can gain a comprehensive view of their data landscape, leading to more informed decision-making.</a:t>
            </a:r>
          </a:p>
          <a:p>
            <a:pPr algn="just" fontAlgn="base">
              <a:buFont typeface="+mj-lt"/>
              <a:buAutoNum type="arabicPeriod" startAt="2"/>
            </a:pPr>
            <a:r>
              <a:rPr lang="en-US" sz="2200" b="1"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Improve Data Usability</a:t>
            </a:r>
            <a:r>
              <a:rPr lang="en-US" sz="22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t>
            </a:r>
          </a:p>
          <a:p>
            <a:pPr marL="800100" lvl="1" indent="-342900" algn="just" fontAlgn="base">
              <a:buFont typeface="Wingdings" panose="05000000000000000000" pitchFamily="2" charset="2"/>
              <a:buChar char="Ø"/>
            </a:pPr>
            <a:r>
              <a:rPr lang="en-US" sz="22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Data munging transforms raw data into a standardized and compatible format that is machine-readable and suitable for analysis by business systems.</a:t>
            </a:r>
          </a:p>
          <a:p>
            <a:pPr marL="800100" lvl="1" indent="-342900" algn="just" fontAlgn="base">
              <a:buFont typeface="Wingdings" panose="05000000000000000000" pitchFamily="2" charset="2"/>
              <a:buChar char="Ø"/>
            </a:pPr>
            <a:r>
              <a:rPr lang="en-US" sz="22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By structuring and cleaning data, organizations can ensure that their data is easily accessible and usable for a wide range of analytical tasks, such as reporting, visualization, and predictive modeling.</a:t>
            </a:r>
          </a:p>
          <a:p>
            <a:pPr algn="just" fontAlgn="base">
              <a:buFont typeface="+mj-lt"/>
              <a:buAutoNum type="arabicPeriod" startAt="3"/>
            </a:pPr>
            <a:r>
              <a:rPr lang="en-US" sz="2200" b="1"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Process Large Volumes of Data</a:t>
            </a:r>
            <a:r>
              <a:rPr lang="en-US" sz="22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t>
            </a:r>
          </a:p>
          <a:p>
            <a:pPr marL="800100" lvl="1" indent="-342900" algn="just" fontAlgn="base">
              <a:buFont typeface="Wingdings" panose="05000000000000000000" pitchFamily="2" charset="2"/>
              <a:buChar char="Ø"/>
            </a:pPr>
            <a:r>
              <a:rPr lang="en-US" sz="22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With the increasing volume of data generated by organizations, data munging becomes essential for processing large datasets efficiently.</a:t>
            </a:r>
          </a:p>
          <a:p>
            <a:pPr marL="800100" lvl="1" indent="-342900" algn="just" fontAlgn="base">
              <a:buFont typeface="Wingdings" panose="05000000000000000000" pitchFamily="2" charset="2"/>
              <a:buChar char="Ø"/>
            </a:pPr>
            <a:r>
              <a:rPr lang="en-US" sz="22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By automating data cleansing and transformation tasks, businesses can handle vast amounts of data and extract valuable insights for business analytics and decision-making.</a:t>
            </a:r>
          </a:p>
        </p:txBody>
      </p:sp>
    </p:spTree>
    <p:extLst>
      <p:ext uri="{BB962C8B-B14F-4D97-AF65-F5344CB8AC3E}">
        <p14:creationId xmlns:p14="http://schemas.microsoft.com/office/powerpoint/2010/main" val="244899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914F1F4-DA79-191B-E05E-96FEECED64F7}"/>
              </a:ext>
            </a:extLst>
          </p:cNvPr>
          <p:cNvSpPr txBox="1">
            <a:spLocks/>
          </p:cNvSpPr>
          <p:nvPr/>
        </p:nvSpPr>
        <p:spPr>
          <a:xfrm>
            <a:off x="605616" y="96254"/>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7030A0"/>
                </a:solidFill>
                <a:latin typeface="Calibri" panose="020F0502020204030204" pitchFamily="34" charset="0"/>
                <a:cs typeface="Calibri" panose="020F0502020204030204" pitchFamily="34" charset="0"/>
              </a:rPr>
              <a:t>Conti…</a:t>
            </a:r>
          </a:p>
        </p:txBody>
      </p:sp>
      <p:sp>
        <p:nvSpPr>
          <p:cNvPr id="3" name="TextBox 2">
            <a:extLst>
              <a:ext uri="{FF2B5EF4-FFF2-40B4-BE49-F238E27FC236}">
                <a16:creationId xmlns:a16="http://schemas.microsoft.com/office/drawing/2014/main" id="{0679367F-CEE8-9FAA-D9C2-4091D0DB3C68}"/>
              </a:ext>
            </a:extLst>
          </p:cNvPr>
          <p:cNvSpPr txBox="1"/>
          <p:nvPr/>
        </p:nvSpPr>
        <p:spPr>
          <a:xfrm>
            <a:off x="877341" y="806945"/>
            <a:ext cx="9825951" cy="2123658"/>
          </a:xfrm>
          <a:prstGeom prst="rect">
            <a:avLst/>
          </a:prstGeom>
          <a:noFill/>
        </p:spPr>
        <p:txBody>
          <a:bodyPr wrap="square">
            <a:spAutoFit/>
          </a:bodyPr>
          <a:lstStyle/>
          <a:p>
            <a:pPr algn="just" fontAlgn="base">
              <a:buFont typeface="+mj-lt"/>
              <a:buAutoNum type="arabicPeriod" startAt="4"/>
            </a:pPr>
            <a:r>
              <a:rPr lang="en-US" sz="2200" b="1"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Ensure High Data Quality</a:t>
            </a:r>
            <a:r>
              <a:rPr lang="en-US" sz="22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t>
            </a:r>
          </a:p>
          <a:p>
            <a:pPr marL="800100" lvl="1" indent="-342900" algn="just" fontAlgn="base">
              <a:buFont typeface="Wingdings" panose="05000000000000000000" pitchFamily="2" charset="2"/>
              <a:buChar char="Ø"/>
            </a:pPr>
            <a:r>
              <a:rPr lang="en-US" sz="22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Data munging plays a crucial role in ensuring high data quality by addressing data quality issues such as missing values, duplicates, and inconsistencies.</a:t>
            </a:r>
          </a:p>
          <a:p>
            <a:pPr marL="800100" lvl="1" indent="-342900" algn="just" fontAlgn="base">
              <a:buFont typeface="Wingdings" panose="05000000000000000000" pitchFamily="2" charset="2"/>
              <a:buChar char="Ø"/>
            </a:pPr>
            <a:r>
              <a:rPr lang="en-US" sz="22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By cleaning and standardizing data, organizations can improve the accuracy and reliability of their data, enabling them to make strategic decisions with greater confidence.</a:t>
            </a:r>
          </a:p>
        </p:txBody>
      </p:sp>
    </p:spTree>
    <p:extLst>
      <p:ext uri="{BB962C8B-B14F-4D97-AF65-F5344CB8AC3E}">
        <p14:creationId xmlns:p14="http://schemas.microsoft.com/office/powerpoint/2010/main" val="210235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E2A5538-B7E2-5653-28D2-BA2C48C9294D}"/>
              </a:ext>
            </a:extLst>
          </p:cNvPr>
          <p:cNvSpPr txBox="1">
            <a:spLocks/>
          </p:cNvSpPr>
          <p:nvPr/>
        </p:nvSpPr>
        <p:spPr>
          <a:xfrm>
            <a:off x="605616" y="96254"/>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7030A0"/>
                </a:solidFill>
                <a:latin typeface="Calibri" panose="020F0502020204030204" pitchFamily="34" charset="0"/>
                <a:cs typeface="Calibri" panose="020F0502020204030204" pitchFamily="34" charset="0"/>
              </a:rPr>
              <a:t>Conti…</a:t>
            </a:r>
          </a:p>
        </p:txBody>
      </p:sp>
      <p:sp>
        <p:nvSpPr>
          <p:cNvPr id="3" name="TextBox 2">
            <a:extLst>
              <a:ext uri="{FF2B5EF4-FFF2-40B4-BE49-F238E27FC236}">
                <a16:creationId xmlns:a16="http://schemas.microsoft.com/office/drawing/2014/main" id="{BE03F157-7A32-9F07-1D76-38B80138D367}"/>
              </a:ext>
            </a:extLst>
          </p:cNvPr>
          <p:cNvSpPr txBox="1"/>
          <p:nvPr/>
        </p:nvSpPr>
        <p:spPr>
          <a:xfrm>
            <a:off x="779646" y="1335579"/>
            <a:ext cx="9894771" cy="2677656"/>
          </a:xfrm>
          <a:prstGeom prst="rect">
            <a:avLst/>
          </a:prstGeom>
          <a:noFill/>
        </p:spPr>
        <p:txBody>
          <a:bodyPr wrap="square">
            <a:spAutoFit/>
          </a:bodyPr>
          <a:lstStyle/>
          <a:p>
            <a:pPr marL="457200" indent="-457200">
              <a:buFont typeface="Wingdings" panose="05000000000000000000" pitchFamily="2" charset="2"/>
              <a:buChar char="v"/>
            </a:pPr>
            <a:r>
              <a:rPr lang="en-US" sz="2800" dirty="0">
                <a:latin typeface="Calibri" panose="020F0502020204030204" pitchFamily="34" charset="0"/>
                <a:ea typeface="Calibri" panose="020F0502020204030204" pitchFamily="34" charset="0"/>
                <a:cs typeface="Calibri" panose="020F0502020204030204" pitchFamily="34" charset="0"/>
              </a:rPr>
              <a:t>Good data scientists spend most of their time cleaning and formatting data. </a:t>
            </a:r>
          </a:p>
          <a:p>
            <a:pPr marL="457200" indent="-457200">
              <a:buFont typeface="Wingdings" panose="05000000000000000000" pitchFamily="2" charset="2"/>
              <a:buChar char="v"/>
            </a:pPr>
            <a:r>
              <a:rPr lang="en-US" sz="2800" dirty="0">
                <a:latin typeface="Calibri" panose="020F0502020204030204" pitchFamily="34" charset="0"/>
                <a:ea typeface="Calibri" panose="020F0502020204030204" pitchFamily="34" charset="0"/>
                <a:cs typeface="Calibri" panose="020F0502020204030204" pitchFamily="34" charset="0"/>
              </a:rPr>
              <a:t>The rest spend most of their time complaining there is no data available. </a:t>
            </a:r>
          </a:p>
          <a:p>
            <a:pPr marL="457200" indent="-457200">
              <a:buFont typeface="Wingdings" panose="05000000000000000000" pitchFamily="2" charset="2"/>
              <a:buChar char="v"/>
            </a:pPr>
            <a:r>
              <a:rPr lang="en-US" sz="2800" dirty="0">
                <a:latin typeface="Calibri" panose="020F0502020204030204" pitchFamily="34" charset="0"/>
                <a:ea typeface="Calibri" panose="020F0502020204030204" pitchFamily="34" charset="0"/>
                <a:cs typeface="Calibri" panose="020F0502020204030204" pitchFamily="34" charset="0"/>
              </a:rPr>
              <a:t>Data munging or data wrangling is the art of acquiring data and preparing it for analysis.</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9946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E2A5538-B7E2-5653-28D2-BA2C48C9294D}"/>
              </a:ext>
            </a:extLst>
          </p:cNvPr>
          <p:cNvSpPr txBox="1">
            <a:spLocks/>
          </p:cNvSpPr>
          <p:nvPr/>
        </p:nvSpPr>
        <p:spPr>
          <a:xfrm>
            <a:off x="605616" y="96254"/>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7030A0"/>
                </a:solidFill>
                <a:latin typeface="Calibri" panose="020F0502020204030204" pitchFamily="34" charset="0"/>
                <a:cs typeface="Calibri" panose="020F0502020204030204" pitchFamily="34" charset="0"/>
              </a:rPr>
              <a:t>2.6 Properties of Dataset</a:t>
            </a:r>
          </a:p>
        </p:txBody>
      </p:sp>
      <p:sp>
        <p:nvSpPr>
          <p:cNvPr id="3" name="TextBox 2">
            <a:extLst>
              <a:ext uri="{FF2B5EF4-FFF2-40B4-BE49-F238E27FC236}">
                <a16:creationId xmlns:a16="http://schemas.microsoft.com/office/drawing/2014/main" id="{4B408BB4-E06C-7F5D-FF86-20C9F1DB5557}"/>
              </a:ext>
            </a:extLst>
          </p:cNvPr>
          <p:cNvSpPr txBox="1"/>
          <p:nvPr/>
        </p:nvSpPr>
        <p:spPr>
          <a:xfrm>
            <a:off x="500513" y="803490"/>
            <a:ext cx="10010273" cy="4524315"/>
          </a:xfrm>
          <a:prstGeom prst="rect">
            <a:avLst/>
          </a:prstGeom>
          <a:noFill/>
        </p:spPr>
        <p:txBody>
          <a:bodyPr wrap="square">
            <a:spAutoFit/>
          </a:bodyPr>
          <a:lstStyle/>
          <a:p>
            <a:pPr algn="just"/>
            <a:r>
              <a:rPr lang="en-US" sz="2400" b="0" i="0" dirty="0">
                <a:solidFill>
                  <a:srgbClr val="44444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Before performing any statistical analysis, it is essential to understand the nature of the data. We can use different Exploratory Data Analysis (EDA techniques), which helps to identify the properties of data, so that the appropriate statistical methods can be applied on the data. With the help of EDA techniques, we can check the following properties of the dataset.</a:t>
            </a:r>
          </a:p>
          <a:p>
            <a:pPr algn="just"/>
            <a:endParaRPr lang="en-US" sz="2400" b="0" i="0" dirty="0">
              <a:solidFill>
                <a:srgbClr val="444444"/>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just">
              <a:buFont typeface="Arial" panose="020B0604020202020204" pitchFamily="34" charset="0"/>
              <a:buChar char="•"/>
            </a:pPr>
            <a:r>
              <a:rPr lang="en-US" sz="2400" b="0" i="0" dirty="0">
                <a:solidFill>
                  <a:srgbClr val="44444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Centre of data</a:t>
            </a:r>
          </a:p>
          <a:p>
            <a:pPr algn="just">
              <a:buFont typeface="Arial" panose="020B0604020202020204" pitchFamily="34" charset="0"/>
              <a:buChar char="•"/>
            </a:pPr>
            <a:r>
              <a:rPr lang="en-US" sz="2400" b="0" i="0" dirty="0">
                <a:solidFill>
                  <a:srgbClr val="44444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Skewness of data</a:t>
            </a:r>
          </a:p>
          <a:p>
            <a:pPr algn="just">
              <a:buFont typeface="Arial" panose="020B0604020202020204" pitchFamily="34" charset="0"/>
              <a:buChar char="•"/>
            </a:pPr>
            <a:r>
              <a:rPr lang="en-US" sz="2400" b="0" i="0" dirty="0">
                <a:solidFill>
                  <a:srgbClr val="44444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Spread among the data members</a:t>
            </a:r>
          </a:p>
          <a:p>
            <a:pPr algn="just">
              <a:buFont typeface="Arial" panose="020B0604020202020204" pitchFamily="34" charset="0"/>
              <a:buChar char="•"/>
            </a:pPr>
            <a:r>
              <a:rPr lang="en-US" sz="2400" b="0" i="0" dirty="0">
                <a:solidFill>
                  <a:srgbClr val="44444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Presence of outliers</a:t>
            </a:r>
          </a:p>
          <a:p>
            <a:pPr algn="just">
              <a:buFont typeface="Arial" panose="020B0604020202020204" pitchFamily="34" charset="0"/>
              <a:buChar char="•"/>
            </a:pPr>
            <a:r>
              <a:rPr lang="en-US" sz="2400" b="0" i="0" dirty="0">
                <a:solidFill>
                  <a:srgbClr val="44444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Correlation among the data</a:t>
            </a:r>
          </a:p>
          <a:p>
            <a:pPr algn="just">
              <a:buFont typeface="Arial" panose="020B0604020202020204" pitchFamily="34" charset="0"/>
              <a:buChar char="•"/>
            </a:pPr>
            <a:r>
              <a:rPr lang="en-US" sz="2400" b="0" i="0" dirty="0">
                <a:solidFill>
                  <a:srgbClr val="44444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Type of probability distribution that the data follows</a:t>
            </a:r>
          </a:p>
        </p:txBody>
      </p:sp>
    </p:spTree>
    <p:extLst>
      <p:ext uri="{BB962C8B-B14F-4D97-AF65-F5344CB8AC3E}">
        <p14:creationId xmlns:p14="http://schemas.microsoft.com/office/powerpoint/2010/main" val="283929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17857D-85C2-7B11-F6EF-AE4AEB1736D5}"/>
              </a:ext>
            </a:extLst>
          </p:cNvPr>
          <p:cNvSpPr txBox="1"/>
          <p:nvPr/>
        </p:nvSpPr>
        <p:spPr>
          <a:xfrm>
            <a:off x="1017871" y="1131316"/>
            <a:ext cx="6624587" cy="3108543"/>
          </a:xfrm>
          <a:prstGeom prst="rect">
            <a:avLst/>
          </a:prstGeom>
          <a:noFill/>
        </p:spPr>
        <p:txBody>
          <a:bodyPr wrap="square">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 Proprietary data sources </a:t>
            </a:r>
          </a:p>
          <a:p>
            <a:r>
              <a:rPr lang="en-US" sz="2800" dirty="0">
                <a:latin typeface="Calibri" panose="020F0502020204030204" pitchFamily="34" charset="0"/>
                <a:ea typeface="Calibri" panose="020F0502020204030204" pitchFamily="34" charset="0"/>
                <a:cs typeface="Calibri" panose="020F0502020204030204" pitchFamily="34" charset="0"/>
              </a:rPr>
              <a:t>• Government data sets </a:t>
            </a:r>
          </a:p>
          <a:p>
            <a:r>
              <a:rPr lang="en-US" sz="2800" dirty="0">
                <a:latin typeface="Calibri" panose="020F0502020204030204" pitchFamily="34" charset="0"/>
                <a:ea typeface="Calibri" panose="020F0502020204030204" pitchFamily="34" charset="0"/>
                <a:cs typeface="Calibri" panose="020F0502020204030204" pitchFamily="34" charset="0"/>
              </a:rPr>
              <a:t>• Academic data sets </a:t>
            </a:r>
          </a:p>
          <a:p>
            <a:r>
              <a:rPr lang="en-US" sz="2800" dirty="0">
                <a:latin typeface="Calibri" panose="020F0502020204030204" pitchFamily="34" charset="0"/>
                <a:ea typeface="Calibri" panose="020F0502020204030204" pitchFamily="34" charset="0"/>
                <a:cs typeface="Calibri" panose="020F0502020204030204" pitchFamily="34" charset="0"/>
              </a:rPr>
              <a:t>• Web search </a:t>
            </a:r>
          </a:p>
          <a:p>
            <a:r>
              <a:rPr lang="en-US" sz="2800" dirty="0">
                <a:latin typeface="Calibri" panose="020F0502020204030204" pitchFamily="34" charset="0"/>
                <a:ea typeface="Calibri" panose="020F0502020204030204" pitchFamily="34" charset="0"/>
                <a:cs typeface="Calibri" panose="020F0502020204030204" pitchFamily="34" charset="0"/>
              </a:rPr>
              <a:t>• Sensor data </a:t>
            </a:r>
          </a:p>
          <a:p>
            <a:r>
              <a:rPr lang="en-US" sz="2800" dirty="0">
                <a:latin typeface="Calibri" panose="020F0502020204030204" pitchFamily="34" charset="0"/>
                <a:ea typeface="Calibri" panose="020F0502020204030204" pitchFamily="34" charset="0"/>
                <a:cs typeface="Calibri" panose="020F0502020204030204" pitchFamily="34" charset="0"/>
              </a:rPr>
              <a:t>• Crowdsourcing </a:t>
            </a:r>
          </a:p>
          <a:p>
            <a:r>
              <a:rPr lang="en-US" sz="2800" dirty="0">
                <a:latin typeface="Calibri" panose="020F0502020204030204" pitchFamily="34" charset="0"/>
                <a:ea typeface="Calibri" panose="020F0502020204030204" pitchFamily="34" charset="0"/>
                <a:cs typeface="Calibri" panose="020F0502020204030204" pitchFamily="34" charset="0"/>
              </a:rPr>
              <a:t>• Digitization</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F914F1F4-DA79-191B-E05E-96FEECED64F7}"/>
              </a:ext>
            </a:extLst>
          </p:cNvPr>
          <p:cNvSpPr txBox="1">
            <a:spLocks/>
          </p:cNvSpPr>
          <p:nvPr/>
        </p:nvSpPr>
        <p:spPr>
          <a:xfrm>
            <a:off x="605616" y="96254"/>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7030A0"/>
                </a:solidFill>
                <a:latin typeface="Calibri" panose="020F0502020204030204" pitchFamily="34" charset="0"/>
                <a:cs typeface="Calibri" panose="020F0502020204030204" pitchFamily="34" charset="0"/>
              </a:rPr>
              <a:t>Sources of Data</a:t>
            </a:r>
          </a:p>
        </p:txBody>
      </p:sp>
    </p:spTree>
    <p:extLst>
      <p:ext uri="{BB962C8B-B14F-4D97-AF65-F5344CB8AC3E}">
        <p14:creationId xmlns:p14="http://schemas.microsoft.com/office/powerpoint/2010/main" val="2106761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4197" y="386165"/>
            <a:ext cx="2249334" cy="507831"/>
          </a:xfrm>
          <a:prstGeom prst="rect">
            <a:avLst/>
          </a:prstGeom>
        </p:spPr>
        <p:txBody>
          <a:bodyPr wrap="none">
            <a:spAutoFit/>
          </a:bodyPr>
          <a:lstStyle/>
          <a:p>
            <a:pPr algn="just">
              <a:lnSpc>
                <a:spcPct val="150000"/>
              </a:lnSpc>
              <a:spcAft>
                <a:spcPts val="0"/>
              </a:spcAft>
            </a:pPr>
            <a:r>
              <a:rPr lang="en-US" b="1" dirty="0">
                <a:solidFill>
                  <a:srgbClr val="202122"/>
                </a:solidFill>
                <a:latin typeface="Arial" panose="020B0604020202020204" pitchFamily="34" charset="0"/>
                <a:ea typeface=""/>
                <a:cs typeface="Times New Roman" panose="02020603050405020304" pitchFamily="18" charset="0"/>
              </a:rPr>
              <a:t>2.7 Collecting Data</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6" name="Rectangle 5"/>
          <p:cNvSpPr/>
          <p:nvPr/>
        </p:nvSpPr>
        <p:spPr>
          <a:xfrm>
            <a:off x="990600" y="1510528"/>
            <a:ext cx="9385434" cy="3094565"/>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tabLst>
                <a:tab pos="266700" algn="l"/>
              </a:tabLst>
            </a:pPr>
            <a:r>
              <a:rPr lang="en-US" dirty="0">
                <a:solidFill>
                  <a:srgbClr val="000000"/>
                </a:solidFill>
                <a:latin typeface="Arial" panose="020B0604020202020204" pitchFamily="34" charset="0"/>
                <a:ea typeface=""/>
                <a:cs typeface="Times New Roman" panose="02020603050405020304" pitchFamily="18" charset="0"/>
              </a:rPr>
              <a:t>The process of gathering and analyzing accurate data from various sources to find answers to research problems, trends and probabilities to evaluate possible outcomes is known as Data Collection.</a:t>
            </a:r>
          </a:p>
          <a:p>
            <a:pPr lvl="0" algn="just">
              <a:lnSpc>
                <a:spcPct val="150000"/>
              </a:lnSpc>
              <a:spcAft>
                <a:spcPts val="0"/>
              </a:spcAft>
              <a:tabLst>
                <a:tab pos="266700" algn="l"/>
              </a:tabLst>
            </a:pP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tabLst>
                <a:tab pos="266700" algn="l"/>
              </a:tabLst>
            </a:pPr>
            <a:r>
              <a:rPr lang="en-US" dirty="0">
                <a:solidFill>
                  <a:srgbClr val="000000"/>
                </a:solidFill>
                <a:latin typeface="Arial" panose="020B0604020202020204" pitchFamily="34" charset="0"/>
                <a:ea typeface=""/>
                <a:cs typeface="Times New Roman" panose="02020603050405020304" pitchFamily="18" charset="0"/>
              </a:rPr>
              <a:t>The two methods used to gather information for research or analysis purposes are:</a:t>
            </a:r>
          </a:p>
          <a:p>
            <a:pPr lvl="0" algn="just">
              <a:lnSpc>
                <a:spcPct val="150000"/>
              </a:lnSpc>
              <a:spcAft>
                <a:spcPts val="0"/>
              </a:spcAft>
              <a:tabLst>
                <a:tab pos="266700" algn="l"/>
              </a:tabLst>
            </a:pP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tabLst>
                <a:tab pos="266700" algn="l"/>
              </a:tabLst>
            </a:pPr>
            <a:r>
              <a:rPr lang="en-US" dirty="0">
                <a:solidFill>
                  <a:srgbClr val="51565E"/>
                </a:solidFill>
                <a:latin typeface="Arial" panose="020B0604020202020204" pitchFamily="34" charset="0"/>
                <a:ea typeface=""/>
                <a:cs typeface="Times New Roman" panose="02020603050405020304" pitchFamily="18" charset="0"/>
              </a:rPr>
              <a:t>Primary Data Collection methods</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tabLst>
                <a:tab pos="266700" algn="l"/>
              </a:tabLst>
            </a:pPr>
            <a:r>
              <a:rPr lang="en-US" dirty="0">
                <a:solidFill>
                  <a:srgbClr val="51565E"/>
                </a:solidFill>
                <a:latin typeface="Arial" panose="020B0604020202020204" pitchFamily="34" charset="0"/>
                <a:ea typeface=""/>
                <a:cs typeface="Times New Roman" panose="02020603050405020304" pitchFamily="18" charset="0"/>
              </a:rPr>
              <a:t>Secondary Data Collection methods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7950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2492" y="277214"/>
            <a:ext cx="10106045" cy="5726055"/>
          </a:xfrm>
          <a:prstGeom prst="rect">
            <a:avLst/>
          </a:prstGeom>
        </p:spPr>
        <p:txBody>
          <a:bodyPr wrap="square">
            <a:spAutoFit/>
          </a:bodyPr>
          <a:lstStyle/>
          <a:p>
            <a:pPr algn="just">
              <a:lnSpc>
                <a:spcPct val="150000"/>
              </a:lnSpc>
              <a:spcAft>
                <a:spcPts val="0"/>
              </a:spcAft>
            </a:pPr>
            <a:r>
              <a:rPr lang="en-US" sz="2400" b="1" dirty="0">
                <a:solidFill>
                  <a:srgbClr val="7030A0"/>
                </a:solidFill>
                <a:latin typeface="Arial" panose="020B0604020202020204" pitchFamily="34" charset="0"/>
                <a:ea typeface=""/>
                <a:cs typeface="Arial" panose="020B0604020202020204" pitchFamily="34" charset="0"/>
              </a:rPr>
              <a:t>Primary Data Collection Methods</a:t>
            </a:r>
          </a:p>
          <a:p>
            <a:pPr algn="just">
              <a:lnSpc>
                <a:spcPct val="150000"/>
              </a:lnSpc>
              <a:spcAft>
                <a:spcPts val="0"/>
              </a:spcAft>
            </a:pPr>
            <a:endParaRPr lang="en-IN" sz="2400" b="1" dirty="0">
              <a:solidFill>
                <a:srgbClr val="7030A0"/>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spcAft>
                <a:spcPts val="0"/>
              </a:spcAft>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Primary data or raw data is a type of information that is obtained directly from the first-hand source through experiments, surveys or observations. </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The primary data collection method is further classified into two types. They are:</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Quantitative Data Collection Methods</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Qualitative Data Collection Methods</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dirty="0">
                <a:solidFill>
                  <a:srgbClr val="202122"/>
                </a:solidFill>
                <a:latin typeface="Arial" panose="020B0604020202020204" pitchFamily="34" charset="0"/>
                <a:ea typeface=""/>
                <a:cs typeface="Times New Roman" panose="02020603050405020304" pitchFamily="18" charset="0"/>
              </a:rPr>
              <a:t> </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0"/>
              </a:spcAft>
            </a:pPr>
            <a:r>
              <a:rPr lang="en-US" b="1" dirty="0">
                <a:solidFill>
                  <a:srgbClr val="202122"/>
                </a:solidFill>
                <a:latin typeface="Arial" panose="020B0604020202020204" pitchFamily="34" charset="0"/>
                <a:ea typeface=""/>
                <a:cs typeface="Times New Roman" panose="02020603050405020304" pitchFamily="18" charset="0"/>
              </a:rPr>
              <a:t>Quantitative Data Collection Methods</a:t>
            </a:r>
            <a:endParaRPr lang="en-IN" sz="1200" b="1"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It is based on mathematical calculations using various formats like close-ended questions, correlation and regression methods, mean, median or mode measures. </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This method is cheaper than qualitative data collection methods and it can be applied in a short duration of time.</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7055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840" y="410686"/>
            <a:ext cx="8994648" cy="2169825"/>
          </a:xfrm>
          <a:prstGeom prst="rect">
            <a:avLst/>
          </a:prstGeom>
        </p:spPr>
        <p:txBody>
          <a:bodyPr wrap="square">
            <a:spAutoFit/>
          </a:bodyPr>
          <a:lstStyle/>
          <a:p>
            <a:pPr algn="just">
              <a:lnSpc>
                <a:spcPct val="150000"/>
              </a:lnSpc>
              <a:spcAft>
                <a:spcPts val="0"/>
              </a:spcAft>
            </a:pPr>
            <a:r>
              <a:rPr lang="en-US" b="1" dirty="0">
                <a:solidFill>
                  <a:srgbClr val="202122"/>
                </a:solidFill>
                <a:latin typeface="Arial" panose="020B0604020202020204" pitchFamily="34" charset="0"/>
                <a:ea typeface=""/>
                <a:cs typeface="Times New Roman" panose="02020603050405020304" pitchFamily="18" charset="0"/>
              </a:rPr>
              <a:t>Qualitative Data Collection Methods</a:t>
            </a:r>
            <a:endParaRPr lang="en-IN" sz="1200" b="1"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It does not involve any mathematical calculations. </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This method is closely associated with elements that are not quantifiable. </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This qualitative data collection method includes interviews, questionnaires, observations, case studies, etc. </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ctangle 2"/>
          <p:cNvSpPr/>
          <p:nvPr/>
        </p:nvSpPr>
        <p:spPr>
          <a:xfrm>
            <a:off x="551688" y="2503206"/>
            <a:ext cx="9497568" cy="3416320"/>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pPr>
            <a:r>
              <a:rPr lang="en-US" dirty="0">
                <a:solidFill>
                  <a:srgbClr val="202122"/>
                </a:solidFill>
                <a:latin typeface="Arial" panose="020B0604020202020204" pitchFamily="34" charset="0"/>
                <a:ea typeface=""/>
                <a:cs typeface="Times New Roman" panose="02020603050405020304" pitchFamily="18" charset="0"/>
              </a:rPr>
              <a:t>The various </a:t>
            </a:r>
            <a:r>
              <a:rPr lang="en-US" b="1" dirty="0">
                <a:solidFill>
                  <a:srgbClr val="202122"/>
                </a:solidFill>
                <a:latin typeface="Arial" panose="020B0604020202020204" pitchFamily="34" charset="0"/>
                <a:ea typeface=""/>
                <a:cs typeface="Times New Roman" panose="02020603050405020304" pitchFamily="18" charset="0"/>
              </a:rPr>
              <a:t>methods</a:t>
            </a:r>
            <a:r>
              <a:rPr lang="en-US" dirty="0">
                <a:solidFill>
                  <a:srgbClr val="202122"/>
                </a:solidFill>
                <a:latin typeface="Arial" panose="020B0604020202020204" pitchFamily="34" charset="0"/>
                <a:ea typeface=""/>
                <a:cs typeface="Times New Roman" panose="02020603050405020304" pitchFamily="18" charset="0"/>
              </a:rPr>
              <a:t> to collect the qualitative data are: </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buFont typeface="+mj-lt"/>
              <a:buAutoNum type="arabicPeriod"/>
            </a:pPr>
            <a:r>
              <a:rPr lang="en-US" b="1" dirty="0">
                <a:solidFill>
                  <a:srgbClr val="202122"/>
                </a:solidFill>
                <a:latin typeface="Arial" panose="020B0604020202020204" pitchFamily="34" charset="0"/>
                <a:ea typeface=""/>
                <a:cs typeface="Times New Roman" panose="02020603050405020304" pitchFamily="18" charset="0"/>
              </a:rPr>
              <a:t>Observation Method</a:t>
            </a:r>
            <a:endParaRPr lang="en-IN" sz="1200" b="1" dirty="0">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Observation method is used when the study relates to behavioral science. </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This method is planned systematically. It is subject to many controls and checks. </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The different types of observations are:</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Structured and unstructured observation</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Controlled and uncontrolled observation</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Participant, non-participant and disguised observation</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86067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688" y="523735"/>
            <a:ext cx="10649712" cy="5078313"/>
          </a:xfrm>
          <a:prstGeom prst="rect">
            <a:avLst/>
          </a:prstGeom>
        </p:spPr>
        <p:txBody>
          <a:bodyPr wrap="square">
            <a:spAutoFit/>
          </a:bodyPr>
          <a:lstStyle/>
          <a:p>
            <a:pPr lvl="1" algn="just">
              <a:lnSpc>
                <a:spcPct val="150000"/>
              </a:lnSpc>
            </a:pPr>
            <a:r>
              <a:rPr lang="en-US" b="1" dirty="0">
                <a:solidFill>
                  <a:srgbClr val="202122"/>
                </a:solidFill>
                <a:latin typeface="Arial" panose="020B0604020202020204" pitchFamily="34" charset="0"/>
                <a:ea typeface=""/>
                <a:cs typeface="Times New Roman" panose="02020603050405020304" pitchFamily="18" charset="0"/>
              </a:rPr>
              <a:t>2. Interview Method</a:t>
            </a:r>
            <a:endParaRPr lang="en-IN" sz="1200" b="1" dirty="0">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The method of collecting data in terms of verbal responses. </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It is achieved in two ways, such as:</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Personal Interview – In this method, a person known as an interviewer is required to ask questions face to face to the other person. The personal interview can be structured or unstructured, direct investigation, focused conversation, etc.</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Telephonic Interview – In this method, an interviewer obtains information by contacting people on the telephone to ask the questions or views, verbally.</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lvl="1" algn="just">
              <a:lnSpc>
                <a:spcPct val="150000"/>
              </a:lnSpc>
            </a:pPr>
            <a:r>
              <a:rPr lang="en-US" b="1" dirty="0">
                <a:solidFill>
                  <a:srgbClr val="202122"/>
                </a:solidFill>
                <a:latin typeface="Arial" panose="020B0604020202020204" pitchFamily="34" charset="0"/>
                <a:ea typeface=""/>
                <a:cs typeface="Times New Roman" panose="02020603050405020304" pitchFamily="18" charset="0"/>
              </a:rPr>
              <a:t>3. Questionnaire Method</a:t>
            </a:r>
            <a:endParaRPr lang="en-IN" sz="1200" b="1" dirty="0">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In this method, the set of questions are mailed to the respondent. </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They should read, reply and subsequently return the questionnaire. </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The questions are printed in the definite order on the form. </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170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771" y="444524"/>
            <a:ext cx="11184673" cy="6289286"/>
          </a:xfrm>
        </p:spPr>
        <p:txBody>
          <a:bodyPr>
            <a:noAutofit/>
          </a:bodyPr>
          <a:lstStyle/>
          <a:p>
            <a:pPr marL="285750" indent="-285750" algn="just">
              <a:buFont typeface="Wingdings" panose="05000000000000000000" pitchFamily="2" charset="2"/>
              <a:buChar char="v"/>
            </a:pPr>
            <a:r>
              <a:rPr lang="en-US" sz="2400" dirty="0">
                <a:solidFill>
                  <a:schemeClr val="tx1"/>
                </a:solidFill>
                <a:latin typeface="Arial" panose="020B0604020202020204" pitchFamily="34" charset="0"/>
                <a:ea typeface="Calibri" panose="020F0502020204030204" pitchFamily="34" charset="0"/>
                <a:cs typeface="Arial" panose="020B0604020202020204" pitchFamily="34" charset="0"/>
              </a:rPr>
              <a:t>Why Probability is important? </a:t>
            </a:r>
          </a:p>
          <a:p>
            <a:pPr marL="400050" lvl="1" indent="0" algn="just">
              <a:buNone/>
            </a:pPr>
            <a:r>
              <a:rPr lang="en-US" sz="2400" dirty="0">
                <a:solidFill>
                  <a:schemeClr val="tx1"/>
                </a:solidFill>
                <a:latin typeface="Arial" panose="020B0604020202020204" pitchFamily="34" charset="0"/>
                <a:ea typeface="Calibri" panose="020F0502020204030204" pitchFamily="34" charset="0"/>
                <a:cs typeface="Arial" panose="020B0604020202020204" pitchFamily="34" charset="0"/>
              </a:rPr>
              <a:t>In certain areas of our everyday lives, confusion and randomness exist and having a strong knowledge of probability allows us to make sense of these uncertainties. </a:t>
            </a:r>
          </a:p>
          <a:p>
            <a:pPr marL="400050" lvl="1" indent="0" algn="just">
              <a:buNone/>
            </a:pPr>
            <a:r>
              <a:rPr lang="en-US" sz="2400" dirty="0">
                <a:solidFill>
                  <a:schemeClr val="tx1"/>
                </a:solidFill>
                <a:latin typeface="Arial" panose="020B0604020202020204" pitchFamily="34" charset="0"/>
                <a:ea typeface="Calibri" panose="020F0502020204030204" pitchFamily="34" charset="0"/>
                <a:cs typeface="Arial" panose="020B0604020202020204" pitchFamily="34" charset="0"/>
              </a:rPr>
              <a:t>Knowing about chance allows us to make educated judgments on what is likely to happen, based on a trend of previously collected data or estimation. </a:t>
            </a:r>
          </a:p>
          <a:p>
            <a:pPr marL="285750" indent="-285750" algn="just">
              <a:lnSpc>
                <a:spcPct val="150000"/>
              </a:lnSpc>
              <a:buFont typeface="Wingdings" panose="05000000000000000000" pitchFamily="2" charset="2"/>
              <a:buChar char="v"/>
            </a:pPr>
            <a:r>
              <a:rPr lang="en-US" sz="2400" dirty="0">
                <a:solidFill>
                  <a:schemeClr val="tx1"/>
                </a:solidFill>
                <a:latin typeface="Arial" panose="020B0604020202020204" pitchFamily="34" charset="0"/>
                <a:ea typeface="Calibri" panose="020F0502020204030204" pitchFamily="34" charset="0"/>
                <a:cs typeface="Arial" panose="020B0604020202020204" pitchFamily="34" charset="0"/>
              </a:rPr>
              <a:t>How to use Probability in Data Science? </a:t>
            </a:r>
          </a:p>
          <a:p>
            <a:pPr marL="400050" lvl="1" indent="0" algn="just">
              <a:buNone/>
            </a:pPr>
            <a:r>
              <a:rPr lang="en-US" sz="2400" dirty="0">
                <a:solidFill>
                  <a:schemeClr val="tx1"/>
                </a:solidFill>
                <a:latin typeface="Arial" panose="020B0604020202020204" pitchFamily="34" charset="0"/>
                <a:ea typeface="Calibri" panose="020F0502020204030204" pitchFamily="34" charset="0"/>
                <a:cs typeface="Arial" panose="020B0604020202020204" pitchFamily="34" charset="0"/>
              </a:rPr>
              <a:t>Data Science also makes use of statistical inferences to forecast or interpret computer patterns, while statistical inferences use data distribution of probabilities. Therefore it is important to know the likelihood and its implementations to work effectively on data science problems. </a:t>
            </a:r>
            <a:endParaRPr lang="en-IN" sz="2400" dirty="0">
              <a:solidFill>
                <a:schemeClr val="tx1"/>
              </a:solidFill>
              <a:latin typeface="Arial" panose="020B0604020202020204" pitchFamily="34" charset="0"/>
              <a:cs typeface="Arial" panose="020B0604020202020204" pitchFamily="34" charset="0"/>
            </a:endParaRPr>
          </a:p>
        </p:txBody>
      </p:sp>
      <p:sp>
        <p:nvSpPr>
          <p:cNvPr id="2" name="Rectangle 1"/>
          <p:cNvSpPr/>
          <p:nvPr/>
        </p:nvSpPr>
        <p:spPr>
          <a:xfrm>
            <a:off x="1323277" y="5641836"/>
            <a:ext cx="9831659" cy="707886"/>
          </a:xfrm>
          <a:prstGeom prst="rect">
            <a:avLst/>
          </a:prstGeom>
        </p:spPr>
        <p:txBody>
          <a:bodyPr wrap="square">
            <a:spAutoFit/>
          </a:bodyPr>
          <a:lstStyle/>
          <a:p>
            <a:pPr lvl="0" algn="just" eaLnBrk="0" fontAlgn="base" hangingPunct="0">
              <a:spcBef>
                <a:spcPct val="0"/>
              </a:spcBef>
              <a:spcAft>
                <a:spcPct val="0"/>
              </a:spcAft>
            </a:pPr>
            <a:r>
              <a:rPr lang="en-US" altLang="en-US" sz="2000" dirty="0"/>
              <a:t>Examples: Predicting customer behavior, assessing risks in finance, and determining the effectiveness of a medical treatment. </a:t>
            </a:r>
          </a:p>
        </p:txBody>
      </p:sp>
    </p:spTree>
    <p:extLst>
      <p:ext uri="{BB962C8B-B14F-4D97-AF65-F5344CB8AC3E}">
        <p14:creationId xmlns:p14="http://schemas.microsoft.com/office/powerpoint/2010/main" val="20277605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231" y="751577"/>
            <a:ext cx="10024552" cy="3901837"/>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tabLst>
                <a:tab pos="266700" algn="l"/>
              </a:tabLst>
            </a:pPr>
            <a:r>
              <a:rPr lang="en-US" sz="2400" dirty="0">
                <a:solidFill>
                  <a:srgbClr val="202122"/>
                </a:solidFill>
                <a:latin typeface="Arial" panose="020B0604020202020204" pitchFamily="34" charset="0"/>
                <a:ea typeface=""/>
                <a:cs typeface="Arial" panose="020B0604020202020204" pitchFamily="34" charset="0"/>
              </a:rPr>
              <a:t>A good survey should have the following features:</a:t>
            </a:r>
            <a:endParaRPr lang="en-IN" sz="24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spcAft>
                <a:spcPts val="0"/>
              </a:spcAft>
              <a:buFont typeface="Wingdings" panose="05000000000000000000" pitchFamily="2" charset="2"/>
              <a:buChar char=""/>
              <a:tabLst>
                <a:tab pos="266700" algn="l"/>
              </a:tabLst>
            </a:pPr>
            <a:r>
              <a:rPr lang="en-US" sz="2400" dirty="0">
                <a:solidFill>
                  <a:srgbClr val="202122"/>
                </a:solidFill>
                <a:latin typeface="Arial" panose="020B0604020202020204" pitchFamily="34" charset="0"/>
                <a:ea typeface=""/>
                <a:cs typeface="Arial" panose="020B0604020202020204" pitchFamily="34" charset="0"/>
              </a:rPr>
              <a:t>Short and simple</a:t>
            </a:r>
            <a:endParaRPr lang="en-IN" sz="24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spcAft>
                <a:spcPts val="0"/>
              </a:spcAft>
              <a:buFont typeface="Wingdings" panose="05000000000000000000" pitchFamily="2" charset="2"/>
              <a:buChar char=""/>
              <a:tabLst>
                <a:tab pos="266700" algn="l"/>
              </a:tabLst>
            </a:pPr>
            <a:r>
              <a:rPr lang="en-US" sz="2400" dirty="0">
                <a:solidFill>
                  <a:srgbClr val="202122"/>
                </a:solidFill>
                <a:latin typeface="Arial" panose="020B0604020202020204" pitchFamily="34" charset="0"/>
                <a:ea typeface=""/>
                <a:cs typeface="Arial" panose="020B0604020202020204" pitchFamily="34" charset="0"/>
              </a:rPr>
              <a:t>Should follow a logical sequence</a:t>
            </a:r>
            <a:endParaRPr lang="en-IN" sz="24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spcAft>
                <a:spcPts val="0"/>
              </a:spcAft>
              <a:buFont typeface="Wingdings" panose="05000000000000000000" pitchFamily="2" charset="2"/>
              <a:buChar char=""/>
              <a:tabLst>
                <a:tab pos="266700" algn="l"/>
              </a:tabLst>
            </a:pPr>
            <a:r>
              <a:rPr lang="en-US" sz="2400" dirty="0">
                <a:solidFill>
                  <a:srgbClr val="202122"/>
                </a:solidFill>
                <a:latin typeface="Arial" panose="020B0604020202020204" pitchFamily="34" charset="0"/>
                <a:ea typeface=""/>
                <a:cs typeface="Arial" panose="020B0604020202020204" pitchFamily="34" charset="0"/>
              </a:rPr>
              <a:t>Provide adequate space for answers</a:t>
            </a:r>
            <a:endParaRPr lang="en-IN" sz="24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spcAft>
                <a:spcPts val="0"/>
              </a:spcAft>
              <a:buFont typeface="Wingdings" panose="05000000000000000000" pitchFamily="2" charset="2"/>
              <a:buChar char=""/>
              <a:tabLst>
                <a:tab pos="266700" algn="l"/>
              </a:tabLst>
            </a:pPr>
            <a:r>
              <a:rPr lang="en-US" sz="2400" dirty="0">
                <a:solidFill>
                  <a:srgbClr val="202122"/>
                </a:solidFill>
                <a:latin typeface="Arial" panose="020B0604020202020204" pitchFamily="34" charset="0"/>
                <a:ea typeface=""/>
                <a:cs typeface="Arial" panose="020B0604020202020204" pitchFamily="34" charset="0"/>
              </a:rPr>
              <a:t>Avoid technical terms</a:t>
            </a:r>
            <a:endParaRPr lang="en-IN" sz="2400" dirty="0">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lnSpc>
                <a:spcPct val="150000"/>
              </a:lnSpc>
              <a:spcAft>
                <a:spcPts val="0"/>
              </a:spcAft>
              <a:buFont typeface="Wingdings" panose="05000000000000000000" pitchFamily="2" charset="2"/>
              <a:buChar char=""/>
              <a:tabLst>
                <a:tab pos="266700" algn="l"/>
              </a:tabLst>
            </a:pPr>
            <a:r>
              <a:rPr lang="en-US" sz="2400" dirty="0">
                <a:solidFill>
                  <a:srgbClr val="202122"/>
                </a:solidFill>
                <a:latin typeface="Arial" panose="020B0604020202020204" pitchFamily="34" charset="0"/>
                <a:ea typeface=""/>
                <a:cs typeface="Arial" panose="020B0604020202020204" pitchFamily="34" charset="0"/>
              </a:rPr>
              <a:t>Should have good physical appearance such as </a:t>
            </a:r>
            <a:r>
              <a:rPr lang="en-US" sz="2400" dirty="0" err="1">
                <a:solidFill>
                  <a:srgbClr val="202122"/>
                </a:solidFill>
                <a:latin typeface="Arial" panose="020B0604020202020204" pitchFamily="34" charset="0"/>
                <a:ea typeface=""/>
                <a:cs typeface="Arial" panose="020B0604020202020204" pitchFamily="34" charset="0"/>
              </a:rPr>
              <a:t>colour</a:t>
            </a:r>
            <a:r>
              <a:rPr lang="en-US" sz="2400" dirty="0">
                <a:solidFill>
                  <a:srgbClr val="202122"/>
                </a:solidFill>
                <a:latin typeface="Arial" panose="020B0604020202020204" pitchFamily="34" charset="0"/>
                <a:ea typeface=""/>
                <a:cs typeface="Arial" panose="020B0604020202020204" pitchFamily="34" charset="0"/>
              </a:rPr>
              <a:t>, quality of the paper to attract the attention of the respondent</a:t>
            </a:r>
            <a:endParaRPr lang="en-IN" sz="2400" dirty="0">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5871581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29685" y="336246"/>
            <a:ext cx="9150096" cy="5657959"/>
          </a:xfrm>
          <a:prstGeom prst="rect">
            <a:avLst/>
          </a:prstGeom>
        </p:spPr>
        <p:txBody>
          <a:bodyPr wrap="square">
            <a:spAutoFit/>
          </a:bodyPr>
          <a:lstStyle/>
          <a:p>
            <a:pPr>
              <a:lnSpc>
                <a:spcPts val="2400"/>
              </a:lnSpc>
              <a:spcBef>
                <a:spcPts val="200"/>
              </a:spcBef>
              <a:spcAft>
                <a:spcPts val="750"/>
              </a:spcAft>
            </a:pPr>
            <a:r>
              <a:rPr lang="en-US" sz="2400" b="1" dirty="0">
                <a:solidFill>
                  <a:srgbClr val="2F5496"/>
                </a:solidFill>
                <a:latin typeface="Arial" panose="020B0604020202020204" pitchFamily="34" charset="0"/>
                <a:ea typeface="Times New Roman" panose="02020603050405020304" pitchFamily="18" charset="0"/>
                <a:cs typeface="Times New Roman" panose="02020603050405020304" pitchFamily="18" charset="0"/>
              </a:rPr>
              <a:t>Secondary Data Collection Methods</a:t>
            </a:r>
          </a:p>
          <a:p>
            <a:pPr>
              <a:lnSpc>
                <a:spcPts val="2400"/>
              </a:lnSpc>
              <a:spcBef>
                <a:spcPts val="200"/>
              </a:spcBef>
              <a:spcAft>
                <a:spcPts val="750"/>
              </a:spcAft>
            </a:pPr>
            <a:endParaRPr lang="en-IN" sz="2400" b="1"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nSpc>
                <a:spcPts val="1800"/>
              </a:lnSpc>
              <a:spcAft>
                <a:spcPts val="1200"/>
              </a:spcAft>
              <a:buFont typeface="Arial" panose="020B0604020202020204" pitchFamily="34" charset="0"/>
              <a:buChar char="•"/>
            </a:pPr>
            <a:r>
              <a:rPr lang="en-US" sz="2000" dirty="0">
                <a:solidFill>
                  <a:srgbClr val="202122"/>
                </a:solidFill>
                <a:latin typeface="Arial" panose="020B0604020202020204" pitchFamily="34" charset="0"/>
                <a:ea typeface=""/>
                <a:cs typeface="Times New Roman" panose="02020603050405020304" pitchFamily="18" charset="0"/>
              </a:rPr>
              <a:t>Secondary data is data collected by someone other than the actual user. </a:t>
            </a:r>
          </a:p>
          <a:p>
            <a:pPr marL="285750" indent="-285750">
              <a:lnSpc>
                <a:spcPts val="1800"/>
              </a:lnSpc>
              <a:spcAft>
                <a:spcPts val="1200"/>
              </a:spcAft>
              <a:buFont typeface="Arial" panose="020B0604020202020204" pitchFamily="34" charset="0"/>
              <a:buChar char="•"/>
            </a:pPr>
            <a:r>
              <a:rPr lang="en-US" sz="2000" dirty="0">
                <a:solidFill>
                  <a:srgbClr val="202122"/>
                </a:solidFill>
                <a:latin typeface="Arial" panose="020B0604020202020204" pitchFamily="34" charset="0"/>
                <a:ea typeface=""/>
                <a:cs typeface="Times New Roman" panose="02020603050405020304" pitchFamily="18" charset="0"/>
              </a:rPr>
              <a:t>It means that the information is already available, and someone analyses it. </a:t>
            </a:r>
          </a:p>
          <a:p>
            <a:pPr>
              <a:lnSpc>
                <a:spcPts val="1800"/>
              </a:lnSpc>
              <a:spcAft>
                <a:spcPts val="1200"/>
              </a:spcAft>
            </a:pPr>
            <a:r>
              <a:rPr lang="en-US" sz="2000" dirty="0">
                <a:solidFill>
                  <a:srgbClr val="202122"/>
                </a:solidFill>
                <a:latin typeface="Arial" panose="020B0604020202020204" pitchFamily="34" charset="0"/>
                <a:ea typeface=""/>
                <a:cs typeface="Times New Roman" panose="02020603050405020304" pitchFamily="18" charset="0"/>
              </a:rPr>
              <a:t>Published data are available in various resources including</a:t>
            </a:r>
            <a:endParaRPr lang="en-IN" sz="2000" dirty="0">
              <a:solidFill>
                <a:srgbClr val="202122"/>
              </a:solidFill>
              <a:latin typeface="Arial" panose="020B0604020202020204" pitchFamily="34" charset="0"/>
              <a:ea typeface=""/>
              <a:cs typeface="Times New Roman" panose="02020603050405020304" pitchFamily="18" charset="0"/>
            </a:endParaRPr>
          </a:p>
          <a:p>
            <a:pPr marL="342900" lvl="0" indent="-342900" algn="just">
              <a:spcAft>
                <a:spcPts val="375"/>
              </a:spcAft>
              <a:buSzPts val="1000"/>
              <a:buFont typeface="Symbol" panose="05050102010706020507" pitchFamily="18" charset="2"/>
              <a:buChar char=""/>
              <a:tabLst>
                <a:tab pos="457200" algn="l"/>
              </a:tabLst>
            </a:pPr>
            <a:r>
              <a:rPr lang="en-US" sz="2000" dirty="0">
                <a:solidFill>
                  <a:srgbClr val="202122"/>
                </a:solidFill>
                <a:latin typeface="Arial" panose="020B0604020202020204" pitchFamily="34" charset="0"/>
                <a:ea typeface=""/>
                <a:cs typeface="Times New Roman" panose="02020603050405020304" pitchFamily="18" charset="0"/>
              </a:rPr>
              <a:t>Government publications</a:t>
            </a:r>
            <a:endParaRPr lang="en-IN" sz="2000" dirty="0">
              <a:solidFill>
                <a:srgbClr val="202122"/>
              </a:solidFill>
              <a:latin typeface="Arial" panose="020B0604020202020204" pitchFamily="34" charset="0"/>
              <a:ea typeface=""/>
              <a:cs typeface="Times New Roman" panose="02020603050405020304" pitchFamily="18" charset="0"/>
            </a:endParaRPr>
          </a:p>
          <a:p>
            <a:pPr marL="342900" lvl="0" indent="-342900" algn="just">
              <a:spcAft>
                <a:spcPts val="375"/>
              </a:spcAft>
              <a:buSzPts val="1000"/>
              <a:buFont typeface="Symbol" panose="05050102010706020507" pitchFamily="18" charset="2"/>
              <a:buChar char=""/>
              <a:tabLst>
                <a:tab pos="457200" algn="l"/>
              </a:tabLst>
            </a:pPr>
            <a:r>
              <a:rPr lang="en-US" sz="2000" dirty="0">
                <a:solidFill>
                  <a:srgbClr val="202122"/>
                </a:solidFill>
                <a:latin typeface="Arial" panose="020B0604020202020204" pitchFamily="34" charset="0"/>
                <a:ea typeface=""/>
                <a:cs typeface="Times New Roman" panose="02020603050405020304" pitchFamily="18" charset="0"/>
              </a:rPr>
              <a:t>Public records</a:t>
            </a:r>
            <a:endParaRPr lang="en-IN" sz="2000" dirty="0">
              <a:solidFill>
                <a:srgbClr val="202122"/>
              </a:solidFill>
              <a:latin typeface="Arial" panose="020B0604020202020204" pitchFamily="34" charset="0"/>
              <a:ea typeface=""/>
              <a:cs typeface="Times New Roman" panose="02020603050405020304" pitchFamily="18" charset="0"/>
            </a:endParaRPr>
          </a:p>
          <a:p>
            <a:pPr marL="342900" lvl="0" indent="-342900" algn="just">
              <a:spcAft>
                <a:spcPts val="375"/>
              </a:spcAft>
              <a:buSzPts val="1000"/>
              <a:buFont typeface="Symbol" panose="05050102010706020507" pitchFamily="18" charset="2"/>
              <a:buChar char=""/>
              <a:tabLst>
                <a:tab pos="457200" algn="l"/>
              </a:tabLst>
            </a:pPr>
            <a:r>
              <a:rPr lang="en-US" sz="2000" dirty="0">
                <a:solidFill>
                  <a:srgbClr val="202122"/>
                </a:solidFill>
                <a:latin typeface="Arial" panose="020B0604020202020204" pitchFamily="34" charset="0"/>
                <a:ea typeface=""/>
                <a:cs typeface="Times New Roman" panose="02020603050405020304" pitchFamily="18" charset="0"/>
              </a:rPr>
              <a:t>Historical and statistical documents</a:t>
            </a:r>
            <a:endParaRPr lang="en-IN" sz="2000" dirty="0">
              <a:solidFill>
                <a:srgbClr val="202122"/>
              </a:solidFill>
              <a:latin typeface="Arial" panose="020B0604020202020204" pitchFamily="34" charset="0"/>
              <a:ea typeface=""/>
              <a:cs typeface="Times New Roman" panose="02020603050405020304" pitchFamily="18" charset="0"/>
            </a:endParaRPr>
          </a:p>
          <a:p>
            <a:pPr marL="342900" lvl="0" indent="-342900" algn="just">
              <a:spcAft>
                <a:spcPts val="375"/>
              </a:spcAft>
              <a:buSzPts val="1000"/>
              <a:buFont typeface="Symbol" panose="05050102010706020507" pitchFamily="18" charset="2"/>
              <a:buChar char=""/>
              <a:tabLst>
                <a:tab pos="457200" algn="l"/>
              </a:tabLst>
            </a:pPr>
            <a:r>
              <a:rPr lang="en-US" sz="2000" dirty="0">
                <a:solidFill>
                  <a:srgbClr val="202122"/>
                </a:solidFill>
                <a:latin typeface="Arial" panose="020B0604020202020204" pitchFamily="34" charset="0"/>
                <a:ea typeface=""/>
                <a:cs typeface="Times New Roman" panose="02020603050405020304" pitchFamily="18" charset="0"/>
              </a:rPr>
              <a:t>Business documents</a:t>
            </a:r>
            <a:endParaRPr lang="en-IN" sz="2000" dirty="0">
              <a:solidFill>
                <a:srgbClr val="202122"/>
              </a:solidFill>
              <a:latin typeface="Arial" panose="020B0604020202020204" pitchFamily="34" charset="0"/>
              <a:ea typeface=""/>
              <a:cs typeface="Times New Roman" panose="02020603050405020304" pitchFamily="18" charset="0"/>
            </a:endParaRPr>
          </a:p>
          <a:p>
            <a:pPr marL="342900" lvl="0" indent="-342900" algn="just">
              <a:spcAft>
                <a:spcPts val="375"/>
              </a:spcAft>
              <a:buSzPts val="1000"/>
              <a:buFont typeface="Symbol" panose="05050102010706020507" pitchFamily="18" charset="2"/>
              <a:buChar char=""/>
              <a:tabLst>
                <a:tab pos="457200" algn="l"/>
              </a:tabLst>
            </a:pPr>
            <a:r>
              <a:rPr lang="en-US" sz="2000" dirty="0">
                <a:solidFill>
                  <a:srgbClr val="202122"/>
                </a:solidFill>
                <a:latin typeface="Arial" panose="020B0604020202020204" pitchFamily="34" charset="0"/>
                <a:ea typeface=""/>
                <a:cs typeface="Times New Roman" panose="02020603050405020304" pitchFamily="18" charset="0"/>
              </a:rPr>
              <a:t>Technical and trade journals</a:t>
            </a:r>
          </a:p>
          <a:p>
            <a:pPr lvl="0" algn="just">
              <a:spcAft>
                <a:spcPts val="375"/>
              </a:spcAft>
              <a:buSzPts val="1000"/>
              <a:tabLst>
                <a:tab pos="457200" algn="l"/>
              </a:tabLst>
            </a:pPr>
            <a:endParaRPr lang="en-IN" sz="2000" dirty="0">
              <a:solidFill>
                <a:srgbClr val="202122"/>
              </a:solidFill>
              <a:latin typeface="Arial" panose="020B0604020202020204" pitchFamily="34" charset="0"/>
              <a:ea typeface=""/>
              <a:cs typeface="Times New Roman" panose="02020603050405020304" pitchFamily="18" charset="0"/>
            </a:endParaRPr>
          </a:p>
          <a:p>
            <a:pPr>
              <a:lnSpc>
                <a:spcPts val="1800"/>
              </a:lnSpc>
              <a:spcAft>
                <a:spcPts val="1200"/>
              </a:spcAft>
            </a:pPr>
            <a:r>
              <a:rPr lang="en-US" sz="2000" dirty="0">
                <a:solidFill>
                  <a:srgbClr val="202122"/>
                </a:solidFill>
                <a:latin typeface="Arial" panose="020B0604020202020204" pitchFamily="34" charset="0"/>
                <a:ea typeface=""/>
                <a:cs typeface="Times New Roman" panose="02020603050405020304" pitchFamily="18" charset="0"/>
              </a:rPr>
              <a:t>Unpublished data includes</a:t>
            </a:r>
            <a:endParaRPr lang="en-IN" sz="2000" dirty="0">
              <a:solidFill>
                <a:srgbClr val="202122"/>
              </a:solidFill>
              <a:latin typeface="Arial" panose="020B0604020202020204" pitchFamily="34" charset="0"/>
              <a:ea typeface=""/>
              <a:cs typeface="Times New Roman" panose="02020603050405020304" pitchFamily="18" charset="0"/>
            </a:endParaRPr>
          </a:p>
          <a:p>
            <a:pPr marL="342900" lvl="0" indent="-342900" algn="just">
              <a:spcAft>
                <a:spcPts val="375"/>
              </a:spcAft>
              <a:buSzPts val="1000"/>
              <a:buFont typeface="Symbol" panose="05050102010706020507" pitchFamily="18" charset="2"/>
              <a:buChar char=""/>
              <a:tabLst>
                <a:tab pos="457200" algn="l"/>
              </a:tabLst>
            </a:pPr>
            <a:r>
              <a:rPr lang="en-US" sz="2000" dirty="0">
                <a:solidFill>
                  <a:srgbClr val="202122"/>
                </a:solidFill>
                <a:latin typeface="Arial" panose="020B0604020202020204" pitchFamily="34" charset="0"/>
                <a:ea typeface=""/>
                <a:cs typeface="Times New Roman" panose="02020603050405020304" pitchFamily="18" charset="0"/>
              </a:rPr>
              <a:t>Diaries</a:t>
            </a:r>
            <a:endParaRPr lang="en-IN" sz="2000" dirty="0">
              <a:solidFill>
                <a:srgbClr val="202122"/>
              </a:solidFill>
              <a:latin typeface="Arial" panose="020B0604020202020204" pitchFamily="34" charset="0"/>
              <a:ea typeface=""/>
              <a:cs typeface="Times New Roman" panose="02020603050405020304" pitchFamily="18" charset="0"/>
            </a:endParaRPr>
          </a:p>
          <a:p>
            <a:pPr marL="342900" lvl="0" indent="-342900" algn="just">
              <a:spcAft>
                <a:spcPts val="375"/>
              </a:spcAft>
              <a:buSzPts val="1000"/>
              <a:buFont typeface="Symbol" panose="05050102010706020507" pitchFamily="18" charset="2"/>
              <a:buChar char=""/>
              <a:tabLst>
                <a:tab pos="457200" algn="l"/>
              </a:tabLst>
            </a:pPr>
            <a:r>
              <a:rPr lang="en-US" sz="2000" dirty="0">
                <a:solidFill>
                  <a:srgbClr val="202122"/>
                </a:solidFill>
                <a:latin typeface="Arial" panose="020B0604020202020204" pitchFamily="34" charset="0"/>
                <a:ea typeface=""/>
                <a:cs typeface="Times New Roman" panose="02020603050405020304" pitchFamily="18" charset="0"/>
              </a:rPr>
              <a:t>Letters</a:t>
            </a:r>
            <a:endParaRPr lang="en-IN" sz="2000" dirty="0">
              <a:solidFill>
                <a:srgbClr val="202122"/>
              </a:solidFill>
              <a:latin typeface="Arial" panose="020B0604020202020204" pitchFamily="34" charset="0"/>
              <a:ea typeface=""/>
              <a:cs typeface="Times New Roman" panose="02020603050405020304" pitchFamily="18" charset="0"/>
            </a:endParaRPr>
          </a:p>
          <a:p>
            <a:pPr marL="342900" lvl="0" indent="-342900" algn="just">
              <a:spcAft>
                <a:spcPts val="375"/>
              </a:spcAft>
              <a:buSzPts val="1000"/>
              <a:buFont typeface="Symbol" panose="05050102010706020507" pitchFamily="18" charset="2"/>
              <a:buChar char=""/>
              <a:tabLst>
                <a:tab pos="457200" algn="l"/>
              </a:tabLst>
            </a:pPr>
            <a:r>
              <a:rPr lang="en-US" sz="2000" dirty="0">
                <a:solidFill>
                  <a:srgbClr val="202122"/>
                </a:solidFill>
                <a:latin typeface="Arial" panose="020B0604020202020204" pitchFamily="34" charset="0"/>
                <a:ea typeface=""/>
                <a:cs typeface="Times New Roman" panose="02020603050405020304" pitchFamily="18" charset="0"/>
              </a:rPr>
              <a:t>Unpublished biographies, etc.</a:t>
            </a:r>
            <a:endParaRPr lang="en-IN" sz="2000" dirty="0">
              <a:solidFill>
                <a:srgbClr val="202122"/>
              </a:solidFill>
              <a:latin typeface="Arial" panose="020B0604020202020204" pitchFamily="34" charset="0"/>
              <a:ea typeface=""/>
              <a:cs typeface="Times New Roman" panose="02020603050405020304" pitchFamily="18" charset="0"/>
            </a:endParaRPr>
          </a:p>
        </p:txBody>
      </p:sp>
    </p:spTree>
    <p:extLst>
      <p:ext uri="{BB962C8B-B14F-4D97-AF65-F5344CB8AC3E}">
        <p14:creationId xmlns:p14="http://schemas.microsoft.com/office/powerpoint/2010/main" val="32366455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1520" y="462013"/>
            <a:ext cx="8412480" cy="4202561"/>
          </a:xfrm>
          <a:prstGeom prst="rect">
            <a:avLst/>
          </a:prstGeom>
        </p:spPr>
        <p:txBody>
          <a:bodyPr wrap="square">
            <a:spAutoFit/>
          </a:bodyPr>
          <a:lstStyle/>
          <a:p>
            <a:pPr marL="342900" lvl="0" indent="-342900" algn="just">
              <a:lnSpc>
                <a:spcPct val="150000"/>
              </a:lnSpc>
              <a:spcBef>
                <a:spcPts val="1200"/>
              </a:spcBef>
              <a:spcAft>
                <a:spcPts val="0"/>
              </a:spcAft>
              <a:buFont typeface="Wingdings" panose="05000000000000000000" pitchFamily="2" charset="2"/>
              <a:buChar char=""/>
            </a:pPr>
            <a:r>
              <a:rPr lang="en-US" b="1" dirty="0">
                <a:solidFill>
                  <a:srgbClr val="202122"/>
                </a:solidFill>
                <a:latin typeface="Arial" panose="020B0604020202020204" pitchFamily="34" charset="0"/>
                <a:ea typeface=""/>
                <a:cs typeface="Times New Roman" panose="02020603050405020304" pitchFamily="18" charset="0"/>
              </a:rPr>
              <a:t>Key steps in Data Collection Process:</a:t>
            </a:r>
            <a:endParaRPr lang="en-IN" sz="1200" b="1"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Well-designed data collection processes include the following steps:</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Identify a business or research issue that needs to be addressed and set goals for the project.</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Gather data requirements to answer the business question or deliver the research information.</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Identify the data sets that can provide the desired information.</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Set a plan for collecting the data, including the collection methods that will be used.</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0"/>
              </a:spcAft>
              <a:buFont typeface="Wingdings" panose="05000000000000000000" pitchFamily="2" charset="2"/>
              <a:buChar char=""/>
              <a:tabLst>
                <a:tab pos="266700" algn="l"/>
              </a:tabLst>
            </a:pPr>
            <a:r>
              <a:rPr lang="en-US" dirty="0">
                <a:solidFill>
                  <a:srgbClr val="202122"/>
                </a:solidFill>
                <a:latin typeface="Arial" panose="020B0604020202020204" pitchFamily="34" charset="0"/>
                <a:ea typeface=""/>
                <a:cs typeface="Times New Roman" panose="02020603050405020304" pitchFamily="18" charset="0"/>
              </a:rPr>
              <a:t>Collect the available data and begin working to prepare it for analysis.</a:t>
            </a:r>
            <a:endParaRPr lang="en-IN"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14286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914F1F4-DA79-191B-E05E-96FEECED64F7}"/>
              </a:ext>
            </a:extLst>
          </p:cNvPr>
          <p:cNvSpPr txBox="1">
            <a:spLocks/>
          </p:cNvSpPr>
          <p:nvPr/>
        </p:nvSpPr>
        <p:spPr>
          <a:xfrm>
            <a:off x="605616" y="96254"/>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7030A0"/>
                </a:solidFill>
                <a:latin typeface="Calibri" panose="020F0502020204030204" pitchFamily="34" charset="0"/>
                <a:cs typeface="Calibri" panose="020F0502020204030204" pitchFamily="34" charset="0"/>
              </a:rPr>
              <a:t>2.8 Cleaning Data</a:t>
            </a:r>
          </a:p>
        </p:txBody>
      </p:sp>
      <p:sp>
        <p:nvSpPr>
          <p:cNvPr id="5" name="TextBox 4">
            <a:extLst>
              <a:ext uri="{FF2B5EF4-FFF2-40B4-BE49-F238E27FC236}">
                <a16:creationId xmlns:a16="http://schemas.microsoft.com/office/drawing/2014/main" id="{05848945-D64A-B279-99E0-B21FD06C55FD}"/>
              </a:ext>
            </a:extLst>
          </p:cNvPr>
          <p:cNvSpPr txBox="1"/>
          <p:nvPr/>
        </p:nvSpPr>
        <p:spPr>
          <a:xfrm>
            <a:off x="605616" y="644894"/>
            <a:ext cx="8713270" cy="5632311"/>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Data collected in raw form may not be in usable form for analysis.</a:t>
            </a:r>
          </a:p>
          <a:p>
            <a:pPr algn="just"/>
            <a:r>
              <a:rPr lang="en-US" sz="2400" dirty="0">
                <a:latin typeface="Calibri" panose="020F0502020204030204" pitchFamily="34" charset="0"/>
                <a:ea typeface="Calibri" panose="020F0502020204030204" pitchFamily="34" charset="0"/>
                <a:cs typeface="Calibri" panose="020F0502020204030204" pitchFamily="34" charset="0"/>
              </a:rPr>
              <a:t> </a:t>
            </a:r>
          </a:p>
          <a:p>
            <a:pPr marL="342900" indent="-342900"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Before we start analysis, a proper cleaning is required. </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Cleaning of data may include </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Distinguishing errors  </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Data compatibility / unification </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Imputation of missing values </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Estimating unobserved (zero) counts </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Outlier detection</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780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914F1F4-DA79-191B-E05E-96FEECED64F7}"/>
              </a:ext>
            </a:extLst>
          </p:cNvPr>
          <p:cNvSpPr txBox="1">
            <a:spLocks/>
          </p:cNvSpPr>
          <p:nvPr/>
        </p:nvSpPr>
        <p:spPr>
          <a:xfrm>
            <a:off x="605616" y="96254"/>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7030A0"/>
                </a:solidFill>
                <a:latin typeface="Calibri" panose="020F0502020204030204" pitchFamily="34" charset="0"/>
                <a:cs typeface="Calibri" panose="020F0502020204030204" pitchFamily="34" charset="0"/>
              </a:rPr>
              <a:t>Most common types of dirty data and how do you clean them?</a:t>
            </a:r>
          </a:p>
        </p:txBody>
      </p:sp>
      <p:sp>
        <p:nvSpPr>
          <p:cNvPr id="3" name="TextBox 2">
            <a:extLst>
              <a:ext uri="{FF2B5EF4-FFF2-40B4-BE49-F238E27FC236}">
                <a16:creationId xmlns:a16="http://schemas.microsoft.com/office/drawing/2014/main" id="{02B19FD9-B115-1036-0F49-AFB977F3A9BC}"/>
              </a:ext>
            </a:extLst>
          </p:cNvPr>
          <p:cNvSpPr txBox="1"/>
          <p:nvPr/>
        </p:nvSpPr>
        <p:spPr>
          <a:xfrm>
            <a:off x="469229" y="931839"/>
            <a:ext cx="10051184" cy="3416320"/>
          </a:xfrm>
          <a:prstGeom prst="rect">
            <a:avLst/>
          </a:prstGeom>
          <a:noFill/>
        </p:spPr>
        <p:txBody>
          <a:bodyPr wrap="square">
            <a:spAutoFit/>
          </a:bodyPr>
          <a:lstStyle/>
          <a:p>
            <a:pPr algn="l">
              <a:buFont typeface="Arial" panose="020B0604020202020204" pitchFamily="34" charset="0"/>
              <a:buChar char="•"/>
            </a:pPr>
            <a:r>
              <a:rPr lang="en-IN" sz="2400" b="0" i="0" dirty="0">
                <a:solidFill>
                  <a:srgbClr val="2021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Duplicate Data. Duplicate data is the most common type of dirty/raw data. ...</a:t>
            </a:r>
          </a:p>
          <a:p>
            <a:pPr algn="l">
              <a:buFont typeface="Arial" panose="020B0604020202020204" pitchFamily="34" charset="0"/>
              <a:buChar char="•"/>
            </a:pPr>
            <a:r>
              <a:rPr lang="en-IN" sz="2400" b="0" i="0" dirty="0">
                <a:solidFill>
                  <a:srgbClr val="2021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Insecure Data. Driven by data expansion, security regulations have    </a:t>
            </a:r>
          </a:p>
          <a:p>
            <a:pPr algn="l">
              <a:buFont typeface="Arial" panose="020B0604020202020204" pitchFamily="34" charset="0"/>
              <a:buChar char="•"/>
            </a:pPr>
            <a:r>
              <a:rPr lang="en-IN" sz="2400" b="0" i="0" dirty="0">
                <a:solidFill>
                  <a:srgbClr val="2021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transformed the marketing landscape. ...</a:t>
            </a:r>
          </a:p>
          <a:p>
            <a:pPr algn="l">
              <a:buFont typeface="Arial" panose="020B0604020202020204" pitchFamily="34" charset="0"/>
              <a:buChar char="•"/>
            </a:pPr>
            <a:r>
              <a:rPr lang="en-IN" sz="2400" b="0" i="0" dirty="0">
                <a:solidFill>
                  <a:srgbClr val="2021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Outdated Data. ...</a:t>
            </a:r>
          </a:p>
          <a:p>
            <a:pPr algn="l">
              <a:buFont typeface="Arial" panose="020B0604020202020204" pitchFamily="34" charset="0"/>
              <a:buChar char="•"/>
            </a:pPr>
            <a:r>
              <a:rPr lang="en-IN" sz="2400" b="0" i="0" dirty="0">
                <a:solidFill>
                  <a:srgbClr val="2021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Incomplete Data. ...</a:t>
            </a:r>
          </a:p>
          <a:p>
            <a:pPr algn="l">
              <a:buFont typeface="Arial" panose="020B0604020202020204" pitchFamily="34" charset="0"/>
              <a:buChar char="•"/>
            </a:pPr>
            <a:r>
              <a:rPr lang="en-IN" sz="2400" b="0" i="0" dirty="0">
                <a:solidFill>
                  <a:srgbClr val="2021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Inaccurate Data. ...</a:t>
            </a:r>
          </a:p>
          <a:p>
            <a:pPr algn="l">
              <a:buFont typeface="Arial" panose="020B0604020202020204" pitchFamily="34" charset="0"/>
              <a:buChar char="•"/>
            </a:pPr>
            <a:r>
              <a:rPr lang="en-IN" sz="2400" b="0" i="0" dirty="0">
                <a:solidFill>
                  <a:srgbClr val="2021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Incorrect Data. ...</a:t>
            </a:r>
          </a:p>
          <a:p>
            <a:pPr algn="l">
              <a:buFont typeface="Arial" panose="020B0604020202020204" pitchFamily="34" charset="0"/>
              <a:buChar char="•"/>
            </a:pPr>
            <a:r>
              <a:rPr lang="en-IN" sz="2400" b="0" i="0" dirty="0">
                <a:solidFill>
                  <a:srgbClr val="2021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Inconsistent Data. ...</a:t>
            </a:r>
          </a:p>
          <a:p>
            <a:pPr algn="l">
              <a:buFont typeface="Arial" panose="020B0604020202020204" pitchFamily="34" charset="0"/>
              <a:buChar char="•"/>
            </a:pPr>
            <a:r>
              <a:rPr lang="en-IN" sz="2400" b="0" i="0" dirty="0">
                <a:solidFill>
                  <a:srgbClr val="2021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Hoarded Data</a:t>
            </a:r>
          </a:p>
        </p:txBody>
      </p:sp>
    </p:spTree>
    <p:extLst>
      <p:ext uri="{BB962C8B-B14F-4D97-AF65-F5344CB8AC3E}">
        <p14:creationId xmlns:p14="http://schemas.microsoft.com/office/powerpoint/2010/main" val="44269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914F1F4-DA79-191B-E05E-96FEECED64F7}"/>
              </a:ext>
            </a:extLst>
          </p:cNvPr>
          <p:cNvSpPr txBox="1">
            <a:spLocks/>
          </p:cNvSpPr>
          <p:nvPr/>
        </p:nvSpPr>
        <p:spPr>
          <a:xfrm>
            <a:off x="605616" y="96254"/>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a:solidFill>
                  <a:srgbClr val="7030A0"/>
                </a:solidFill>
                <a:latin typeface="Calibri" panose="020F0502020204030204" pitchFamily="34" charset="0"/>
                <a:cs typeface="Calibri" panose="020F0502020204030204" pitchFamily="34" charset="0"/>
              </a:rPr>
              <a:t>Common steps in the data cleaning process, as mentioned below. </a:t>
            </a:r>
            <a:endParaRPr lang="en-US" sz="2400" b="1" dirty="0">
              <a:solidFill>
                <a:srgbClr val="7030A0"/>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2C50C85D-6396-42F0-648F-854CD2B7C5DD}"/>
              </a:ext>
            </a:extLst>
          </p:cNvPr>
          <p:cNvSpPr txBox="1"/>
          <p:nvPr/>
        </p:nvSpPr>
        <p:spPr>
          <a:xfrm>
            <a:off x="1085248" y="1056969"/>
            <a:ext cx="6097604" cy="3046988"/>
          </a:xfrm>
          <a:prstGeom prst="rect">
            <a:avLst/>
          </a:prstGeom>
          <a:noFill/>
        </p:spPr>
        <p:txBody>
          <a:bodyPr wrap="square">
            <a:spAutoFit/>
          </a:bodyPr>
          <a:lstStyle/>
          <a:p>
            <a:pPr algn="l">
              <a:buFont typeface="+mj-lt"/>
              <a:buAutoNum type="arabicPeriod"/>
            </a:pPr>
            <a:r>
              <a:rPr lang="en-IN"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Removing duplicates </a:t>
            </a:r>
          </a:p>
          <a:p>
            <a:pPr algn="l">
              <a:buFont typeface="+mj-lt"/>
              <a:buAutoNum type="arabicPeriod"/>
            </a:pPr>
            <a:r>
              <a:rPr lang="en-IN"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Remove irrelevant data </a:t>
            </a:r>
          </a:p>
          <a:p>
            <a:pPr algn="l">
              <a:buFont typeface="+mj-lt"/>
              <a:buAutoNum type="arabicPeriod"/>
            </a:pPr>
            <a:r>
              <a:rPr lang="en-IN"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Standardize capitalization </a:t>
            </a:r>
          </a:p>
          <a:p>
            <a:pPr algn="l">
              <a:buFont typeface="+mj-lt"/>
              <a:buAutoNum type="arabicPeriod"/>
            </a:pPr>
            <a:r>
              <a:rPr lang="en-IN"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Convert data type </a:t>
            </a:r>
          </a:p>
          <a:p>
            <a:pPr algn="l">
              <a:buFont typeface="+mj-lt"/>
              <a:buAutoNum type="arabicPeriod"/>
            </a:pPr>
            <a:r>
              <a:rPr lang="en-IN"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Handling outliers </a:t>
            </a:r>
          </a:p>
          <a:p>
            <a:pPr algn="l">
              <a:buFont typeface="+mj-lt"/>
              <a:buAutoNum type="arabicPeriod"/>
            </a:pPr>
            <a:r>
              <a:rPr lang="en-IN"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Fix errors </a:t>
            </a:r>
          </a:p>
          <a:p>
            <a:pPr algn="l">
              <a:buFont typeface="+mj-lt"/>
              <a:buAutoNum type="arabicPeriod"/>
            </a:pPr>
            <a:r>
              <a:rPr lang="en-IN"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Language Translation </a:t>
            </a:r>
          </a:p>
          <a:p>
            <a:pPr algn="l">
              <a:buFont typeface="+mj-lt"/>
              <a:buAutoNum type="arabicPeriod"/>
            </a:pPr>
            <a:r>
              <a:rPr lang="en-IN"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Handle missing values </a:t>
            </a:r>
          </a:p>
        </p:txBody>
      </p:sp>
    </p:spTree>
    <p:extLst>
      <p:ext uri="{BB962C8B-B14F-4D97-AF65-F5344CB8AC3E}">
        <p14:creationId xmlns:p14="http://schemas.microsoft.com/office/powerpoint/2010/main" val="5899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914F1F4-DA79-191B-E05E-96FEECED64F7}"/>
              </a:ext>
            </a:extLst>
          </p:cNvPr>
          <p:cNvSpPr txBox="1">
            <a:spLocks/>
          </p:cNvSpPr>
          <p:nvPr/>
        </p:nvSpPr>
        <p:spPr>
          <a:xfrm>
            <a:off x="605616" y="96254"/>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b="1" dirty="0">
              <a:solidFill>
                <a:srgbClr val="7030A0"/>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E07710D2-83D7-9560-F89E-3687583C0816}"/>
              </a:ext>
            </a:extLst>
          </p:cNvPr>
          <p:cNvPicPr>
            <a:picLocks noChangeAspect="1"/>
          </p:cNvPicPr>
          <p:nvPr/>
        </p:nvPicPr>
        <p:blipFill>
          <a:blip r:embed="rId2"/>
          <a:stretch>
            <a:fillRect/>
          </a:stretch>
        </p:blipFill>
        <p:spPr>
          <a:xfrm>
            <a:off x="538239" y="287799"/>
            <a:ext cx="10069330" cy="5839640"/>
          </a:xfrm>
          <a:prstGeom prst="rect">
            <a:avLst/>
          </a:prstGeom>
        </p:spPr>
      </p:pic>
    </p:spTree>
    <p:extLst>
      <p:ext uri="{BB962C8B-B14F-4D97-AF65-F5344CB8AC3E}">
        <p14:creationId xmlns:p14="http://schemas.microsoft.com/office/powerpoint/2010/main" val="14004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914F1F4-DA79-191B-E05E-96FEECED64F7}"/>
              </a:ext>
            </a:extLst>
          </p:cNvPr>
          <p:cNvSpPr txBox="1">
            <a:spLocks/>
          </p:cNvSpPr>
          <p:nvPr/>
        </p:nvSpPr>
        <p:spPr>
          <a:xfrm>
            <a:off x="605616" y="96254"/>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7030A0"/>
                </a:solidFill>
                <a:latin typeface="Calibri" panose="020F0502020204030204" pitchFamily="34" charset="0"/>
                <a:cs typeface="Calibri" panose="020F0502020204030204" pitchFamily="34" charset="0"/>
              </a:rPr>
              <a:t>Data cleaning tools:</a:t>
            </a:r>
          </a:p>
        </p:txBody>
      </p:sp>
      <p:sp>
        <p:nvSpPr>
          <p:cNvPr id="3" name="TextBox 2">
            <a:extLst>
              <a:ext uri="{FF2B5EF4-FFF2-40B4-BE49-F238E27FC236}">
                <a16:creationId xmlns:a16="http://schemas.microsoft.com/office/drawing/2014/main" id="{04E37D6C-4CDE-5B7B-1897-D559C12C48D0}"/>
              </a:ext>
            </a:extLst>
          </p:cNvPr>
          <p:cNvSpPr txBox="1"/>
          <p:nvPr/>
        </p:nvSpPr>
        <p:spPr>
          <a:xfrm>
            <a:off x="777338" y="1164224"/>
            <a:ext cx="6097604" cy="1938992"/>
          </a:xfrm>
          <a:prstGeom prst="rect">
            <a:avLst/>
          </a:prstGeom>
          <a:noFill/>
        </p:spPr>
        <p:txBody>
          <a:bodyPr wrap="square">
            <a:spAutoFit/>
          </a:bodyPr>
          <a:lstStyle/>
          <a:p>
            <a:pPr marL="342900" indent="-342900" algn="l">
              <a:buFont typeface="Wingdings" panose="05000000000000000000" pitchFamily="2" charset="2"/>
              <a:buChar char="Ø"/>
            </a:pPr>
            <a:endParaRPr lang="en-IN" sz="240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Wingdings" panose="05000000000000000000" pitchFamily="2" charset="2"/>
              <a:buChar char="Ø"/>
            </a:pPr>
            <a:r>
              <a:rPr lang="en-IN" sz="24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Excel</a:t>
            </a:r>
          </a:p>
          <a:p>
            <a:pPr marL="342900" indent="-342900" algn="l">
              <a:buFont typeface="Wingdings" panose="05000000000000000000" pitchFamily="2" charset="2"/>
              <a:buChar char="Ø"/>
            </a:pPr>
            <a:r>
              <a:rPr lang="en-IN" sz="2400" dirty="0">
                <a:solidFill>
                  <a:srgbClr val="000000"/>
                </a:solidFill>
                <a:latin typeface="Calibri" panose="020F0502020204030204" pitchFamily="34" charset="0"/>
                <a:ea typeface="Calibri" panose="020F0502020204030204" pitchFamily="34" charset="0"/>
                <a:cs typeface="Calibri" panose="020F0502020204030204" pitchFamily="34" charset="0"/>
              </a:rPr>
              <a:t>Python</a:t>
            </a:r>
          </a:p>
          <a:p>
            <a:pPr marL="342900" indent="-342900" algn="l">
              <a:buFont typeface="Wingdings" panose="05000000000000000000" pitchFamily="2" charset="2"/>
              <a:buChar char="Ø"/>
            </a:pPr>
            <a:r>
              <a:rPr lang="en-IN" sz="2400" dirty="0">
                <a:solidFill>
                  <a:srgbClr val="000000"/>
                </a:solidFill>
                <a:latin typeface="Calibri" panose="020F0502020204030204" pitchFamily="34" charset="0"/>
                <a:ea typeface="Calibri" panose="020F0502020204030204" pitchFamily="34" charset="0"/>
                <a:cs typeface="Calibri" panose="020F0502020204030204" pitchFamily="34" charset="0"/>
              </a:rPr>
              <a:t>SQL</a:t>
            </a:r>
            <a:endParaRPr lang="en-IN" sz="240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Wingdings" panose="05000000000000000000" pitchFamily="2" charset="2"/>
              <a:buChar char="Ø"/>
            </a:pPr>
            <a:r>
              <a:rPr lang="en-IN" sz="24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Tableau</a:t>
            </a:r>
            <a:r>
              <a:rPr lang="en-IN" sz="2400" i="0" dirty="0">
                <a:solidFill>
                  <a:srgbClr val="231F20"/>
                </a:solidFill>
                <a:effectLst/>
                <a:latin typeface="Calibri" panose="020F0502020204030204" pitchFamily="34" charset="0"/>
                <a:ea typeface="Calibri" panose="020F0502020204030204" pitchFamily="34" charset="0"/>
                <a:cs typeface="Calibri" panose="020F0502020204030204" pitchFamily="34" charset="0"/>
              </a:rPr>
              <a:t> </a:t>
            </a:r>
          </a:p>
        </p:txBody>
      </p:sp>
      <p:sp>
        <p:nvSpPr>
          <p:cNvPr id="8" name="Title 1">
            <a:extLst>
              <a:ext uri="{FF2B5EF4-FFF2-40B4-BE49-F238E27FC236}">
                <a16:creationId xmlns:a16="http://schemas.microsoft.com/office/drawing/2014/main" id="{03E9A33E-E717-73C9-2082-AEDD230D9C4F}"/>
              </a:ext>
            </a:extLst>
          </p:cNvPr>
          <p:cNvSpPr txBox="1">
            <a:spLocks/>
          </p:cNvSpPr>
          <p:nvPr/>
        </p:nvSpPr>
        <p:spPr>
          <a:xfrm>
            <a:off x="677334" y="3622546"/>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7030A0"/>
                </a:solidFill>
                <a:latin typeface="Calibri" panose="020F0502020204030204" pitchFamily="34" charset="0"/>
                <a:cs typeface="Calibri" panose="020F0502020204030204" pitchFamily="34" charset="0"/>
              </a:rPr>
              <a:t>Benefits of Data Cleaning in Data Science:</a:t>
            </a:r>
          </a:p>
          <a:p>
            <a:endParaRPr lang="en-US" sz="2400" b="1" dirty="0">
              <a:solidFill>
                <a:srgbClr val="7030A0"/>
              </a:solidFill>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9C03954F-C902-B759-AC39-11249542CE58}"/>
              </a:ext>
            </a:extLst>
          </p:cNvPr>
          <p:cNvSpPr txBox="1"/>
          <p:nvPr/>
        </p:nvSpPr>
        <p:spPr>
          <a:xfrm>
            <a:off x="677334" y="4373227"/>
            <a:ext cx="6097604" cy="1200329"/>
          </a:xfrm>
          <a:prstGeom prst="rect">
            <a:avLst/>
          </a:prstGeom>
          <a:noFill/>
        </p:spPr>
        <p:txBody>
          <a:bodyPr wrap="square">
            <a:spAutoFit/>
          </a:bodyPr>
          <a:lstStyle/>
          <a:p>
            <a:pPr marL="342900" indent="-342900">
              <a:buFont typeface="Wingdings" panose="05000000000000000000" pitchFamily="2" charset="2"/>
              <a:buChar char="Ø"/>
            </a:pPr>
            <a:r>
              <a:rPr lang="en-IN" sz="240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Avoiding mistakes</a:t>
            </a:r>
          </a:p>
          <a:p>
            <a:pPr marL="342900" indent="-342900">
              <a:buFont typeface="Wingdings" panose="05000000000000000000" pitchFamily="2" charset="2"/>
              <a:buChar char="Ø"/>
            </a:pPr>
            <a:r>
              <a:rPr lang="en-IN" sz="240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Improving productivity</a:t>
            </a:r>
            <a:endParaRPr lang="en-IN" sz="2400"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40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Avoiding unnecessary costs and errors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07DA3A31-4286-5926-2C96-5B27A0156087}"/>
              </a:ext>
            </a:extLst>
          </p:cNvPr>
          <p:cNvSpPr txBox="1"/>
          <p:nvPr/>
        </p:nvSpPr>
        <p:spPr>
          <a:xfrm>
            <a:off x="677333" y="5577593"/>
            <a:ext cx="9650573" cy="369332"/>
          </a:xfrm>
          <a:prstGeom prst="rect">
            <a:avLst/>
          </a:prstGeom>
          <a:noFill/>
        </p:spPr>
        <p:txBody>
          <a:bodyPr wrap="square">
            <a:spAutoFit/>
          </a:bodyPr>
          <a:lstStyle/>
          <a:p>
            <a:r>
              <a:rPr lang="en-IN" dirty="0">
                <a:highlight>
                  <a:srgbClr val="FFFF00"/>
                </a:highlight>
              </a:rPr>
              <a:t>https://www.knowledgehut.com/blog/data-science/data-cleaning</a:t>
            </a:r>
          </a:p>
        </p:txBody>
      </p:sp>
    </p:spTree>
    <p:extLst>
      <p:ext uri="{BB962C8B-B14F-4D97-AF65-F5344CB8AC3E}">
        <p14:creationId xmlns:p14="http://schemas.microsoft.com/office/powerpoint/2010/main" val="344667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914F1F4-DA79-191B-E05E-96FEECED64F7}"/>
              </a:ext>
            </a:extLst>
          </p:cNvPr>
          <p:cNvSpPr txBox="1">
            <a:spLocks/>
          </p:cNvSpPr>
          <p:nvPr/>
        </p:nvSpPr>
        <p:spPr>
          <a:xfrm>
            <a:off x="605616" y="96254"/>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7030A0"/>
                </a:solidFill>
                <a:latin typeface="Calibri" panose="020F0502020204030204" pitchFamily="34" charset="0"/>
                <a:cs typeface="Calibri" panose="020F0502020204030204" pitchFamily="34" charset="0"/>
              </a:rPr>
              <a:t>2.9 Crowdsourcing</a:t>
            </a:r>
          </a:p>
        </p:txBody>
      </p:sp>
      <p:sp>
        <p:nvSpPr>
          <p:cNvPr id="3" name="TextBox 2">
            <a:extLst>
              <a:ext uri="{FF2B5EF4-FFF2-40B4-BE49-F238E27FC236}">
                <a16:creationId xmlns:a16="http://schemas.microsoft.com/office/drawing/2014/main" id="{1A6B0223-99EB-937C-7D74-C71ADC147E09}"/>
              </a:ext>
            </a:extLst>
          </p:cNvPr>
          <p:cNvSpPr txBox="1"/>
          <p:nvPr/>
        </p:nvSpPr>
        <p:spPr>
          <a:xfrm>
            <a:off x="432361" y="1098406"/>
            <a:ext cx="8722894" cy="1200329"/>
          </a:xfrm>
          <a:prstGeom prst="rect">
            <a:avLst/>
          </a:prstGeom>
          <a:noFill/>
        </p:spPr>
        <p:txBody>
          <a:bodyPr wrap="square">
            <a:spAutoFit/>
          </a:bodyPr>
          <a:lstStyle/>
          <a:p>
            <a:pPr marL="342900" indent="-342900">
              <a:buFont typeface="Wingdings" panose="05000000000000000000" pitchFamily="2" charset="2"/>
              <a:buChar char="Ø"/>
            </a:pPr>
            <a:r>
              <a:rPr lang="en-US" sz="2400" b="0" i="0" dirty="0">
                <a:solidFill>
                  <a:srgbClr val="202124"/>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Crowdsourcing involves obtaining work, information, or opinions from a large group of people who submit their data via the Internet, social media, and smartphone apps.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6B69B80D-6718-975F-9E0B-55D288F98416}"/>
              </a:ext>
            </a:extLst>
          </p:cNvPr>
          <p:cNvPicPr>
            <a:picLocks noChangeAspect="1"/>
          </p:cNvPicPr>
          <p:nvPr/>
        </p:nvPicPr>
        <p:blipFill>
          <a:blip r:embed="rId2"/>
          <a:stretch>
            <a:fillRect/>
          </a:stretch>
        </p:blipFill>
        <p:spPr>
          <a:xfrm>
            <a:off x="902302" y="2421357"/>
            <a:ext cx="8135820" cy="3784102"/>
          </a:xfrm>
          <a:prstGeom prst="rect">
            <a:avLst/>
          </a:prstGeom>
        </p:spPr>
      </p:pic>
    </p:spTree>
    <p:extLst>
      <p:ext uri="{BB962C8B-B14F-4D97-AF65-F5344CB8AC3E}">
        <p14:creationId xmlns:p14="http://schemas.microsoft.com/office/powerpoint/2010/main" val="174462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914F1F4-DA79-191B-E05E-96FEECED64F7}"/>
              </a:ext>
            </a:extLst>
          </p:cNvPr>
          <p:cNvSpPr txBox="1">
            <a:spLocks/>
          </p:cNvSpPr>
          <p:nvPr/>
        </p:nvSpPr>
        <p:spPr>
          <a:xfrm>
            <a:off x="605616" y="96254"/>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7030A0"/>
                </a:solidFill>
                <a:latin typeface="Calibri" panose="020F0502020204030204" pitchFamily="34" charset="0"/>
                <a:cs typeface="Calibri" panose="020F0502020204030204" pitchFamily="34" charset="0"/>
              </a:rPr>
              <a:t>Crowdsourcing</a:t>
            </a:r>
          </a:p>
        </p:txBody>
      </p:sp>
      <p:sp>
        <p:nvSpPr>
          <p:cNvPr id="3" name="TextBox 2">
            <a:extLst>
              <a:ext uri="{FF2B5EF4-FFF2-40B4-BE49-F238E27FC236}">
                <a16:creationId xmlns:a16="http://schemas.microsoft.com/office/drawing/2014/main" id="{1C533AB4-31A9-223C-0B18-5C7DD7E7128B}"/>
              </a:ext>
            </a:extLst>
          </p:cNvPr>
          <p:cNvSpPr txBox="1"/>
          <p:nvPr/>
        </p:nvSpPr>
        <p:spPr>
          <a:xfrm>
            <a:off x="517357" y="1127134"/>
            <a:ext cx="8761397" cy="2308324"/>
          </a:xfrm>
          <a:prstGeom prst="rect">
            <a:avLst/>
          </a:prstGeom>
          <a:noFill/>
        </p:spPr>
        <p:txBody>
          <a:bodyPr wrap="square">
            <a:sp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 Many amazing open data resources have been built up by teams of contributors: – </a:t>
            </a:r>
          </a:p>
          <a:p>
            <a:pPr algn="just"/>
            <a:r>
              <a:rPr lang="en-US" sz="2400" dirty="0">
                <a:latin typeface="Calibri" panose="020F0502020204030204" pitchFamily="34" charset="0"/>
                <a:ea typeface="Calibri" panose="020F0502020204030204" pitchFamily="34" charset="0"/>
                <a:cs typeface="Calibri" panose="020F0502020204030204" pitchFamily="34" charset="0"/>
              </a:rPr>
              <a:t> - Wikipedia/Freebase </a:t>
            </a:r>
          </a:p>
          <a:p>
            <a:pPr algn="just"/>
            <a:r>
              <a:rPr lang="en-US" sz="2400" dirty="0">
                <a:latin typeface="Calibri" panose="020F0502020204030204" pitchFamily="34" charset="0"/>
                <a:ea typeface="Calibri" panose="020F0502020204030204" pitchFamily="34" charset="0"/>
                <a:cs typeface="Calibri" panose="020F0502020204030204" pitchFamily="34" charset="0"/>
              </a:rPr>
              <a:t> - IMDB </a:t>
            </a:r>
          </a:p>
          <a:p>
            <a:pPr marL="342900" indent="-342900" algn="just">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Crowdsourcing platforms like Amazon Turk enable you to pay for armies of people to help you gather data, like human annotation.</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617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28925" y="738187"/>
            <a:ext cx="6534150" cy="5381625"/>
          </a:xfrm>
          <a:prstGeom prst="rect">
            <a:avLst/>
          </a:prstGeom>
        </p:spPr>
      </p:pic>
    </p:spTree>
    <p:extLst>
      <p:ext uri="{BB962C8B-B14F-4D97-AF65-F5344CB8AC3E}">
        <p14:creationId xmlns:p14="http://schemas.microsoft.com/office/powerpoint/2010/main" val="27705601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050413A-16D0-033D-3A1F-F3CA934A8268}"/>
              </a:ext>
            </a:extLst>
          </p:cNvPr>
          <p:cNvSpPr txBox="1">
            <a:spLocks/>
          </p:cNvSpPr>
          <p:nvPr/>
        </p:nvSpPr>
        <p:spPr>
          <a:xfrm>
            <a:off x="605616" y="96254"/>
            <a:ext cx="9337281" cy="548640"/>
          </a:xfrm>
          <a:prstGeom prst="rect">
            <a:avLst/>
          </a:prstGeom>
          <a:solidFill>
            <a:srgbClr val="FFCCCC"/>
          </a:solidFill>
          <a:ln>
            <a:solidFill>
              <a:srgbClr val="00B0F0"/>
            </a:solidFill>
          </a:ln>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7030A0"/>
                </a:solidFill>
                <a:latin typeface="Calibri" panose="020F0502020204030204" pitchFamily="34" charset="0"/>
                <a:cs typeface="Calibri" panose="020F0502020204030204" pitchFamily="34" charset="0"/>
              </a:rPr>
              <a:t>Crowdsourcing types and examples:</a:t>
            </a:r>
          </a:p>
        </p:txBody>
      </p:sp>
      <p:sp>
        <p:nvSpPr>
          <p:cNvPr id="7" name="TextBox 6">
            <a:extLst>
              <a:ext uri="{FF2B5EF4-FFF2-40B4-BE49-F238E27FC236}">
                <a16:creationId xmlns:a16="http://schemas.microsoft.com/office/drawing/2014/main" id="{E9AD182C-AA13-F1C8-B4FD-CD343E5DD78F}"/>
              </a:ext>
            </a:extLst>
          </p:cNvPr>
          <p:cNvSpPr txBox="1"/>
          <p:nvPr/>
        </p:nvSpPr>
        <p:spPr>
          <a:xfrm>
            <a:off x="1482006" y="749193"/>
            <a:ext cx="9612072" cy="6001643"/>
          </a:xfrm>
          <a:prstGeom prst="rect">
            <a:avLst/>
          </a:prstGeom>
          <a:noFill/>
        </p:spPr>
        <p:txBody>
          <a:bodyPr wrap="square">
            <a:spAutoFit/>
          </a:bodyPr>
          <a:lstStyle/>
          <a:p>
            <a:r>
              <a:rPr lang="en-US" sz="24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Wisdom </a:t>
            </a:r>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Wisdom of crowds</a:t>
            </a:r>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is the idea that large groups of people are collectively smarter than individual experts when it comes to problem-solving or identifying values.</a:t>
            </a:r>
          </a:p>
          <a:p>
            <a:endParaRPr lang="en-US" sz="2400" dirty="0">
              <a:highlight>
                <a:srgbClr val="FFFFFF"/>
              </a:highlight>
              <a:latin typeface="Calibri" panose="020F0502020204030204" pitchFamily="34" charset="0"/>
              <a:ea typeface="Calibri" panose="020F0502020204030204" pitchFamily="34" charset="0"/>
              <a:cs typeface="Calibri" panose="020F0502020204030204" pitchFamily="34" charset="0"/>
            </a:endParaRPr>
          </a:p>
          <a:p>
            <a:r>
              <a:rPr lang="en-US" sz="24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Creation </a:t>
            </a:r>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Crowd creation is a collaborative effort to design or build something. Wikipedia and other wikis are examples of this. </a:t>
            </a:r>
            <a:r>
              <a:rPr lang="en-US"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Open-source</a:t>
            </a:r>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software is another good example.</a:t>
            </a:r>
          </a:p>
          <a:p>
            <a:endPar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24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Voting </a:t>
            </a:r>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Crowd voting uses the democratic principle to choose a particular policy or course of action by "polling the audience.“</a:t>
            </a:r>
          </a:p>
          <a:p>
            <a:pPr algn="l"/>
            <a:endPar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24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Funding </a:t>
            </a:r>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Crowdfunding involved raising money for various purposes by soliciting relatively small amounts from a large number of funders.</a:t>
            </a:r>
          </a:p>
          <a:p>
            <a:pPr algn="l">
              <a:buFont typeface="Arial" panose="020B0604020202020204" pitchFamily="34" charset="0"/>
              <a:buChar char="•"/>
            </a:pPr>
            <a:endParaRPr lang="en-US" sz="2400" dirty="0">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Netflix, Amazon…etc…</a:t>
            </a: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132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sz="3200" b="1" dirty="0"/>
              <a:t>Probability vs. Statistics</a:t>
            </a:r>
            <a:endParaRPr lang="en-IN" sz="3200" b="1" dirty="0"/>
          </a:p>
        </p:txBody>
      </p:sp>
      <p:sp>
        <p:nvSpPr>
          <p:cNvPr id="3" name="Content Placeholder 2"/>
          <p:cNvSpPr>
            <a:spLocks noGrp="1"/>
          </p:cNvSpPr>
          <p:nvPr>
            <p:ph idx="1"/>
          </p:nvPr>
        </p:nvSpPr>
        <p:spPr>
          <a:xfrm>
            <a:off x="677333" y="2160589"/>
            <a:ext cx="10797271" cy="3805313"/>
          </a:xfrm>
        </p:spPr>
        <p:txBody>
          <a:bodyPr>
            <a:normAutofit/>
          </a:bodyPr>
          <a:lstStyle/>
          <a:p>
            <a:pPr algn="just">
              <a:lnSpc>
                <a:spcPct val="150000"/>
              </a:lnSpc>
            </a:pPr>
            <a:r>
              <a:rPr lang="en-US" sz="2400" dirty="0">
                <a:solidFill>
                  <a:schemeClr val="tx1"/>
                </a:solidFill>
              </a:rPr>
              <a:t>Probability deals with predicting the likelihood of future events, while statistics analyzes the frequency of past events.</a:t>
            </a:r>
          </a:p>
          <a:p>
            <a:pPr algn="just">
              <a:lnSpc>
                <a:spcPct val="150000"/>
              </a:lnSpc>
              <a:spcBef>
                <a:spcPts val="0"/>
              </a:spcBef>
            </a:pPr>
            <a:r>
              <a:rPr lang="en-US" sz="2400" dirty="0">
                <a:solidFill>
                  <a:schemeClr val="tx1"/>
                </a:solidFill>
              </a:rPr>
              <a:t>Probability is theoretical branch of mathematics on the consequences of definitions, while statistics is applied mathematics trying to make sense of real-world observations.</a:t>
            </a:r>
          </a:p>
        </p:txBody>
      </p:sp>
    </p:spTree>
    <p:extLst>
      <p:ext uri="{BB962C8B-B14F-4D97-AF65-F5344CB8AC3E}">
        <p14:creationId xmlns:p14="http://schemas.microsoft.com/office/powerpoint/2010/main" val="2196043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5883"/>
          </a:xfrm>
        </p:spPr>
        <p:txBody>
          <a:bodyPr>
            <a:normAutofit fontScale="90000"/>
          </a:bodyPr>
          <a:lstStyle/>
          <a:p>
            <a:pPr lvl="0" fontAlgn="base"/>
            <a:r>
              <a:rPr lang="en-US" dirty="0"/>
              <a:t>Terms in Probability</a:t>
            </a:r>
            <a:endParaRPr lang="en-IN" b="1" dirty="0"/>
          </a:p>
        </p:txBody>
      </p:sp>
      <p:graphicFrame>
        <p:nvGraphicFramePr>
          <p:cNvPr id="4" name="Table 3"/>
          <p:cNvGraphicFramePr>
            <a:graphicFrameLocks noGrp="1"/>
          </p:cNvGraphicFramePr>
          <p:nvPr/>
        </p:nvGraphicFramePr>
        <p:xfrm>
          <a:off x="1179666" y="1349295"/>
          <a:ext cx="10317240" cy="4910734"/>
        </p:xfrm>
        <a:graphic>
          <a:graphicData uri="http://schemas.openxmlformats.org/drawingml/2006/table">
            <a:tbl>
              <a:tblPr firstRow="1" firstCol="1" bandRow="1">
                <a:tableStyleId>{5C22544A-7EE6-4342-B048-85BDC9FD1C3A}</a:tableStyleId>
              </a:tblPr>
              <a:tblGrid>
                <a:gridCol w="5158620">
                  <a:extLst>
                    <a:ext uri="{9D8B030D-6E8A-4147-A177-3AD203B41FA5}">
                      <a16:colId xmlns:a16="http://schemas.microsoft.com/office/drawing/2014/main" val="681748119"/>
                    </a:ext>
                  </a:extLst>
                </a:gridCol>
                <a:gridCol w="5158620">
                  <a:extLst>
                    <a:ext uri="{9D8B030D-6E8A-4147-A177-3AD203B41FA5}">
                      <a16:colId xmlns:a16="http://schemas.microsoft.com/office/drawing/2014/main" val="2615619751"/>
                    </a:ext>
                  </a:extLst>
                </a:gridCol>
              </a:tblGrid>
              <a:tr h="446175">
                <a:tc>
                  <a:txBody>
                    <a:bodyPr/>
                    <a:lstStyle/>
                    <a:p>
                      <a:pPr algn="ctr" fontAlgn="base">
                        <a:lnSpc>
                          <a:spcPct val="107000"/>
                        </a:lnSpc>
                        <a:spcAft>
                          <a:spcPts val="0"/>
                        </a:spcAft>
                      </a:pPr>
                      <a:r>
                        <a:rPr lang="en-US" sz="1600" kern="100" spc="10">
                          <a:solidFill>
                            <a:schemeClr val="tx1"/>
                          </a:solidFill>
                          <a:effectLst/>
                        </a:rPr>
                        <a:t>Term</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38100" marR="38100" marT="95250" marB="95250"/>
                </a:tc>
                <a:tc>
                  <a:txBody>
                    <a:bodyPr/>
                    <a:lstStyle/>
                    <a:p>
                      <a:pPr algn="ctr" fontAlgn="base">
                        <a:lnSpc>
                          <a:spcPct val="107000"/>
                        </a:lnSpc>
                        <a:spcAft>
                          <a:spcPts val="0"/>
                        </a:spcAft>
                      </a:pPr>
                      <a:r>
                        <a:rPr lang="en-US" sz="1600" kern="100" spc="10" dirty="0">
                          <a:solidFill>
                            <a:schemeClr val="tx1"/>
                          </a:solidFill>
                          <a:effectLst/>
                        </a:rPr>
                        <a:t>Definition</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141538200"/>
                  </a:ext>
                </a:extLst>
              </a:tr>
              <a:tr h="780054">
                <a:tc>
                  <a:txBody>
                    <a:bodyPr/>
                    <a:lstStyle/>
                    <a:p>
                      <a:pPr algn="ctr" fontAlgn="ctr">
                        <a:lnSpc>
                          <a:spcPct val="107000"/>
                        </a:lnSpc>
                        <a:spcAft>
                          <a:spcPts val="0"/>
                        </a:spcAft>
                      </a:pPr>
                      <a:r>
                        <a:rPr lang="en-US" sz="1600" kern="100" spc="10">
                          <a:solidFill>
                            <a:schemeClr val="tx1"/>
                          </a:solidFill>
                          <a:effectLst/>
                        </a:rPr>
                        <a:t>Sample Space</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just" fontAlgn="ctr">
                        <a:lnSpc>
                          <a:spcPct val="107000"/>
                        </a:lnSpc>
                        <a:spcAft>
                          <a:spcPts val="0"/>
                        </a:spcAft>
                      </a:pPr>
                      <a:r>
                        <a:rPr lang="en-US" sz="1600" kern="100" spc="10">
                          <a:effectLst/>
                        </a:rPr>
                        <a:t>Set of all possible outcomes in a probability experiment. For instance, in a coin toss, it’s “head” and “tail”.</a:t>
                      </a:r>
                      <a:endParaRPr lang="en-IN" sz="16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2364579566"/>
                  </a:ext>
                </a:extLst>
              </a:tr>
              <a:tr h="780054">
                <a:tc>
                  <a:txBody>
                    <a:bodyPr/>
                    <a:lstStyle/>
                    <a:p>
                      <a:pPr algn="ctr" fontAlgn="ctr">
                        <a:lnSpc>
                          <a:spcPct val="107000"/>
                        </a:lnSpc>
                        <a:spcAft>
                          <a:spcPts val="0"/>
                        </a:spcAft>
                      </a:pPr>
                      <a:r>
                        <a:rPr lang="en-US" sz="1600" kern="100" spc="10">
                          <a:solidFill>
                            <a:schemeClr val="tx1"/>
                          </a:solidFill>
                          <a:effectLst/>
                        </a:rPr>
                        <a:t>Sample Point</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just" fontAlgn="ctr">
                        <a:lnSpc>
                          <a:spcPct val="107000"/>
                        </a:lnSpc>
                        <a:spcAft>
                          <a:spcPts val="0"/>
                        </a:spcAft>
                      </a:pPr>
                      <a:r>
                        <a:rPr lang="en-US" sz="1600" kern="100" spc="10" dirty="0">
                          <a:effectLst/>
                        </a:rPr>
                        <a:t>One of the possible results in an experiment. For example, in rolling a fair six-sided dice, sample points are 1 to 6.</a:t>
                      </a:r>
                      <a:endParaRPr lang="en-IN" sz="16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2606301524"/>
                  </a:ext>
                </a:extLst>
              </a:tr>
              <a:tr h="780054">
                <a:tc>
                  <a:txBody>
                    <a:bodyPr/>
                    <a:lstStyle/>
                    <a:p>
                      <a:pPr algn="ctr" fontAlgn="ctr">
                        <a:lnSpc>
                          <a:spcPct val="107000"/>
                        </a:lnSpc>
                        <a:spcAft>
                          <a:spcPts val="0"/>
                        </a:spcAft>
                      </a:pPr>
                      <a:r>
                        <a:rPr lang="en-US" sz="1600" kern="100" spc="10">
                          <a:solidFill>
                            <a:schemeClr val="tx1"/>
                          </a:solidFill>
                          <a:effectLst/>
                        </a:rPr>
                        <a:t>Experiment</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just" fontAlgn="ctr">
                        <a:lnSpc>
                          <a:spcPct val="107000"/>
                        </a:lnSpc>
                        <a:spcAft>
                          <a:spcPts val="0"/>
                        </a:spcAft>
                      </a:pPr>
                      <a:r>
                        <a:rPr lang="en-US" sz="1600" kern="100" spc="10">
                          <a:effectLst/>
                        </a:rPr>
                        <a:t>A process or trial with uncertain results. Examples include coin tossing, card selection, or rolling a die.</a:t>
                      </a:r>
                      <a:endParaRPr lang="en-IN" sz="16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2880252633"/>
                  </a:ext>
                </a:extLst>
              </a:tr>
              <a:tr h="780054">
                <a:tc>
                  <a:txBody>
                    <a:bodyPr/>
                    <a:lstStyle/>
                    <a:p>
                      <a:pPr algn="ctr" fontAlgn="ctr">
                        <a:lnSpc>
                          <a:spcPct val="107000"/>
                        </a:lnSpc>
                        <a:spcAft>
                          <a:spcPts val="0"/>
                        </a:spcAft>
                      </a:pPr>
                      <a:r>
                        <a:rPr lang="en-US" sz="1600" kern="100" spc="10">
                          <a:solidFill>
                            <a:schemeClr val="tx1"/>
                          </a:solidFill>
                          <a:effectLst/>
                        </a:rPr>
                        <a:t>Event</a:t>
                      </a:r>
                      <a:endParaRPr lang="en-IN" sz="1600" kern="10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just" fontAlgn="ctr">
                        <a:lnSpc>
                          <a:spcPct val="107000"/>
                        </a:lnSpc>
                        <a:spcAft>
                          <a:spcPts val="0"/>
                        </a:spcAft>
                      </a:pPr>
                      <a:r>
                        <a:rPr lang="en-US" sz="1600" kern="100" spc="10">
                          <a:effectLst/>
                        </a:rPr>
                        <a:t>A subset of the sample space representing certain outcomes. Example: getting “1” when rolling a die.</a:t>
                      </a:r>
                      <a:endParaRPr lang="en-IN" sz="1600" kern="10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2010198924"/>
                  </a:ext>
                </a:extLst>
              </a:tr>
              <a:tr h="780054">
                <a:tc>
                  <a:txBody>
                    <a:bodyPr/>
                    <a:lstStyle/>
                    <a:p>
                      <a:pPr algn="ctr" fontAlgn="ctr">
                        <a:lnSpc>
                          <a:spcPct val="107000"/>
                        </a:lnSpc>
                        <a:spcAft>
                          <a:spcPts val="0"/>
                        </a:spcAft>
                      </a:pPr>
                      <a:r>
                        <a:rPr lang="en-US" sz="1600" kern="100" spc="10" dirty="0">
                          <a:solidFill>
                            <a:schemeClr val="tx1"/>
                          </a:solidFill>
                          <a:effectLst/>
                        </a:rPr>
                        <a:t>Favorable Outcome</a:t>
                      </a:r>
                      <a:endParaRPr lang="en-IN" sz="1600" kern="1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133350" marB="133350" anchor="ctr"/>
                </a:tc>
                <a:tc>
                  <a:txBody>
                    <a:bodyPr/>
                    <a:lstStyle/>
                    <a:p>
                      <a:pPr algn="just" fontAlgn="ctr">
                        <a:lnSpc>
                          <a:spcPct val="107000"/>
                        </a:lnSpc>
                        <a:spcAft>
                          <a:spcPts val="0"/>
                        </a:spcAft>
                      </a:pPr>
                      <a:r>
                        <a:rPr lang="en-US" sz="1600" kern="100" spc="10" dirty="0">
                          <a:effectLst/>
                        </a:rPr>
                        <a:t>An outcome that produces the desired or expected consequence.</a:t>
                      </a:r>
                      <a:endParaRPr lang="en-IN" sz="1600" kern="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95250" marR="95250" marT="133350" marB="133350" anchor="ctr"/>
                </a:tc>
                <a:extLst>
                  <a:ext uri="{0D108BD9-81ED-4DB2-BD59-A6C34878D82A}">
                    <a16:rowId xmlns:a16="http://schemas.microsoft.com/office/drawing/2014/main" val="3263053430"/>
                  </a:ext>
                </a:extLst>
              </a:tr>
            </a:tbl>
          </a:graphicData>
        </a:graphic>
      </p:graphicFrame>
    </p:spTree>
    <p:extLst>
      <p:ext uri="{BB962C8B-B14F-4D97-AF65-F5344CB8AC3E}">
        <p14:creationId xmlns:p14="http://schemas.microsoft.com/office/powerpoint/2010/main" val="2191675217"/>
      </p:ext>
    </p:extLst>
  </p:cSld>
  <p:clrMapOvr>
    <a:masterClrMapping/>
  </p:clrMapOvr>
</p:sld>
</file>

<file path=ppt/theme/theme1.xml><?xml version="1.0" encoding="utf-8"?>
<a:theme xmlns:a="http://schemas.openxmlformats.org/drawingml/2006/main" name="snps">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snps" id="{3CFF8997-B095-4DC7-8F0C-D69CBA94F869}" vid="{1C196D0F-2F4A-4D07-A284-8B1F9A3E80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snps</Template>
  <TotalTime>3821</TotalTime>
  <Words>4647</Words>
  <Application>Microsoft Office PowerPoint</Application>
  <PresentationFormat>Widescreen</PresentationFormat>
  <Paragraphs>521</Paragraphs>
  <Slides>70</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70</vt:i4>
      </vt:variant>
    </vt:vector>
  </HeadingPairs>
  <TitlesOfParts>
    <vt:vector size="84" baseType="lpstr">
      <vt:lpstr>Arial</vt:lpstr>
      <vt:lpstr>Calibri</vt:lpstr>
      <vt:lpstr>Calibri Light</vt:lpstr>
      <vt:lpstr>Cambria Math</vt:lpstr>
      <vt:lpstr>Courier New</vt:lpstr>
      <vt:lpstr>Google Sans</vt:lpstr>
      <vt:lpstr>Nunito</vt:lpstr>
      <vt:lpstr>Symbol</vt:lpstr>
      <vt:lpstr>Times New Roman</vt:lpstr>
      <vt:lpstr>Trebuchet MS</vt:lpstr>
      <vt:lpstr>Verdana</vt:lpstr>
      <vt:lpstr>Wingdings</vt:lpstr>
      <vt:lpstr>Wingdings 3</vt:lpstr>
      <vt:lpstr>snps</vt:lpstr>
      <vt:lpstr> </vt:lpstr>
      <vt:lpstr>Module-2:</vt:lpstr>
      <vt:lpstr>CONTENTS</vt:lpstr>
      <vt:lpstr>Overview of Mathematical Preliminaries</vt:lpstr>
      <vt:lpstr>2.1 Probability</vt:lpstr>
      <vt:lpstr>PowerPoint Presentation</vt:lpstr>
      <vt:lpstr>PowerPoint Presentation</vt:lpstr>
      <vt:lpstr>Probability vs. Statistics</vt:lpstr>
      <vt:lpstr>Terms in Probability</vt:lpstr>
      <vt:lpstr>PowerPoint Presentation</vt:lpstr>
      <vt:lpstr>Bayes Theorem</vt:lpstr>
      <vt:lpstr>Proof of Bayes Theorem</vt:lpstr>
      <vt:lpstr>PowerPoint Presentation</vt:lpstr>
      <vt:lpstr>Example: A coin is thrown 3 times .what is the probability that atleast one head is obtained?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Kunjal C Dholakiya</dc:creator>
  <cp:lastModifiedBy>Dr Abdul Majid</cp:lastModifiedBy>
  <cp:revision>851</cp:revision>
  <cp:lastPrinted>2023-02-28T02:30:48Z</cp:lastPrinted>
  <dcterms:created xsi:type="dcterms:W3CDTF">2022-12-26T17:06:13Z</dcterms:created>
  <dcterms:modified xsi:type="dcterms:W3CDTF">2024-11-18T07:12:47Z</dcterms:modified>
</cp:coreProperties>
</file>