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4"/>
  </p:notesMasterIdLst>
  <p:sldIdLst>
    <p:sldId id="256" r:id="rId2"/>
    <p:sldId id="257" r:id="rId3"/>
    <p:sldId id="298" r:id="rId4"/>
    <p:sldId id="312" r:id="rId5"/>
    <p:sldId id="313" r:id="rId6"/>
    <p:sldId id="314" r:id="rId7"/>
    <p:sldId id="315" r:id="rId8"/>
    <p:sldId id="316" r:id="rId9"/>
    <p:sldId id="334" r:id="rId10"/>
    <p:sldId id="317" r:id="rId11"/>
    <p:sldId id="335" r:id="rId12"/>
    <p:sldId id="318" r:id="rId13"/>
    <p:sldId id="337" r:id="rId14"/>
    <p:sldId id="336" r:id="rId15"/>
    <p:sldId id="319" r:id="rId16"/>
    <p:sldId id="338" r:id="rId17"/>
    <p:sldId id="320" r:id="rId18"/>
    <p:sldId id="339" r:id="rId19"/>
    <p:sldId id="321" r:id="rId20"/>
    <p:sldId id="340" r:id="rId21"/>
    <p:sldId id="322" r:id="rId22"/>
    <p:sldId id="341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72" r:id="rId42"/>
    <p:sldId id="370" r:id="rId43"/>
    <p:sldId id="351" r:id="rId44"/>
    <p:sldId id="371" r:id="rId45"/>
    <p:sldId id="373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9" r:id="rId63"/>
    <p:sldId id="374" r:id="rId64"/>
    <p:sldId id="375" r:id="rId65"/>
    <p:sldId id="376" r:id="rId66"/>
    <p:sldId id="378" r:id="rId67"/>
    <p:sldId id="377" r:id="rId68"/>
    <p:sldId id="379" r:id="rId69"/>
    <p:sldId id="380" r:id="rId70"/>
    <p:sldId id="382" r:id="rId71"/>
    <p:sldId id="381" r:id="rId72"/>
    <p:sldId id="383" r:id="rId7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75"/>
    </p:embeddedFont>
    <p:embeddedFont>
      <p:font typeface="Ubuntu Light" panose="020B0604020202020204" charset="0"/>
      <p:regular r:id="rId76"/>
      <p:bold r:id="rId77"/>
      <p:italic r:id="rId78"/>
      <p:boldItalic r:id="rId79"/>
    </p:embeddedFont>
    <p:embeddedFont>
      <p:font typeface="Arvo" panose="020B0604020202020204" charset="0"/>
      <p:regular r:id="rId80"/>
      <p:bold r:id="rId81"/>
      <p:italic r:id="rId82"/>
      <p:boldItalic r:id="rId83"/>
    </p:embeddedFont>
    <p:embeddedFont>
      <p:font typeface="Ubuntu" panose="020B0604020202020204" charset="0"/>
      <p:regular r:id="rId84"/>
      <p:bold r:id="rId85"/>
      <p:italic r:id="rId86"/>
      <p:boldItalic r:id="rId87"/>
    </p:embeddedFont>
    <p:embeddedFont>
      <p:font typeface="Bodoni" panose="020B0604020202020204" charset="0"/>
      <p:regular r:id="rId88"/>
      <p:bold r:id="rId89"/>
      <p:italic r:id="rId90"/>
      <p:boldItalic r:id="rId91"/>
    </p:embeddedFont>
    <p:embeddedFont>
      <p:font typeface="Ubuntu Medium" panose="020B0604020202020204" charset="0"/>
      <p:regular r:id="rId92"/>
      <p:bold r:id="rId93"/>
      <p:italic r:id="rId94"/>
      <p:boldItalic r:id="rId9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0DB99-0203-46EE-BD68-39464DE4C237}">
  <a:tblStyle styleId="{24C0DB99-0203-46EE-BD68-39464DE4C2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font" Target="fonts/font16.fntdata"/><Relationship Id="rId95" Type="http://schemas.openxmlformats.org/officeDocument/2006/relationships/font" Target="fonts/font2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font" Target="fonts/font17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font" Target="fonts/font20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9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339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159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8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46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021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013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722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59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396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1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76ff4a9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76ff4a94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50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638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470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952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404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183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5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429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57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5436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78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494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003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575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690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883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363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96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3938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5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68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135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6054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609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806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46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06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803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929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6488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66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932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9330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1532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9563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288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626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99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99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3505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1658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36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2889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3914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1361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0005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1030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1592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6228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9960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241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4080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31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1906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3872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02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246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8651808d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8651808d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12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BIG_NUMBER_1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BLANK_1_1_1_1">
    <p:bg>
      <p:bgPr>
        <a:solidFill>
          <a:schemeClr val="accen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28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3">
  <p:cSld name="TITLE_AND_TWO_COLUMNS_3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2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44400" y="1260375"/>
            <a:ext cx="8261700" cy="31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cimal-number-syste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binary-number-system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2579649" y="542693"/>
            <a:ext cx="5985166" cy="1365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Computer Organization and </a:t>
            </a:r>
            <a:r>
              <a:rPr lang="en" dirty="0" smtClean="0"/>
              <a:t>Architecture</a:t>
            </a:r>
            <a:endParaRPr dirty="0"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1"/>
          </p:nvPr>
        </p:nvSpPr>
        <p:spPr>
          <a:xfrm>
            <a:off x="4654775" y="2811850"/>
            <a:ext cx="43563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4"/>
                </a:solidFill>
                <a:latin typeface="Ubuntu Medium"/>
                <a:ea typeface="Ubuntu Medium"/>
                <a:cs typeface="Ubuntu Medium"/>
                <a:sym typeface="Ubuntu Medium"/>
              </a:rPr>
              <a:t>MODULE 1</a:t>
            </a:r>
            <a:endParaRPr sz="3200" dirty="0">
              <a:solidFill>
                <a:schemeClr val="accent4"/>
              </a:solidFill>
              <a:latin typeface="Ubuntu Medium"/>
              <a:ea typeface="Ubuntu Medium"/>
              <a:cs typeface="Ubuntu Medium"/>
              <a:sym typeface="Ubuntu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4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208791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 Binary to Decimal Conversion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55649"/>
            <a:ext cx="8261700" cy="3128102"/>
          </a:xfrm>
        </p:spPr>
        <p:txBody>
          <a:bodyPr/>
          <a:lstStyle/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 1− </a:t>
            </a:r>
            <a:r>
              <a:rPr lang="en-IN" sz="1600" b="1" dirty="0">
                <a:solidFill>
                  <a:schemeClr val="tx1"/>
                </a:solidFill>
              </a:rPr>
              <a:t>Determine the column (positional) value of each digit (this depends on the position of the digit and the base of the number system).</a:t>
            </a:r>
          </a:p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Step2−</a:t>
            </a:r>
            <a:r>
              <a:rPr lang="en-IN" sz="1600" b="1" dirty="0">
                <a:solidFill>
                  <a:schemeClr val="tx1"/>
                </a:solidFill>
              </a:rPr>
              <a:t>Multiply the obtained column values (inStep1) by the digits in the corresponding columns.</a:t>
            </a:r>
          </a:p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Step3−</a:t>
            </a:r>
            <a:r>
              <a:rPr lang="en-IN" sz="1600" b="1" dirty="0">
                <a:solidFill>
                  <a:schemeClr val="tx1"/>
                </a:solidFill>
              </a:rPr>
              <a:t>Sum the products calculated in Step2.The total is the equivalent value in decimal.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5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208791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 Binary to Decimal Conversion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Binary Number – 11101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Calculating Decimal Equivalent−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Binary Number−11101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=Decimal Number−29 </a:t>
            </a:r>
            <a:r>
              <a:rPr lang="en-US" b="1" baseline="-25000" dirty="0">
                <a:solidFill>
                  <a:schemeClr val="tx1"/>
                </a:solidFill>
              </a:rPr>
              <a:t>10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24" y="1539145"/>
            <a:ext cx="3508917" cy="202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85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Other </a:t>
            </a:r>
            <a:r>
              <a:rPr lang="en-US" dirty="0">
                <a:solidFill>
                  <a:srgbClr val="FF0000"/>
                </a:solidFill>
              </a:rPr>
              <a:t>Base System to Non-Decimal System 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913" y="1219201"/>
            <a:ext cx="8261700" cy="3128102"/>
          </a:xfrm>
        </p:spPr>
        <p:txBody>
          <a:bodyPr/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Step </a:t>
            </a:r>
            <a:r>
              <a:rPr lang="en-IN" sz="1600" b="1" dirty="0">
                <a:solidFill>
                  <a:srgbClr val="FF0000"/>
                </a:solidFill>
              </a:rPr>
              <a:t>1: </a:t>
            </a:r>
            <a:r>
              <a:rPr lang="en-IN" sz="1600" b="1" dirty="0">
                <a:solidFill>
                  <a:schemeClr val="tx1"/>
                </a:solidFill>
              </a:rPr>
              <a:t>Convert the original number to a decimal number (base10).</a:t>
            </a:r>
          </a:p>
          <a:p>
            <a:r>
              <a:rPr lang="en-IN" sz="1600" b="1" dirty="0">
                <a:solidFill>
                  <a:srgbClr val="FF0000"/>
                </a:solidFill>
              </a:rPr>
              <a:t>Step 2 : </a:t>
            </a:r>
            <a:r>
              <a:rPr lang="en-IN" sz="1600" b="1" dirty="0">
                <a:solidFill>
                  <a:schemeClr val="tx1"/>
                </a:solidFill>
              </a:rPr>
              <a:t>Convert the decimal number obtained to the new base number.</a:t>
            </a: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0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Other </a:t>
            </a:r>
            <a:r>
              <a:rPr lang="en-US" dirty="0">
                <a:solidFill>
                  <a:srgbClr val="FF0000"/>
                </a:solidFill>
              </a:rPr>
              <a:t>Base System to Non-Decimal System 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Example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b="1" dirty="0">
                <a:solidFill>
                  <a:schemeClr val="tx1"/>
                </a:solidFill>
              </a:rPr>
              <a:t>Octal Number−25</a:t>
            </a:r>
            <a:r>
              <a:rPr lang="en-IN" b="1" baseline="-25000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b="1" dirty="0">
                <a:solidFill>
                  <a:schemeClr val="tx1"/>
                </a:solidFill>
              </a:rPr>
              <a:t>Calculating Binary Equivalent− Step 1 − Convert to </a:t>
            </a:r>
            <a:r>
              <a:rPr lang="en-IN" b="1" dirty="0" smtClean="0">
                <a:solidFill>
                  <a:schemeClr val="tx1"/>
                </a:solidFill>
              </a:rPr>
              <a:t>Decimal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b="1" dirty="0" smtClean="0">
              <a:solidFill>
                <a:schemeClr val="tx1"/>
              </a:solidFill>
            </a:endParaRPr>
          </a:p>
          <a:p>
            <a:pPr marL="1397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Octal Number−25</a:t>
            </a:r>
            <a:r>
              <a:rPr lang="en-US" b="1" baseline="-25000" dirty="0">
                <a:solidFill>
                  <a:schemeClr val="tx1"/>
                </a:solidFill>
              </a:rPr>
              <a:t>8</a:t>
            </a:r>
            <a:r>
              <a:rPr lang="en-US" b="1" dirty="0">
                <a:solidFill>
                  <a:schemeClr val="tx1"/>
                </a:solidFill>
              </a:rPr>
              <a:t>=Decimal Number−21</a:t>
            </a:r>
            <a:r>
              <a:rPr lang="en-US" b="1" baseline="-25000" dirty="0">
                <a:solidFill>
                  <a:schemeClr val="tx1"/>
                </a:solidFill>
              </a:rPr>
              <a:t>10</a:t>
            </a:r>
            <a:endParaRPr lang="en-IN" b="1" baseline="-25000" dirty="0">
              <a:solidFill>
                <a:schemeClr val="tx1"/>
              </a:solidFill>
            </a:endParaRPr>
          </a:p>
          <a:p>
            <a:pPr marL="13970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54" y="2369851"/>
            <a:ext cx="3356842" cy="151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8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Other </a:t>
            </a:r>
            <a:r>
              <a:rPr lang="en-US" dirty="0">
                <a:solidFill>
                  <a:srgbClr val="FF0000"/>
                </a:solidFill>
              </a:rPr>
              <a:t>Base System to Non-Decimal System </a:t>
            </a: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Step 2 – 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Convert Decimal to </a:t>
            </a:r>
            <a:r>
              <a:rPr lang="en-US" b="1" dirty="0" smtClean="0">
                <a:solidFill>
                  <a:schemeClr val="tx1"/>
                </a:solidFill>
              </a:rPr>
              <a:t>Binary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Decimal Number−21</a:t>
            </a:r>
            <a:r>
              <a:rPr lang="en-US" b="1" baseline="-25000" dirty="0">
                <a:solidFill>
                  <a:schemeClr val="tx1"/>
                </a:solidFill>
              </a:rPr>
              <a:t>10</a:t>
            </a:r>
            <a:r>
              <a:rPr lang="en-US" b="1" dirty="0">
                <a:solidFill>
                  <a:schemeClr val="tx1"/>
                </a:solidFill>
              </a:rPr>
              <a:t>=Binary Number−10101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Octal Number − 25</a:t>
            </a:r>
            <a:r>
              <a:rPr lang="en-US" b="1" baseline="-25000" dirty="0">
                <a:solidFill>
                  <a:schemeClr val="tx1"/>
                </a:solidFill>
              </a:rPr>
              <a:t>8</a:t>
            </a:r>
            <a:r>
              <a:rPr lang="en-US" b="1" dirty="0">
                <a:solidFill>
                  <a:schemeClr val="tx1"/>
                </a:solidFill>
              </a:rPr>
              <a:t>= Binary Number – 10101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endParaRPr lang="en-IN" b="1" baseline="-25000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2760" y="1569967"/>
            <a:ext cx="3037562" cy="252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1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394645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–Binary to Octal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49659"/>
            <a:ext cx="8261700" cy="3128102"/>
          </a:xfrm>
        </p:spPr>
        <p:txBody>
          <a:bodyPr/>
          <a:lstStyle/>
          <a:p>
            <a:pPr lvl="0"/>
            <a:r>
              <a:rPr lang="en-US" sz="1600" b="1" dirty="0" smtClean="0">
                <a:solidFill>
                  <a:srgbClr val="FF0000"/>
                </a:solidFill>
              </a:rPr>
              <a:t>Step1−</a:t>
            </a:r>
            <a:r>
              <a:rPr lang="en-US" sz="1600" b="1" dirty="0" smtClean="0">
                <a:solidFill>
                  <a:schemeClr val="tx1"/>
                </a:solidFill>
              </a:rPr>
              <a:t>Divide the binary digits in to groups of three (starting from the right).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lvl="0"/>
            <a:r>
              <a:rPr lang="en-US" sz="1600" b="1" dirty="0" smtClean="0">
                <a:solidFill>
                  <a:srgbClr val="FF0000"/>
                </a:solidFill>
              </a:rPr>
              <a:t>Step2−</a:t>
            </a:r>
            <a:r>
              <a:rPr lang="en-US" sz="1600" b="1" dirty="0" smtClean="0">
                <a:solidFill>
                  <a:schemeClr val="tx1"/>
                </a:solidFill>
              </a:rPr>
              <a:t>Convert each group of three binary digits to one octal digit.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217581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–Binary to Octal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60449"/>
            <a:ext cx="8261700" cy="312810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Binary </a:t>
            </a:r>
            <a:r>
              <a:rPr lang="en-US" b="1" dirty="0">
                <a:solidFill>
                  <a:schemeClr val="tx1"/>
                </a:solidFill>
              </a:rPr>
              <a:t>Number − 10101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Calculating Octal Equivalent </a:t>
            </a:r>
            <a:r>
              <a:rPr lang="en-US" b="1" dirty="0" smtClean="0">
                <a:solidFill>
                  <a:schemeClr val="tx1"/>
                </a:solidFill>
              </a:rPr>
              <a:t>–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Binary Number−10101</a:t>
            </a:r>
            <a:r>
              <a:rPr lang="en-IN" b="1" baseline="-25000" dirty="0">
                <a:solidFill>
                  <a:schemeClr val="tx1"/>
                </a:solidFill>
              </a:rPr>
              <a:t>2</a:t>
            </a:r>
            <a:r>
              <a:rPr lang="en-IN" b="1" dirty="0">
                <a:solidFill>
                  <a:schemeClr val="tx1"/>
                </a:solidFill>
              </a:rPr>
              <a:t> = Octal Number – 25</a:t>
            </a:r>
            <a:r>
              <a:rPr lang="en-IN" b="1" baseline="-25000" dirty="0">
                <a:solidFill>
                  <a:schemeClr val="tx1"/>
                </a:solidFill>
              </a:rPr>
              <a:t>8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458" y="1864127"/>
            <a:ext cx="3359785" cy="18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4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114763" y="260831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FF0000"/>
                </a:solidFill>
              </a:rPr>
              <a:t>–Octal to Binary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60449"/>
            <a:ext cx="8261700" cy="3128102"/>
          </a:xfrm>
        </p:spPr>
        <p:txBody>
          <a:bodyPr/>
          <a:lstStyle/>
          <a:p>
            <a:pPr lvl="0" fontAlgn="auto"/>
            <a:r>
              <a:rPr lang="en-IN" sz="1600" b="1" dirty="0" smtClean="0">
                <a:solidFill>
                  <a:srgbClr val="FF0000"/>
                </a:solidFill>
              </a:rPr>
              <a:t>Step </a:t>
            </a:r>
            <a:r>
              <a:rPr lang="en-IN" sz="1600" b="1" dirty="0">
                <a:solidFill>
                  <a:srgbClr val="FF0000"/>
                </a:solidFill>
              </a:rPr>
              <a:t>1−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chemeClr val="tx1"/>
                </a:solidFill>
              </a:rPr>
              <a:t>Convert each octal digit to a 3 digit binary number (the octal digits may be treated as decimal for this conversion).</a:t>
            </a:r>
          </a:p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 2− </a:t>
            </a:r>
            <a:r>
              <a:rPr lang="en-IN" sz="1600" b="1" dirty="0">
                <a:solidFill>
                  <a:schemeClr val="tx1"/>
                </a:solidFill>
              </a:rPr>
              <a:t>Combine all the resulting binary groups (of 3 digits each) into a single binary number.</a:t>
            </a: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2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230796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FF0000"/>
                </a:solidFill>
              </a:rPr>
              <a:t>–Octal to Binary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60449"/>
            <a:ext cx="8261700" cy="312810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Octal Number−25</a:t>
            </a:r>
            <a:r>
              <a:rPr lang="en-US" b="1" baseline="-25000" dirty="0">
                <a:solidFill>
                  <a:schemeClr val="tx1"/>
                </a:solidFill>
              </a:rPr>
              <a:t>8</a:t>
            </a:r>
            <a:endParaRPr lang="en-IN" b="1" baseline="-250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Calculating Binary Equivalent</a:t>
            </a:r>
            <a:r>
              <a:rPr lang="en-US" b="1" dirty="0" smtClean="0">
                <a:solidFill>
                  <a:schemeClr val="tx1"/>
                </a:solidFill>
              </a:rPr>
              <a:t>−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Octal Number − 25</a:t>
            </a:r>
            <a:r>
              <a:rPr lang="en-US" b="1" baseline="-25000" dirty="0">
                <a:solidFill>
                  <a:schemeClr val="tx1"/>
                </a:solidFill>
              </a:rPr>
              <a:t>8</a:t>
            </a:r>
            <a:r>
              <a:rPr lang="en-US" b="1" dirty="0">
                <a:solidFill>
                  <a:schemeClr val="tx1"/>
                </a:solidFill>
              </a:rPr>
              <a:t> = Binary Number − 10101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endParaRPr lang="en-IN" b="1" baseline="-25000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6137" y="1569835"/>
            <a:ext cx="2986994" cy="208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97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268265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FF0000"/>
                </a:solidFill>
              </a:rPr>
              <a:t>– Binary to Hexadecimal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60449"/>
            <a:ext cx="8261700" cy="3128102"/>
          </a:xfrm>
        </p:spPr>
        <p:txBody>
          <a:bodyPr/>
          <a:lstStyle/>
          <a:p>
            <a:pPr lvl="0" fontAlgn="auto"/>
            <a:r>
              <a:rPr lang="en-IN" sz="1600" b="1" dirty="0" smtClean="0">
                <a:solidFill>
                  <a:srgbClr val="FF0000"/>
                </a:solidFill>
              </a:rPr>
              <a:t>Step1 </a:t>
            </a:r>
            <a:r>
              <a:rPr lang="en-IN" sz="1600" b="1" dirty="0">
                <a:solidFill>
                  <a:srgbClr val="FF0000"/>
                </a:solidFill>
              </a:rPr>
              <a:t>− </a:t>
            </a:r>
            <a:r>
              <a:rPr lang="en-IN" sz="1600" b="1" dirty="0">
                <a:solidFill>
                  <a:schemeClr val="tx1"/>
                </a:solidFill>
              </a:rPr>
              <a:t>Divide the binary digits into groups of four (starting from the right).</a:t>
            </a:r>
          </a:p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Step2 −</a:t>
            </a:r>
            <a:r>
              <a:rPr lang="en-IN" sz="1600" b="1" dirty="0">
                <a:solidFill>
                  <a:schemeClr val="tx1"/>
                </a:solidFill>
              </a:rPr>
              <a:t> Convert each group of four binary digits to one hexadecimal symbol</a:t>
            </a:r>
            <a:r>
              <a:rPr lang="en-IN" dirty="0"/>
              <a:t>.</a:t>
            </a:r>
          </a:p>
          <a:p>
            <a:pPr lvl="0" fontAlgn="auto"/>
            <a:endParaRPr lang="en-IN" sz="1600" b="1" dirty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15000"/>
          </a:schemeClr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051891" y="88751"/>
            <a:ext cx="3055500" cy="6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>
                    <a:lumMod val="50000"/>
                  </a:schemeClr>
                </a:solidFill>
              </a:rPr>
              <a:t>Digital Computers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2323" y="2451895"/>
            <a:ext cx="45782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Dr.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Chhaya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S </a:t>
            </a:r>
            <a:r>
              <a:rPr lang="en-US" sz="1800" b="1" dirty="0" err="1" smtClean="0">
                <a:solidFill>
                  <a:schemeClr val="accent2">
                    <a:lumMod val="50000"/>
                  </a:schemeClr>
                </a:solidFill>
              </a:rPr>
              <a:t>Dule</a:t>
            </a:r>
            <a:endParaRPr lang="en-US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rgbClr val="FF00FF"/>
                </a:solidFill>
              </a:rPr>
              <a:t>Associate Professor</a:t>
            </a:r>
          </a:p>
          <a:p>
            <a:r>
              <a:rPr lang="en-US" sz="1600" b="1" dirty="0" err="1" smtClean="0">
                <a:solidFill>
                  <a:srgbClr val="FF00FF"/>
                </a:solidFill>
              </a:rPr>
              <a:t>Dept</a:t>
            </a:r>
            <a:r>
              <a:rPr lang="en-US" sz="1600" b="1" dirty="0" smtClean="0">
                <a:solidFill>
                  <a:srgbClr val="FF00FF"/>
                </a:solidFill>
              </a:rPr>
              <a:t> of CSE</a:t>
            </a:r>
          </a:p>
          <a:p>
            <a:r>
              <a:rPr lang="en-US" sz="1600" b="1" dirty="0" err="1" smtClean="0">
                <a:solidFill>
                  <a:srgbClr val="FF00FF"/>
                </a:solidFill>
              </a:rPr>
              <a:t>Sapthagiri</a:t>
            </a:r>
            <a:r>
              <a:rPr lang="en-US" sz="1600" b="1" dirty="0" smtClean="0">
                <a:solidFill>
                  <a:srgbClr val="FF00FF"/>
                </a:solidFill>
              </a:rPr>
              <a:t> NPS University</a:t>
            </a:r>
          </a:p>
          <a:p>
            <a:r>
              <a:rPr lang="en-US" sz="1600" b="1" dirty="0" smtClean="0">
                <a:solidFill>
                  <a:srgbClr val="FF00FF"/>
                </a:solidFill>
              </a:rPr>
              <a:t>Bangalore</a:t>
            </a:r>
            <a:endParaRPr lang="en-IN" sz="16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77592" y="290567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FF0000"/>
                </a:solidFill>
              </a:rPr>
              <a:t>– Binary to Hexadecimal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Example</a:t>
            </a:r>
          </a:p>
          <a:p>
            <a:r>
              <a:rPr lang="en-US" b="1" dirty="0">
                <a:solidFill>
                  <a:schemeClr val="tx1"/>
                </a:solidFill>
              </a:rPr>
              <a:t>Binary Number−10101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endParaRPr lang="en-IN" b="1" baseline="-250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Calculating hexadecimal Equivalent</a:t>
            </a:r>
            <a:r>
              <a:rPr lang="en-US" b="1" dirty="0" smtClean="0">
                <a:solidFill>
                  <a:schemeClr val="tx1"/>
                </a:solidFill>
              </a:rPr>
              <a:t>−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Binary Number −10101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= Hexadecimal Number−15</a:t>
            </a:r>
            <a:r>
              <a:rPr lang="en-US" b="1" baseline="-25000" dirty="0">
                <a:solidFill>
                  <a:schemeClr val="tx1"/>
                </a:solidFill>
              </a:rPr>
              <a:t>16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39" y="2261149"/>
            <a:ext cx="3614822" cy="75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8839" y="3051072"/>
            <a:ext cx="3614822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24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FF0000"/>
                </a:solidFill>
              </a:rPr>
              <a:t>– Hexadecimal to Binary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60449"/>
            <a:ext cx="8261700" cy="3128102"/>
          </a:xfrm>
        </p:spPr>
        <p:txBody>
          <a:bodyPr/>
          <a:lstStyle/>
          <a:p>
            <a:pPr lvl="0" algn="just" fontAlgn="auto"/>
            <a:r>
              <a:rPr lang="en-IN" sz="1600" b="1" dirty="0" smtClean="0">
                <a:solidFill>
                  <a:srgbClr val="FF0000"/>
                </a:solidFill>
              </a:rPr>
              <a:t>Step </a:t>
            </a:r>
            <a:r>
              <a:rPr lang="en-IN" sz="1600" b="1" dirty="0">
                <a:solidFill>
                  <a:srgbClr val="FF0000"/>
                </a:solidFill>
              </a:rPr>
              <a:t>1−</a:t>
            </a:r>
            <a:r>
              <a:rPr lang="en-IN" sz="1600" b="1" dirty="0">
                <a:solidFill>
                  <a:schemeClr val="tx1"/>
                </a:solidFill>
              </a:rPr>
              <a:t> Convert each hexadecimal digit to a 4 digit binary number (the hexadecimal digits may be treated as decimal for this conversion).</a:t>
            </a:r>
          </a:p>
          <a:p>
            <a:pPr lvl="0" algn="just" fontAlgn="auto"/>
            <a:r>
              <a:rPr lang="en-IN" sz="1600" b="1" dirty="0">
                <a:solidFill>
                  <a:srgbClr val="FF0000"/>
                </a:solidFill>
              </a:rPr>
              <a:t>Step 2−</a:t>
            </a:r>
            <a:r>
              <a:rPr lang="en-IN" sz="1600" b="1" dirty="0">
                <a:solidFill>
                  <a:schemeClr val="tx1"/>
                </a:solidFill>
              </a:rPr>
              <a:t> Combine all the resulting binary groups (of 4 digits each) into a single binary number.</a:t>
            </a:r>
          </a:p>
          <a:p>
            <a:pPr lvl="0" fontAlgn="auto"/>
            <a:endParaRPr lang="en-IN" dirty="0"/>
          </a:p>
          <a:p>
            <a:pPr lvl="0" fontAlgn="auto"/>
            <a:endParaRPr lang="en-IN" sz="1600" b="1" dirty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99895" y="257512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Shortcut </a:t>
            </a:r>
            <a:r>
              <a:rPr lang="en-US" dirty="0">
                <a:solidFill>
                  <a:srgbClr val="FF0000"/>
                </a:solidFill>
              </a:rPr>
              <a:t>method </a:t>
            </a:r>
            <a:r>
              <a:rPr lang="en-US" dirty="0" smtClean="0">
                <a:solidFill>
                  <a:srgbClr val="FF0000"/>
                </a:solidFill>
              </a:rPr>
              <a:t>– Hexadecimal to Binary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Hexadecimal Number – 15</a:t>
            </a:r>
            <a:r>
              <a:rPr lang="en-US" b="1" baseline="-25000" dirty="0">
                <a:solidFill>
                  <a:schemeClr val="tx1"/>
                </a:solidFill>
              </a:rPr>
              <a:t>16 </a:t>
            </a:r>
            <a:r>
              <a:rPr lang="en-US" b="1" dirty="0">
                <a:solidFill>
                  <a:schemeClr val="tx1"/>
                </a:solidFill>
              </a:rPr>
              <a:t>          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9982" y="1899487"/>
            <a:ext cx="4822825" cy="2419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02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114763" y="275699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Data Types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r>
              <a:rPr lang="en-IN" b="1" dirty="0">
                <a:solidFill>
                  <a:schemeClr val="tx1"/>
                </a:solidFill>
              </a:rPr>
              <a:t>The data types found in the registers of digital computers may be classified as being one of the following categories: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tx1"/>
                </a:solidFill>
              </a:rPr>
              <a:t>1. Numbers used in arithmetic computation, 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tx1"/>
                </a:solidFill>
              </a:rPr>
              <a:t>2. Letters of the alphabet used in data processing, 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tx1"/>
                </a:solidFill>
              </a:rPr>
              <a:t>3. Other discrete symbols used for specific purposes.</a:t>
            </a:r>
          </a:p>
          <a:p>
            <a:pPr marL="139700" indent="0">
              <a:buNone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   Data </a:t>
            </a:r>
            <a:r>
              <a:rPr lang="en-IN" b="1" dirty="0">
                <a:solidFill>
                  <a:schemeClr val="tx1"/>
                </a:solidFill>
              </a:rPr>
              <a:t>are numbers and other binary-coded information that are operated on to achieve required computational results.</a:t>
            </a:r>
          </a:p>
          <a:p>
            <a:pPr marL="13970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All </a:t>
            </a:r>
            <a:r>
              <a:rPr lang="en-IN" b="1" dirty="0">
                <a:solidFill>
                  <a:schemeClr val="tx1"/>
                </a:solidFill>
              </a:rPr>
              <a:t>types of data, except binary numbers, are represented in binary-coded form.</a:t>
            </a:r>
          </a:p>
          <a:p>
            <a:pPr lvl="0" fontAlgn="auto"/>
            <a:endParaRPr lang="en-IN" dirty="0"/>
          </a:p>
          <a:p>
            <a:pPr lvl="0" fontAlgn="auto"/>
            <a:endParaRPr lang="en-IN" sz="1600" b="1" dirty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4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418303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Complements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algn="just"/>
            <a:r>
              <a:rPr lang="en-IN" sz="1600" b="1" dirty="0">
                <a:solidFill>
                  <a:schemeClr val="tx1"/>
                </a:solidFill>
              </a:rPr>
              <a:t>Complements are used in the digital computers in order to simplify the subtraction operation and for the logical manipulations. For each radix-r system (radix r represents base of number system) there are two types of complements</a:t>
            </a:r>
            <a:r>
              <a:rPr lang="en-IN" sz="1600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600" b="1" dirty="0">
              <a:solidFill>
                <a:schemeClr val="tx1"/>
              </a:solidFill>
            </a:endParaRPr>
          </a:p>
          <a:p>
            <a:pPr algn="just"/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endParaRPr lang="en-US" sz="1600" b="1" dirty="0">
              <a:solidFill>
                <a:schemeClr val="tx1"/>
              </a:solidFill>
            </a:endParaRPr>
          </a:p>
          <a:p>
            <a:pPr algn="just"/>
            <a:r>
              <a:rPr lang="en-IN" sz="1600" b="1" dirty="0">
                <a:solidFill>
                  <a:schemeClr val="tx1"/>
                </a:solidFill>
              </a:rPr>
              <a:t>As the binary system has base r = 2. So the two types of complements for the binary system are 2's complement and 1's complement.</a:t>
            </a:r>
          </a:p>
          <a:p>
            <a:pPr algn="just"/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endParaRPr lang="en-IN" sz="1600" b="1" dirty="0">
              <a:solidFill>
                <a:schemeClr val="tx1"/>
              </a:solidFill>
            </a:endParaRPr>
          </a:p>
          <a:p>
            <a:pPr lvl="0" fontAlgn="auto"/>
            <a:endParaRPr lang="en-IN" sz="1600" b="1" dirty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99" y="2783252"/>
            <a:ext cx="4841550" cy="1030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387211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1’s </a:t>
            </a:r>
            <a:r>
              <a:rPr lang="en-US" dirty="0" smtClean="0">
                <a:solidFill>
                  <a:srgbClr val="FF0000"/>
                </a:solidFill>
              </a:rPr>
              <a:t>Complement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fontAlgn="auto"/>
            <a:r>
              <a:rPr lang="en-IN" sz="1600" b="1" dirty="0">
                <a:solidFill>
                  <a:schemeClr val="tx1"/>
                </a:solidFill>
              </a:rPr>
              <a:t>The 1's complement of a number is found by changing all 1's to 0's and all 0's to 1's. </a:t>
            </a: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541" y="2226001"/>
            <a:ext cx="3200400" cy="1468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402080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>
                <a:solidFill>
                  <a:srgbClr val="FF0000"/>
                </a:solidFill>
              </a:rPr>
              <a:t>2</a:t>
            </a:r>
            <a:r>
              <a:rPr lang="en" dirty="0" smtClean="0">
                <a:solidFill>
                  <a:srgbClr val="FF0000"/>
                </a:solidFill>
              </a:rPr>
              <a:t>’s </a:t>
            </a:r>
            <a:r>
              <a:rPr lang="en-US" dirty="0" smtClean="0">
                <a:solidFill>
                  <a:srgbClr val="FF0000"/>
                </a:solidFill>
              </a:rPr>
              <a:t>Complement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algn="just"/>
            <a:r>
              <a:rPr lang="en-IN" sz="1600" b="1" dirty="0">
                <a:solidFill>
                  <a:schemeClr val="tx1"/>
                </a:solidFill>
              </a:rPr>
              <a:t>The 2's complement of binary number is obtained by adding 1 to the Least Significant Bit (LSB) of 1's complement of the number.</a:t>
            </a:r>
          </a:p>
          <a:p>
            <a:pPr algn="just"/>
            <a:r>
              <a:rPr lang="en-IN" sz="1600" b="1" dirty="0">
                <a:solidFill>
                  <a:schemeClr val="tx1"/>
                </a:solidFill>
              </a:rPr>
              <a:t>2's complement = 1's complement + 1 </a:t>
            </a: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61" y="2804347"/>
            <a:ext cx="4338034" cy="1691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315092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algn="just"/>
            <a:r>
              <a:rPr lang="en-IN" sz="1600" b="1" dirty="0">
                <a:solidFill>
                  <a:schemeClr val="tx1"/>
                </a:solidFill>
              </a:rPr>
              <a:t>Binary arithmetic is essential part of all the digital computers and much other digital </a:t>
            </a:r>
            <a:r>
              <a:rPr lang="en-IN" sz="1600" b="1" dirty="0" smtClean="0">
                <a:solidFill>
                  <a:schemeClr val="tx1"/>
                </a:solidFill>
              </a:rPr>
              <a:t>system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Binary Addition</a:t>
            </a:r>
            <a:endParaRPr lang="en-IN" sz="1600" b="1" dirty="0">
              <a:solidFill>
                <a:schemeClr val="tx1"/>
              </a:solidFill>
            </a:endParaRPr>
          </a:p>
          <a:p>
            <a:pPr lvl="0"/>
            <a:endParaRPr lang="en-US" sz="1600" b="1" dirty="0" smtClean="0">
              <a:solidFill>
                <a:schemeClr val="tx1"/>
              </a:solidFill>
            </a:endParaRPr>
          </a:p>
          <a:p>
            <a:pPr lvl="0"/>
            <a:endParaRPr lang="en-IN" sz="1600" b="1" dirty="0" smtClean="0">
              <a:solidFill>
                <a:schemeClr val="tx1"/>
              </a:solidFill>
            </a:endParaRPr>
          </a:p>
          <a:p>
            <a:pPr lvl="0" fontAlgn="auto"/>
            <a:endParaRPr lang="en-IN" sz="16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08" y="2492797"/>
            <a:ext cx="7218556" cy="20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107329" y="387211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 Arithmetic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03" y="1596974"/>
            <a:ext cx="7664604" cy="26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44668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942" y="1457093"/>
            <a:ext cx="7538224" cy="259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84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Syllabus</a:t>
            </a:r>
            <a:endParaRPr sz="2400" dirty="0"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474001" y="899532"/>
            <a:ext cx="7958104" cy="32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 smtClean="0">
                <a:solidFill>
                  <a:srgbClr val="FF00FF"/>
                </a:solidFill>
              </a:rPr>
              <a:t>Module 1 :  Digital Computers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Introduction—Block </a:t>
            </a:r>
            <a:r>
              <a:rPr lang="en-US" b="1" dirty="0">
                <a:solidFill>
                  <a:schemeClr val="tx1"/>
                </a:solidFill>
              </a:rPr>
              <a:t>diagram of Digital Computer— Definition of Computer Organization—Computer Design and Computer Architecture.</a:t>
            </a:r>
            <a:endParaRPr lang="en-IN" b="1" dirty="0">
              <a:solidFill>
                <a:schemeClr val="tx1"/>
              </a:solidFill>
            </a:endParaRPr>
          </a:p>
          <a:p>
            <a:pPr algn="just"/>
            <a:r>
              <a:rPr lang="en-US" sz="1600" b="1" dirty="0">
                <a:solidFill>
                  <a:srgbClr val="FF00FF"/>
                </a:solidFill>
              </a:rPr>
              <a:t>Data Representation</a:t>
            </a:r>
            <a:r>
              <a:rPr lang="en-US" b="1" dirty="0">
                <a:solidFill>
                  <a:schemeClr val="tx1"/>
                </a:solidFill>
              </a:rPr>
              <a:t>: Number system –Decimal, Binary, Octal &amp; Hexadecimal, Conversion-BCD-Binary, Octal to Hexadecimal, Hexadecimal to </a:t>
            </a:r>
            <a:r>
              <a:rPr lang="en-US" b="1" dirty="0" err="1">
                <a:solidFill>
                  <a:schemeClr val="tx1"/>
                </a:solidFill>
              </a:rPr>
              <a:t>Octal,,Complements</a:t>
            </a:r>
            <a:r>
              <a:rPr lang="en-US" b="1" dirty="0">
                <a:solidFill>
                  <a:schemeClr val="tx1"/>
                </a:solidFill>
              </a:rPr>
              <a:t> : 1’s , 2’s, 9’s,10’s, Subtraction. —Fixed Point Representation—Floating Point representation. Computer Arithmetic: Addition ,subtraction and Multiplication with signed magnitude( Hardware implementation &amp; algorithm), Booth Algorithm, Array Multiplier, Division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Floating point Arithmetic operations—Decimal Arithmetic unit —</a:t>
            </a:r>
            <a:r>
              <a:rPr lang="en-US" b="1" dirty="0" smtClean="0">
                <a:solidFill>
                  <a:schemeClr val="tx1"/>
                </a:solidFill>
              </a:rPr>
              <a:t>Decimal 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Arithmetic operations.(BCD adder, </a:t>
            </a:r>
            <a:r>
              <a:rPr lang="en-US" b="1" dirty="0" err="1" smtClean="0">
                <a:solidFill>
                  <a:schemeClr val="tx1"/>
                </a:solidFill>
              </a:rPr>
              <a:t>subtractor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IN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18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469305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151" y="1323278"/>
            <a:ext cx="7121912" cy="288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60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402079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Binary Multiplication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849" y="1910576"/>
            <a:ext cx="7315200" cy="2318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28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394645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376" y="1219201"/>
            <a:ext cx="7768683" cy="290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29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390398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Binary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874" y="987057"/>
            <a:ext cx="7963619" cy="359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8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85026" y="422471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6176" y="1167415"/>
            <a:ext cx="8261700" cy="3128102"/>
          </a:xfrm>
        </p:spPr>
        <p:txBody>
          <a:bodyPr/>
          <a:lstStyle/>
          <a:p>
            <a:pPr lvl="0"/>
            <a:r>
              <a:rPr lang="en-US" sz="1600" b="1" dirty="0">
                <a:solidFill>
                  <a:schemeClr val="tx1"/>
                </a:solidFill>
              </a:rPr>
              <a:t>Positive integers and zero can be represented by unsigned numbers</a:t>
            </a:r>
            <a:endParaRPr lang="en-IN" sz="1600" b="1" dirty="0">
              <a:solidFill>
                <a:schemeClr val="tx1"/>
              </a:solidFill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Negative numbers must be represented by signed numbers since + and – signs </a:t>
            </a:r>
            <a:r>
              <a:rPr lang="en-US" sz="1600" b="1" dirty="0" smtClean="0">
                <a:solidFill>
                  <a:schemeClr val="tx1"/>
                </a:solidFill>
              </a:rPr>
              <a:t>are</a:t>
            </a:r>
            <a:r>
              <a:rPr lang="en-IN" sz="1600" b="1" dirty="0">
                <a:solidFill>
                  <a:schemeClr val="tx1"/>
                </a:solidFill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not </a:t>
            </a:r>
            <a:r>
              <a:rPr lang="en-US" sz="1600" b="1" dirty="0">
                <a:solidFill>
                  <a:schemeClr val="tx1"/>
                </a:solidFill>
              </a:rPr>
              <a:t>available, only 1’s and 0’s are</a:t>
            </a:r>
            <a:endParaRPr lang="en-IN" sz="1600" b="1" dirty="0">
              <a:solidFill>
                <a:schemeClr val="tx1"/>
              </a:solidFill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Signed numbers have </a:t>
            </a:r>
            <a:r>
              <a:rPr lang="en-US" sz="1600" b="1" dirty="0" err="1">
                <a:solidFill>
                  <a:schemeClr val="tx1"/>
                </a:solidFill>
              </a:rPr>
              <a:t>msb</a:t>
            </a:r>
            <a:r>
              <a:rPr lang="en-US" sz="1600" b="1" dirty="0">
                <a:solidFill>
                  <a:schemeClr val="tx1"/>
                </a:solidFill>
              </a:rPr>
              <a:t> as 0 for positive and 1 for negative – </a:t>
            </a:r>
            <a:r>
              <a:rPr lang="en-US" sz="1600" b="1" dirty="0" err="1">
                <a:solidFill>
                  <a:schemeClr val="tx1"/>
                </a:solidFill>
              </a:rPr>
              <a:t>msb</a:t>
            </a:r>
            <a:r>
              <a:rPr lang="en-US" sz="1600" b="1" dirty="0">
                <a:solidFill>
                  <a:schemeClr val="tx1"/>
                </a:solidFill>
              </a:rPr>
              <a:t> is the sign bit</a:t>
            </a:r>
            <a:endParaRPr lang="en-IN" sz="1600" b="1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405" y="3146330"/>
            <a:ext cx="3206915" cy="635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8737" y="3253332"/>
            <a:ext cx="222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Positive Number</a:t>
            </a:r>
            <a:endParaRPr lang="en-IN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783" y="3968475"/>
            <a:ext cx="3048157" cy="654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8737" y="4028205"/>
            <a:ext cx="222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Negative Number</a:t>
            </a:r>
            <a:endParaRPr lang="en-IN" b="1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245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lvl="0"/>
            <a:r>
              <a:rPr lang="en-US" sz="1600" b="1" dirty="0" smtClean="0">
                <a:solidFill>
                  <a:schemeClr val="tx1"/>
                </a:solidFill>
              </a:rPr>
              <a:t>When an integer  is positive ,the MSB or Sign  bit is  0 and remaining bits represents the magnitude </a:t>
            </a:r>
            <a:endParaRPr lang="en-IN" sz="1600" b="1" dirty="0">
              <a:solidFill>
                <a:schemeClr val="tx1"/>
              </a:solidFill>
            </a:endParaRPr>
          </a:p>
          <a:p>
            <a:pPr lvl="0"/>
            <a:r>
              <a:rPr lang="en-US" sz="1600" b="1" dirty="0" smtClean="0">
                <a:solidFill>
                  <a:schemeClr val="tx1"/>
                </a:solidFill>
              </a:rPr>
              <a:t>When an integer is negative ,the MSB or Sign bit is 1 and remaining bits representing number can be represented in one of the </a:t>
            </a:r>
            <a:r>
              <a:rPr lang="en-US" sz="1600" b="1" dirty="0" smtClean="0">
                <a:solidFill>
                  <a:srgbClr val="FF0000"/>
                </a:solidFill>
              </a:rPr>
              <a:t>three</a:t>
            </a:r>
            <a:r>
              <a:rPr lang="en-US" sz="1600" b="1" dirty="0" smtClean="0">
                <a:solidFill>
                  <a:schemeClr val="tx1"/>
                </a:solidFill>
              </a:rPr>
              <a:t> ways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Signed –Magnitude Representation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Signed – 1’s Complement Representation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</a:rPr>
              <a:t>Signed -2’s complement Representation</a:t>
            </a:r>
            <a:endParaRPr lang="en-IN" sz="1600" b="1" dirty="0">
              <a:solidFill>
                <a:srgbClr val="FF0000"/>
              </a:solidFill>
            </a:endParaRPr>
          </a:p>
          <a:p>
            <a:pPr marL="139700" indent="0">
              <a:buNone/>
            </a:pP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14" y="1100944"/>
            <a:ext cx="8261700" cy="3128102"/>
          </a:xfrm>
        </p:spPr>
        <p:txBody>
          <a:bodyPr/>
          <a:lstStyle/>
          <a:p>
            <a:pPr marL="139700" lv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Example 1 :   </a:t>
            </a:r>
            <a:r>
              <a:rPr lang="en-US" sz="1600" b="1" dirty="0" smtClean="0">
                <a:solidFill>
                  <a:schemeClr val="tx1"/>
                </a:solidFill>
              </a:rPr>
              <a:t>Consider 8 bit register and  +14 is to be </a:t>
            </a:r>
          </a:p>
          <a:p>
            <a:pPr marL="139700" lv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39700" lvl="0" indent="0"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Example </a:t>
            </a:r>
            <a:r>
              <a:rPr lang="en-US" sz="1600" b="1" dirty="0" smtClean="0">
                <a:solidFill>
                  <a:srgbClr val="FF0000"/>
                </a:solidFill>
              </a:rPr>
              <a:t>2 :   </a:t>
            </a:r>
            <a:r>
              <a:rPr lang="en-US" sz="1600" b="1" dirty="0">
                <a:solidFill>
                  <a:schemeClr val="tx1"/>
                </a:solidFill>
              </a:rPr>
              <a:t>Consider 8 bit register and  </a:t>
            </a:r>
            <a:r>
              <a:rPr lang="en-US" sz="1600" b="1" dirty="0" smtClean="0">
                <a:solidFill>
                  <a:schemeClr val="tx1"/>
                </a:solidFill>
              </a:rPr>
              <a:t>-14 </a:t>
            </a:r>
            <a:r>
              <a:rPr lang="en-US" sz="1600" b="1" dirty="0">
                <a:solidFill>
                  <a:schemeClr val="tx1"/>
                </a:solidFill>
              </a:rPr>
              <a:t>is to be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Signed Magnitude</a:t>
            </a:r>
          </a:p>
          <a:p>
            <a:pPr marL="13970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1’s Complement </a:t>
            </a:r>
          </a:p>
          <a:p>
            <a:pPr marL="13970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2’s Complement </a:t>
            </a:r>
            <a:endParaRPr lang="en-US" sz="1600" b="1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39700" lv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139700" lvl="0" indent="0"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139700" lvl="0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9121" y="1987322"/>
            <a:ext cx="469351" cy="338554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endParaRPr lang="en-IN" sz="1600" b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4585" y="1987322"/>
            <a:ext cx="3769088" cy="343583"/>
            <a:chOff x="2304585" y="1987322"/>
            <a:chExt cx="3769088" cy="343583"/>
          </a:xfrm>
        </p:grpSpPr>
        <p:sp>
          <p:nvSpPr>
            <p:cNvPr id="4" name="TextBox 3"/>
            <p:cNvSpPr txBox="1"/>
            <p:nvPr/>
          </p:nvSpPr>
          <p:spPr>
            <a:xfrm>
              <a:off x="2304585" y="1992351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 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3936" y="1992351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7567" y="1987322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26918" y="1987322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65620" y="1987322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4971" y="1987322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322" y="1987322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57999" y="3042977"/>
            <a:ext cx="3559793" cy="352806"/>
            <a:chOff x="2657999" y="3042977"/>
            <a:chExt cx="3559793" cy="352806"/>
          </a:xfrm>
        </p:grpSpPr>
        <p:sp>
          <p:nvSpPr>
            <p:cNvPr id="15" name="TextBox 14"/>
            <p:cNvSpPr txBox="1"/>
            <p:nvPr/>
          </p:nvSpPr>
          <p:spPr>
            <a:xfrm>
              <a:off x="5805136" y="3053035"/>
              <a:ext cx="412656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657999" y="3042977"/>
              <a:ext cx="3127569" cy="352806"/>
              <a:chOff x="2657999" y="3042977"/>
              <a:chExt cx="3127569" cy="35280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657999" y="3053035"/>
                <a:ext cx="469351" cy="338554"/>
              </a:xfrm>
              <a:prstGeom prst="rect">
                <a:avLst/>
              </a:prstGeom>
              <a:noFill/>
              <a:ln w="412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 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56943" y="3053035"/>
                <a:ext cx="467565" cy="338554"/>
              </a:xfrm>
              <a:prstGeom prst="rect">
                <a:avLst/>
              </a:prstGeom>
              <a:noFill/>
              <a:ln w="412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6846" y="3042977"/>
                <a:ext cx="428722" cy="338554"/>
              </a:xfrm>
              <a:prstGeom prst="rect">
                <a:avLst/>
              </a:prstGeom>
              <a:noFill/>
              <a:ln w="412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26998" y="3057229"/>
                <a:ext cx="423741" cy="338554"/>
              </a:xfrm>
              <a:prstGeom prst="rect">
                <a:avLst/>
              </a:prstGeom>
              <a:noFill/>
              <a:ln w="412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46431" y="3042977"/>
                <a:ext cx="412656" cy="338554"/>
              </a:xfrm>
              <a:prstGeom prst="rect">
                <a:avLst/>
              </a:prstGeom>
              <a:noFill/>
              <a:ln w="412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12365" y="3053035"/>
                <a:ext cx="412656" cy="338554"/>
              </a:xfrm>
              <a:prstGeom prst="rect">
                <a:avLst/>
              </a:prstGeom>
              <a:noFill/>
              <a:ln w="412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1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62846" y="3053035"/>
                <a:ext cx="420367" cy="338554"/>
              </a:xfrm>
              <a:prstGeom prst="rect">
                <a:avLst/>
              </a:prstGeom>
              <a:noFill/>
              <a:ln w="412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0</a:t>
                </a:r>
                <a:endParaRPr lang="en-IN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934324" y="3456676"/>
            <a:ext cx="412656" cy="338554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645892" y="3456676"/>
            <a:ext cx="3559793" cy="352806"/>
            <a:chOff x="2645892" y="3456676"/>
            <a:chExt cx="3559793" cy="352806"/>
          </a:xfrm>
        </p:grpSpPr>
        <p:sp>
          <p:nvSpPr>
            <p:cNvPr id="21" name="TextBox 20"/>
            <p:cNvSpPr txBox="1"/>
            <p:nvPr/>
          </p:nvSpPr>
          <p:spPr>
            <a:xfrm>
              <a:off x="2645892" y="3466734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 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4836" y="3466734"/>
              <a:ext cx="467565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3029" y="3456676"/>
              <a:ext cx="412656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44739" y="3456676"/>
              <a:ext cx="428722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14891" y="3470928"/>
              <a:ext cx="42374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0258" y="3466734"/>
              <a:ext cx="412656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0739" y="3466734"/>
              <a:ext cx="420367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00258" y="3939413"/>
            <a:ext cx="412656" cy="338554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  <a:endParaRPr lang="en-IN" sz="1600" b="1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645892" y="3929355"/>
            <a:ext cx="3559793" cy="352806"/>
            <a:chOff x="2645892" y="3929355"/>
            <a:chExt cx="3559793" cy="352806"/>
          </a:xfrm>
        </p:grpSpPr>
        <p:sp>
          <p:nvSpPr>
            <p:cNvPr id="29" name="TextBox 28"/>
            <p:cNvSpPr txBox="1"/>
            <p:nvPr/>
          </p:nvSpPr>
          <p:spPr>
            <a:xfrm>
              <a:off x="2645892" y="3939413"/>
              <a:ext cx="46935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 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44836" y="3939413"/>
              <a:ext cx="467565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3029" y="3929355"/>
              <a:ext cx="412656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44739" y="3929355"/>
              <a:ext cx="428722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14891" y="3943607"/>
              <a:ext cx="423741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34324" y="3929355"/>
              <a:ext cx="412656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0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50739" y="3939413"/>
              <a:ext cx="420367" cy="338554"/>
            </a:xfrm>
            <a:prstGeom prst="rect">
              <a:avLst/>
            </a:prstGeom>
            <a:noFill/>
            <a:ln w="412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</a:t>
              </a:r>
              <a:endParaRPr lang="en-IN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Rules for Addition </a:t>
            </a:r>
            <a:r>
              <a:rPr lang="en-US" sz="1800" b="1" dirty="0">
                <a:solidFill>
                  <a:schemeClr val="tx1"/>
                </a:solidFill>
              </a:rPr>
              <a:t>of two signed-magnitude </a:t>
            </a:r>
            <a:r>
              <a:rPr lang="en-US" sz="1800" b="1" dirty="0" smtClean="0">
                <a:solidFill>
                  <a:schemeClr val="tx1"/>
                </a:solidFill>
              </a:rPr>
              <a:t>numbers</a:t>
            </a:r>
            <a:endParaRPr lang="en-IN" sz="1800" b="1" dirty="0">
              <a:solidFill>
                <a:schemeClr val="tx1"/>
              </a:solidFill>
            </a:endParaRPr>
          </a:p>
          <a:p>
            <a:pPr lvl="0"/>
            <a:r>
              <a:rPr lang="en-US" sz="1700" b="1" dirty="0">
                <a:solidFill>
                  <a:schemeClr val="tx1"/>
                </a:solidFill>
              </a:rPr>
              <a:t>If same signs, add the two magnitudes and use the common sign</a:t>
            </a:r>
            <a:endParaRPr lang="en-IN" sz="1700" b="1" dirty="0">
              <a:solidFill>
                <a:schemeClr val="tx1"/>
              </a:solidFill>
            </a:endParaRPr>
          </a:p>
          <a:p>
            <a:pPr lvl="0"/>
            <a:r>
              <a:rPr lang="en-US" sz="1700" b="1" dirty="0">
                <a:solidFill>
                  <a:schemeClr val="tx1"/>
                </a:solidFill>
              </a:rPr>
              <a:t>Differing signs, subtract the smaller from the larger and use the sign of </a:t>
            </a:r>
            <a:r>
              <a:rPr lang="en-US" sz="1700" b="1" dirty="0" smtClean="0">
                <a:solidFill>
                  <a:schemeClr val="tx1"/>
                </a:solidFill>
              </a:rPr>
              <a:t>the</a:t>
            </a:r>
            <a:r>
              <a:rPr lang="en-IN" sz="1700" b="1" dirty="0">
                <a:solidFill>
                  <a:schemeClr val="tx1"/>
                </a:solidFill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</a:rPr>
              <a:t>larger </a:t>
            </a:r>
            <a:r>
              <a:rPr lang="en-US" sz="1700" b="1" dirty="0">
                <a:solidFill>
                  <a:schemeClr val="tx1"/>
                </a:solidFill>
              </a:rPr>
              <a:t>magnitude</a:t>
            </a:r>
            <a:endParaRPr lang="en-IN" sz="1700" b="1" dirty="0">
              <a:solidFill>
                <a:schemeClr val="tx1"/>
              </a:solidFill>
            </a:endParaRPr>
          </a:p>
          <a:p>
            <a:pPr lvl="0"/>
            <a:r>
              <a:rPr lang="en-US" sz="1700" b="1" dirty="0">
                <a:solidFill>
                  <a:schemeClr val="tx1"/>
                </a:solidFill>
              </a:rPr>
              <a:t>Must compare the signs and magnitudes and then either add or subtract</a:t>
            </a:r>
            <a:endParaRPr lang="en-IN" sz="1700" b="1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IN" sz="1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Rules for Addition </a:t>
            </a:r>
            <a:r>
              <a:rPr lang="en-US" sz="1800" b="1" dirty="0">
                <a:solidFill>
                  <a:schemeClr val="tx1"/>
                </a:solidFill>
              </a:rPr>
              <a:t>of two signed-magnitude </a:t>
            </a:r>
            <a:r>
              <a:rPr lang="en-US" sz="1800" b="1" dirty="0" smtClean="0">
                <a:solidFill>
                  <a:schemeClr val="tx1"/>
                </a:solidFill>
              </a:rPr>
              <a:t>numbers</a:t>
            </a:r>
            <a:endParaRPr lang="en-IN" sz="1800" b="1" dirty="0">
              <a:solidFill>
                <a:schemeClr val="tx1"/>
              </a:solidFill>
            </a:endParaRPr>
          </a:p>
          <a:p>
            <a:pPr lvl="0"/>
            <a:r>
              <a:rPr lang="en-US" sz="1700" b="1" dirty="0">
                <a:solidFill>
                  <a:schemeClr val="tx1"/>
                </a:solidFill>
              </a:rPr>
              <a:t>If same signs, add the two magnitudes and use the common </a:t>
            </a:r>
            <a:r>
              <a:rPr lang="en-US" sz="1700" b="1" dirty="0" smtClean="0">
                <a:solidFill>
                  <a:schemeClr val="tx1"/>
                </a:solidFill>
              </a:rPr>
              <a:t>sign</a:t>
            </a:r>
            <a:endParaRPr lang="en-IN" sz="17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95" y="2783252"/>
            <a:ext cx="3055632" cy="1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Rules for Addition </a:t>
            </a:r>
            <a:r>
              <a:rPr lang="en-US" sz="1800" b="1" dirty="0">
                <a:solidFill>
                  <a:schemeClr val="tx1"/>
                </a:solidFill>
              </a:rPr>
              <a:t>of two signed-magnitude </a:t>
            </a:r>
            <a:r>
              <a:rPr lang="en-US" sz="1800" b="1" dirty="0" smtClean="0">
                <a:solidFill>
                  <a:schemeClr val="tx1"/>
                </a:solidFill>
              </a:rPr>
              <a:t>numbers</a:t>
            </a:r>
          </a:p>
          <a:p>
            <a:pPr lvl="0"/>
            <a:r>
              <a:rPr lang="en-US" sz="1700" b="1" dirty="0" smtClean="0">
                <a:solidFill>
                  <a:schemeClr val="tx1"/>
                </a:solidFill>
              </a:rPr>
              <a:t>Addition of two signed 2’s complement numbers </a:t>
            </a:r>
            <a:r>
              <a:rPr lang="en-US" sz="1700" b="1" dirty="0" err="1" smtClean="0">
                <a:solidFill>
                  <a:schemeClr val="tx1"/>
                </a:solidFill>
              </a:rPr>
              <a:t>doesnot</a:t>
            </a:r>
            <a:r>
              <a:rPr lang="en-US" sz="1700" b="1" dirty="0" smtClean="0">
                <a:solidFill>
                  <a:schemeClr val="tx1"/>
                </a:solidFill>
              </a:rPr>
              <a:t> requires a comparison or subtraction ,only  complementation and addition</a:t>
            </a:r>
          </a:p>
          <a:p>
            <a:pPr lvl="0"/>
            <a:r>
              <a:rPr lang="en-US" sz="1700" b="1" dirty="0" smtClean="0">
                <a:solidFill>
                  <a:schemeClr val="tx1"/>
                </a:solidFill>
              </a:rPr>
              <a:t>Add two numbers ,including their sign bits </a:t>
            </a:r>
          </a:p>
          <a:p>
            <a:pPr lvl="0"/>
            <a:r>
              <a:rPr lang="en-US" sz="1700" b="1" dirty="0" smtClean="0">
                <a:solidFill>
                  <a:schemeClr val="tx1"/>
                </a:solidFill>
              </a:rPr>
              <a:t>Discard any carry out of the sign bit position</a:t>
            </a:r>
          </a:p>
          <a:p>
            <a:pPr lvl="0"/>
            <a:r>
              <a:rPr lang="en-US" sz="1700" b="1" dirty="0" smtClean="0">
                <a:solidFill>
                  <a:schemeClr val="tx1"/>
                </a:solidFill>
              </a:rPr>
              <a:t>All negative numbers must be in the 2’s complement form</a:t>
            </a:r>
          </a:p>
          <a:p>
            <a:pPr lvl="0"/>
            <a:r>
              <a:rPr lang="en-US" sz="1700" b="1" dirty="0" smtClean="0">
                <a:solidFill>
                  <a:schemeClr val="tx1"/>
                </a:solidFill>
              </a:rPr>
              <a:t>If the sum obtained is negative ,then it is in 2’s complement form</a:t>
            </a:r>
          </a:p>
        </p:txBody>
      </p:sp>
    </p:spTree>
    <p:extLst>
      <p:ext uri="{BB962C8B-B14F-4D97-AF65-F5344CB8AC3E}">
        <p14:creationId xmlns:p14="http://schemas.microsoft.com/office/powerpoint/2010/main" val="28642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164186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Data Representations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644986" y="1165224"/>
            <a:ext cx="8008359" cy="752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2000" b="1" dirty="0">
                <a:solidFill>
                  <a:schemeClr val="tx1"/>
                </a:solidFill>
              </a:rPr>
              <a:t>It refers to the form in which data is stored, processed, and transmitted. </a:t>
            </a:r>
          </a:p>
          <a:p>
            <a:pPr lvl="0" algn="just"/>
            <a:r>
              <a:rPr lang="en-IN" sz="2000" b="1" dirty="0">
                <a:solidFill>
                  <a:schemeClr val="tx1"/>
                </a:solidFill>
              </a:rPr>
              <a:t>Devices such as smartphones, iPods, and computers store data in digital formats that can be handled by electronic circuitry (motherboard). </a:t>
            </a:r>
          </a:p>
          <a:p>
            <a:pPr lvl="0" algn="just"/>
            <a:r>
              <a:rPr lang="en-IN" sz="2000" b="1" dirty="0">
                <a:solidFill>
                  <a:schemeClr val="tx1"/>
                </a:solidFill>
              </a:rPr>
              <a:t>It refers to the symbols that represent people, events, things, and ideas. Data can be a name, a number, the </a:t>
            </a:r>
            <a:r>
              <a:rPr lang="en-IN" sz="2000" b="1" dirty="0" err="1">
                <a:solidFill>
                  <a:schemeClr val="tx1"/>
                </a:solidFill>
              </a:rPr>
              <a:t>colors</a:t>
            </a:r>
            <a:r>
              <a:rPr lang="en-IN" sz="2000" b="1" dirty="0">
                <a:solidFill>
                  <a:schemeClr val="tx1"/>
                </a:solidFill>
              </a:rPr>
              <a:t> in a photograph, or the notes in a musical composition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839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219201"/>
            <a:ext cx="8261700" cy="3128102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Rules for Addition </a:t>
            </a:r>
            <a:r>
              <a:rPr lang="en-US" sz="1800" b="1" dirty="0">
                <a:solidFill>
                  <a:schemeClr val="tx1"/>
                </a:solidFill>
              </a:rPr>
              <a:t>of two signed-magnitude </a:t>
            </a:r>
            <a:r>
              <a:rPr lang="en-US" sz="1800" b="1" dirty="0" smtClean="0">
                <a:solidFill>
                  <a:schemeClr val="tx1"/>
                </a:solidFill>
              </a:rPr>
              <a:t>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8" y="2030570"/>
            <a:ext cx="2374481" cy="119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399" y="2147163"/>
            <a:ext cx="2420470" cy="1295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560" y="2147163"/>
            <a:ext cx="1885047" cy="11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Overflow </a:t>
            </a:r>
            <a:endParaRPr lang="en-IN" sz="18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 smtClean="0">
                <a:solidFill>
                  <a:schemeClr val="tx1"/>
                </a:solidFill>
              </a:rPr>
              <a:t>An Overflow occurs when two numbers of n digits each are added and sum occupies  n+1 digits </a:t>
            </a:r>
            <a:endParaRPr lang="en-IN" sz="17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 smtClean="0">
                <a:solidFill>
                  <a:schemeClr val="tx1"/>
                </a:solidFill>
              </a:rPr>
              <a:t>Overflow are problems since width of registers are finite </a:t>
            </a:r>
            <a:endParaRPr lang="en-IN" sz="17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 smtClean="0">
                <a:solidFill>
                  <a:schemeClr val="tx1"/>
                </a:solidFill>
              </a:rPr>
              <a:t>Flag is set if overflow occurs and can be checked by users</a:t>
            </a:r>
          </a:p>
          <a:p>
            <a:pPr lvl="1"/>
            <a:r>
              <a:rPr lang="en-US" sz="1700" b="1" dirty="0" smtClean="0">
                <a:solidFill>
                  <a:schemeClr val="tx1"/>
                </a:solidFill>
              </a:rPr>
              <a:t>Detection of overflow depends on if numbers are signed or unsigned </a:t>
            </a:r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Overflow</a:t>
            </a:r>
            <a:endParaRPr lang="en-IN" sz="18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For unsigned numbers, an overflow is detected from the end carry out of the </a:t>
            </a:r>
            <a:r>
              <a:rPr lang="en-US" sz="1700" b="1" dirty="0" err="1">
                <a:solidFill>
                  <a:schemeClr val="tx1"/>
                </a:solidFill>
              </a:rPr>
              <a:t>msb</a:t>
            </a:r>
            <a:endParaRPr lang="en-IN" sz="17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 smtClean="0">
                <a:solidFill>
                  <a:schemeClr val="tx1"/>
                </a:solidFill>
              </a:rPr>
              <a:t>For </a:t>
            </a:r>
            <a:r>
              <a:rPr lang="en-US" sz="1700" b="1" dirty="0">
                <a:solidFill>
                  <a:schemeClr val="tx1"/>
                </a:solidFill>
              </a:rPr>
              <a:t>addition of signed numbers, an overflow cannot occur if one is positive and one is negative </a:t>
            </a:r>
            <a:r>
              <a:rPr lang="en-US" sz="1700" b="1" dirty="0" smtClean="0">
                <a:solidFill>
                  <a:schemeClr val="tx1"/>
                </a:solidFill>
              </a:rPr>
              <a:t>both </a:t>
            </a:r>
            <a:r>
              <a:rPr lang="en-US" sz="1700" b="1" dirty="0">
                <a:solidFill>
                  <a:schemeClr val="tx1"/>
                </a:solidFill>
              </a:rPr>
              <a:t>have to have the same </a:t>
            </a:r>
            <a:r>
              <a:rPr lang="en-US" sz="1700" b="1" dirty="0" smtClean="0">
                <a:solidFill>
                  <a:schemeClr val="tx1"/>
                </a:solidFill>
              </a:rPr>
              <a:t>sign</a:t>
            </a:r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Addition of </a:t>
            </a:r>
            <a:r>
              <a:rPr lang="en-US" sz="1800" b="1" dirty="0">
                <a:solidFill>
                  <a:schemeClr val="tx1"/>
                </a:solidFill>
              </a:rPr>
              <a:t>two signed </a:t>
            </a:r>
            <a:r>
              <a:rPr lang="en-US" sz="1800" b="1" dirty="0" smtClean="0">
                <a:solidFill>
                  <a:schemeClr val="tx1"/>
                </a:solidFill>
              </a:rPr>
              <a:t>numbers </a:t>
            </a:r>
            <a:r>
              <a:rPr lang="en-US" sz="1800" b="1" dirty="0">
                <a:solidFill>
                  <a:schemeClr val="tx1"/>
                </a:solidFill>
              </a:rPr>
              <a:t>is as </a:t>
            </a:r>
            <a:r>
              <a:rPr lang="en-US" sz="1800" b="1" dirty="0" smtClean="0">
                <a:solidFill>
                  <a:schemeClr val="tx1"/>
                </a:solidFill>
              </a:rPr>
              <a:t>follows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92723" y="2182155"/>
            <a:ext cx="4884002" cy="15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5580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Subtraction </a:t>
            </a:r>
            <a:r>
              <a:rPr lang="en-US" sz="1800" b="1" dirty="0">
                <a:solidFill>
                  <a:schemeClr val="tx1"/>
                </a:solidFill>
              </a:rPr>
              <a:t>of two signed 2’s complement numbers is as follows</a:t>
            </a:r>
            <a:endParaRPr lang="en-IN" sz="18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>
                <a:solidFill>
                  <a:schemeClr val="tx1"/>
                </a:solidFill>
              </a:rPr>
              <a:t>Take the 2’s complement form of the subtrahend (including sign bit)</a:t>
            </a:r>
            <a:endParaRPr lang="en-IN" sz="17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>
                <a:solidFill>
                  <a:schemeClr val="tx1"/>
                </a:solidFill>
              </a:rPr>
              <a:t>Add it to the minuend (including the sign bit)</a:t>
            </a:r>
            <a:endParaRPr lang="en-IN" sz="1700" b="1" dirty="0">
              <a:solidFill>
                <a:schemeClr val="tx1"/>
              </a:solidFill>
            </a:endParaRPr>
          </a:p>
          <a:p>
            <a:pPr lvl="1"/>
            <a:r>
              <a:rPr lang="en-US" sz="1700" b="1" dirty="0">
                <a:solidFill>
                  <a:schemeClr val="tx1"/>
                </a:solidFill>
              </a:rPr>
              <a:t>A carry out of the sign bit position is </a:t>
            </a:r>
            <a:r>
              <a:rPr lang="en-US" sz="1700" b="1" dirty="0" smtClean="0">
                <a:solidFill>
                  <a:schemeClr val="tx1"/>
                </a:solidFill>
              </a:rPr>
              <a:t>discarded</a:t>
            </a:r>
          </a:p>
          <a:p>
            <a:pPr lvl="1"/>
            <a:endParaRPr lang="en-IN" sz="1700" b="1" dirty="0">
              <a:solidFill>
                <a:schemeClr val="tx1"/>
              </a:solidFill>
            </a:endParaRPr>
          </a:p>
          <a:p>
            <a:pPr lvl="1"/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43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311" y="1913325"/>
            <a:ext cx="26125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+  70  01000110</a:t>
            </a:r>
          </a:p>
          <a:p>
            <a:r>
              <a:rPr lang="en-US" b="1" dirty="0" smtClean="0"/>
              <a:t>-</a:t>
            </a:r>
            <a:endParaRPr lang="en-US" b="1" dirty="0"/>
          </a:p>
          <a:p>
            <a:r>
              <a:rPr lang="en-US" b="1" dirty="0" smtClean="0"/>
              <a:t>     + 80   10110000</a:t>
            </a:r>
          </a:p>
          <a:p>
            <a:r>
              <a:rPr lang="en-US" b="1" dirty="0" smtClean="0"/>
              <a:t>-------------------------------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11110110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35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700" b="1" dirty="0">
                <a:solidFill>
                  <a:schemeClr val="tx1"/>
                </a:solidFill>
              </a:rPr>
              <a:t>The representation of decimal numbers in registers is a function of the </a:t>
            </a:r>
            <a:r>
              <a:rPr lang="en-US" sz="1700" b="1" dirty="0" smtClean="0">
                <a:solidFill>
                  <a:schemeClr val="tx1"/>
                </a:solidFill>
              </a:rPr>
              <a:t>binary</a:t>
            </a:r>
            <a:r>
              <a:rPr lang="en-IN" sz="1700" b="1" dirty="0">
                <a:solidFill>
                  <a:schemeClr val="tx1"/>
                </a:solidFill>
              </a:rPr>
              <a:t> </a:t>
            </a:r>
            <a:r>
              <a:rPr lang="en-IN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</a:rPr>
              <a:t>code </a:t>
            </a:r>
            <a:r>
              <a:rPr lang="en-US" sz="1700" b="1" dirty="0">
                <a:solidFill>
                  <a:schemeClr val="tx1"/>
                </a:solidFill>
              </a:rPr>
              <a:t>used to represent a decimal </a:t>
            </a:r>
            <a:r>
              <a:rPr lang="en-US" sz="1700" b="1" dirty="0" smtClean="0">
                <a:solidFill>
                  <a:schemeClr val="tx1"/>
                </a:solidFill>
              </a:rPr>
              <a:t>digit</a:t>
            </a:r>
          </a:p>
          <a:p>
            <a:pPr lvl="1" algn="just"/>
            <a:r>
              <a:rPr lang="en-US" sz="1700" b="1" dirty="0">
                <a:solidFill>
                  <a:schemeClr val="tx1"/>
                </a:solidFill>
              </a:rPr>
              <a:t>A 4-bit decimal code requires four flip-flops for each decimal digit</a:t>
            </a:r>
            <a:endParaRPr lang="en-IN" sz="1700" b="1" dirty="0">
              <a:solidFill>
                <a:schemeClr val="tx1"/>
              </a:solidFill>
            </a:endParaRPr>
          </a:p>
          <a:p>
            <a:pPr lvl="1" algn="just"/>
            <a:r>
              <a:rPr lang="en-US" sz="1700" b="1" dirty="0">
                <a:solidFill>
                  <a:schemeClr val="tx1"/>
                </a:solidFill>
              </a:rPr>
              <a:t>This takes much more space than the equivalent binary representation and the</a:t>
            </a:r>
            <a:r>
              <a:rPr lang="en-IN" sz="1700" b="1" dirty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circuits required to perform decimal arithmetic are more complex</a:t>
            </a:r>
            <a:endParaRPr lang="en-IN" sz="1700" b="1" dirty="0">
              <a:solidFill>
                <a:schemeClr val="tx1"/>
              </a:solidFill>
            </a:endParaRP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Fixed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700" b="1" dirty="0">
                <a:solidFill>
                  <a:schemeClr val="tx1"/>
                </a:solidFill>
              </a:rPr>
              <a:t>Representation of signed decimal numbers in BCD is similar to the representation</a:t>
            </a:r>
            <a:r>
              <a:rPr lang="en-IN" sz="1700" b="1" dirty="0">
                <a:solidFill>
                  <a:schemeClr val="tx1"/>
                </a:solidFill>
              </a:rPr>
              <a:t> </a:t>
            </a:r>
            <a:r>
              <a:rPr lang="en-US" sz="1700" b="1" dirty="0">
                <a:solidFill>
                  <a:schemeClr val="tx1"/>
                </a:solidFill>
              </a:rPr>
              <a:t>of signed numbers in binary</a:t>
            </a:r>
            <a:endParaRPr lang="en-IN" sz="1700" b="1" dirty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/>
              <a:t> </a:t>
            </a:r>
            <a:r>
              <a:rPr lang="en-US" sz="1700" b="1" dirty="0">
                <a:solidFill>
                  <a:schemeClr val="tx1"/>
                </a:solidFill>
              </a:rPr>
              <a:t>Either signed magnitude or signed complement systems</a:t>
            </a:r>
            <a:endParaRPr lang="en-IN" sz="1700" b="1" dirty="0">
              <a:solidFill>
                <a:schemeClr val="tx1"/>
              </a:solidFill>
            </a:endParaRPr>
          </a:p>
          <a:p>
            <a:pPr lvl="1" algn="just"/>
            <a:r>
              <a:rPr lang="en-US" sz="1700" b="1" dirty="0" smtClean="0">
                <a:solidFill>
                  <a:schemeClr val="tx1"/>
                </a:solidFill>
              </a:rPr>
              <a:t>The </a:t>
            </a:r>
            <a:r>
              <a:rPr lang="en-US" sz="1700" b="1" dirty="0">
                <a:solidFill>
                  <a:schemeClr val="tx1"/>
                </a:solidFill>
              </a:rPr>
              <a:t>sign of a number is represented with four bits</a:t>
            </a:r>
            <a:endParaRPr lang="en-IN" sz="1700" b="1" dirty="0">
              <a:solidFill>
                <a:schemeClr val="tx1"/>
              </a:solidFill>
            </a:endParaRPr>
          </a:p>
          <a:p>
            <a:pPr marL="596900" lvl="1" indent="0" algn="just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                  0000 </a:t>
            </a:r>
            <a:r>
              <a:rPr lang="en-US" sz="1700" b="1" dirty="0">
                <a:solidFill>
                  <a:schemeClr val="tx1"/>
                </a:solidFill>
              </a:rPr>
              <a:t>for +</a:t>
            </a:r>
            <a:endParaRPr lang="en-IN" sz="1700" b="1" dirty="0">
              <a:solidFill>
                <a:schemeClr val="tx1"/>
              </a:solidFill>
            </a:endParaRPr>
          </a:p>
          <a:p>
            <a:pPr marL="596900" lvl="1" indent="0" algn="just">
              <a:buNone/>
            </a:pPr>
            <a:r>
              <a:rPr lang="en-US" sz="1700" b="1" dirty="0" smtClean="0">
                <a:solidFill>
                  <a:schemeClr val="tx1"/>
                </a:solidFill>
              </a:rPr>
              <a:t>                  1001 </a:t>
            </a:r>
            <a:r>
              <a:rPr lang="en-US" sz="1700" b="1" dirty="0">
                <a:solidFill>
                  <a:schemeClr val="tx1"/>
                </a:solidFill>
              </a:rPr>
              <a:t>for –</a:t>
            </a:r>
            <a:endParaRPr lang="en-IN" sz="1700" b="1" dirty="0">
              <a:solidFill>
                <a:schemeClr val="tx1"/>
              </a:solidFill>
            </a:endParaRP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Floating 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The floating-point representation of a number has two parts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</a:rPr>
              <a:t>The first part represents a signed, fixed-point number – the mantissa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</a:rPr>
              <a:t>The second part designates the position of the binary point – the exponent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>
                <a:solidFill>
                  <a:schemeClr val="tx1"/>
                </a:solidFill>
              </a:rPr>
              <a:t>The mantissa may be a fraction or an integer</a:t>
            </a:r>
            <a:endParaRPr lang="en-IN" sz="1600" b="1" dirty="0">
              <a:solidFill>
                <a:schemeClr val="tx1"/>
              </a:solidFill>
            </a:endParaRP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04" y="3126318"/>
            <a:ext cx="3295819" cy="14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Floating 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endParaRPr lang="en-IN" sz="17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97" y="1894890"/>
            <a:ext cx="6184238" cy="23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164186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Data Representations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644986" y="1165224"/>
            <a:ext cx="8008359" cy="752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b="1" dirty="0">
                <a:solidFill>
                  <a:schemeClr val="tx1"/>
                </a:solidFill>
              </a:rPr>
              <a:t>The term “data” refers to factual information used for analysis or reasoning.</a:t>
            </a:r>
          </a:p>
          <a:p>
            <a:pPr lvl="0"/>
            <a:r>
              <a:rPr lang="en-IN" sz="2000" b="1" dirty="0">
                <a:solidFill>
                  <a:schemeClr val="tx1"/>
                </a:solidFill>
              </a:rPr>
              <a:t>Registers are made up of flip-flops and flip-flops are two-state devices that can store only 1’s and 0’s</a:t>
            </a:r>
            <a:r>
              <a:rPr lang="en-IN" sz="2000" b="1" dirty="0" smtClean="0">
                <a:solidFill>
                  <a:schemeClr val="tx1"/>
                </a:solidFill>
              </a:rPr>
              <a:t>.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922" y="3033132"/>
            <a:ext cx="6378497" cy="1598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66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Floating 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</a:t>
            </a:r>
            <a:r>
              <a:rPr lang="en-US" sz="1600" b="1" dirty="0">
                <a:solidFill>
                  <a:schemeClr val="tx1"/>
                </a:solidFill>
              </a:rPr>
              <a:t>: the decimal number +6132.789 </a:t>
            </a:r>
            <a:r>
              <a:rPr lang="en-US" sz="1600" b="1" dirty="0" smtClean="0">
                <a:solidFill>
                  <a:schemeClr val="tx1"/>
                </a:solidFill>
              </a:rPr>
              <a:t>is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Fraction</a:t>
            </a:r>
            <a:r>
              <a:rPr lang="en-US" sz="16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: +</a:t>
            </a: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0.6132789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Exponent</a:t>
            </a:r>
            <a:r>
              <a:rPr lang="en-US" sz="16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: +</a:t>
            </a: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04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Equivalent </a:t>
            </a:r>
            <a:r>
              <a:rPr lang="en-US" sz="16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to +0.6132789 x </a:t>
            </a: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  <a:r>
              <a:rPr lang="en-US" sz="1600" b="1" baseline="30000" dirty="0" smtClean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+4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</a:rPr>
              <a:t>A floating-point number is always interpreted to represent m x </a:t>
            </a:r>
            <a:r>
              <a:rPr lang="en-US" sz="1600" b="1" dirty="0" smtClean="0">
                <a:solidFill>
                  <a:schemeClr val="tx1"/>
                </a:solidFill>
              </a:rPr>
              <a:t>e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endParaRPr lang="en-IN" sz="1600" b="1" baseline="30000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Floating  Point </a:t>
            </a:r>
            <a:r>
              <a:rPr lang="en-US" dirty="0" err="1" smtClean="0">
                <a:solidFill>
                  <a:srgbClr val="FF0000"/>
                </a:solidFill>
              </a:rPr>
              <a:t>Represention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Example</a:t>
            </a:r>
            <a:r>
              <a:rPr lang="en-US" sz="1600" b="1" dirty="0">
                <a:solidFill>
                  <a:schemeClr val="tx1"/>
                </a:solidFill>
              </a:rPr>
              <a:t>: the binary number +</a:t>
            </a:r>
            <a:r>
              <a:rPr lang="en-US" sz="1600" b="1" dirty="0" smtClean="0">
                <a:solidFill>
                  <a:schemeClr val="tx1"/>
                </a:solidFill>
              </a:rPr>
              <a:t>1001.110(with </a:t>
            </a:r>
            <a:r>
              <a:rPr lang="en-US" sz="1600" b="1" dirty="0">
                <a:solidFill>
                  <a:schemeClr val="tx1"/>
                </a:solidFill>
              </a:rPr>
              <a:t>8-bit fraction and 6-bit exponent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Fraction : 01001110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Exponent = 000100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Equivalent to (.1001110)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2 </a:t>
            </a:r>
            <a:r>
              <a:rPr lang="en-US" sz="1600" b="1" dirty="0" smtClean="0">
                <a:solidFill>
                  <a:schemeClr val="tx1"/>
                </a:solidFill>
              </a:rPr>
              <a:t> * 2</a:t>
            </a:r>
            <a:r>
              <a:rPr lang="en-US" sz="1600" b="1" baseline="30000" dirty="0" smtClean="0">
                <a:solidFill>
                  <a:schemeClr val="tx1"/>
                </a:solidFill>
              </a:rPr>
              <a:t>+4</a:t>
            </a:r>
            <a:endParaRPr lang="en-IN" sz="1600" b="1" baseline="30000" dirty="0">
              <a:solidFill>
                <a:schemeClr val="tx1"/>
              </a:solidFill>
            </a:endParaRPr>
          </a:p>
          <a:p>
            <a:r>
              <a:rPr lang="en-US" dirty="0" smtClean="0"/>
              <a:t> </a:t>
            </a:r>
            <a:r>
              <a:rPr lang="en-US" sz="1600" b="1" dirty="0">
                <a:solidFill>
                  <a:schemeClr val="tx1"/>
                </a:solidFill>
              </a:rPr>
              <a:t>A floating-point number is said to be normalized if the most significant digit </a:t>
            </a:r>
            <a:r>
              <a:rPr lang="en-US" sz="1600" b="1" dirty="0" smtClean="0">
                <a:solidFill>
                  <a:schemeClr val="tx1"/>
                </a:solidFill>
              </a:rPr>
              <a:t>of</a:t>
            </a:r>
            <a:r>
              <a:rPr lang="en-IN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chemeClr val="tx1"/>
                </a:solidFill>
              </a:rPr>
              <a:t>mantissa is nonzero</a:t>
            </a:r>
            <a:endParaRPr lang="en-IN" sz="1600" b="1" dirty="0">
              <a:solidFill>
                <a:schemeClr val="tx1"/>
              </a:solidFill>
            </a:endParaRPr>
          </a:p>
          <a:p>
            <a:pPr lvl="1"/>
            <a:endParaRPr lang="en-IN" sz="1600" b="1" baseline="30000" dirty="0">
              <a:solidFill>
                <a:schemeClr val="tx1"/>
              </a:solidFill>
              <a:latin typeface="Ubuntu"/>
              <a:ea typeface="Ubuntu"/>
              <a:cs typeface="Ubuntu"/>
              <a:sym typeface="Ubuntu"/>
            </a:endParaRP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Binary Coded Decimal Code </a:t>
            </a:r>
          </a:p>
          <a:p>
            <a:pPr lvl="1" algn="just" fontAlgn="base"/>
            <a:r>
              <a:rPr lang="en-US" sz="1600" b="1" dirty="0">
                <a:solidFill>
                  <a:schemeClr val="tx1"/>
                </a:solidFill>
              </a:rPr>
              <a:t>Binary Coded Decimal, or BCD, is 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process for converting decimal numbers into their binary equivalents. </a:t>
            </a:r>
          </a:p>
          <a:p>
            <a:pPr lvl="1" algn="just" fontAlgn="base"/>
            <a:r>
              <a:rPr lang="en-US" sz="1600" b="1" dirty="0" smtClean="0">
                <a:solidFill>
                  <a:schemeClr val="tx1"/>
                </a:solidFill>
              </a:rPr>
              <a:t>It </a:t>
            </a:r>
            <a:r>
              <a:rPr lang="en-US" sz="1600" b="1" dirty="0">
                <a:solidFill>
                  <a:schemeClr val="tx1"/>
                </a:solidFill>
              </a:rPr>
              <a:t>is a form of binary encoding where each digit in a decimal number is represented in the form of bits.</a:t>
            </a:r>
          </a:p>
          <a:p>
            <a:pPr lvl="1" algn="just" fontAlgn="base"/>
            <a:r>
              <a:rPr lang="en-US" sz="1600" b="1" dirty="0">
                <a:solidFill>
                  <a:schemeClr val="tx1"/>
                </a:solidFill>
              </a:rPr>
              <a:t>This encoding can be done in either 4-bit or 8-bit (usually 4-bit is preferred).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936703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Binary Coded Decimal Code </a:t>
            </a:r>
          </a:p>
          <a:p>
            <a:pPr lvl="1" algn="just" fontAlgn="base"/>
            <a:r>
              <a:rPr lang="en-US" sz="1600" b="1" dirty="0" smtClean="0">
                <a:solidFill>
                  <a:schemeClr val="tx1"/>
                </a:solidFill>
              </a:rPr>
              <a:t>It </a:t>
            </a:r>
            <a:r>
              <a:rPr lang="en-US" sz="1600" b="1" dirty="0">
                <a:solidFill>
                  <a:schemeClr val="tx1"/>
                </a:solidFill>
              </a:rPr>
              <a:t>is a fast and efficient system that converts the decimal numbers into binary numbers as compared to the existing binary system.</a:t>
            </a:r>
          </a:p>
          <a:p>
            <a:pPr lvl="1" algn="just" fontAlgn="base"/>
            <a:r>
              <a:rPr lang="en-US" sz="1600" b="1" dirty="0">
                <a:solidFill>
                  <a:schemeClr val="tx1"/>
                </a:solidFill>
              </a:rPr>
              <a:t>These are generally used in digital displays where is the manipulation of data is quite a task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</a:p>
          <a:p>
            <a:pPr lvl="1" algn="just" fontAlgn="base"/>
            <a:r>
              <a:rPr lang="en-US" sz="1600" b="1" dirty="0">
                <a:solidFill>
                  <a:schemeClr val="tx1"/>
                </a:solidFill>
              </a:rPr>
              <a:t>The BCD equivalent of a </a:t>
            </a:r>
            <a:r>
              <a:rPr lang="en-US" sz="1600" b="1" dirty="0">
                <a:solidFill>
                  <a:schemeClr val="tx1"/>
                </a:solidFill>
                <a:hlinkClick r:id="rId3"/>
              </a:rPr>
              <a:t>decimal number</a:t>
            </a:r>
            <a:r>
              <a:rPr lang="en-US" sz="1600" b="1" dirty="0">
                <a:solidFill>
                  <a:schemeClr val="tx1"/>
                </a:solidFill>
              </a:rPr>
              <a:t> is written by replacing each decimal digit in the integer and fractional parts with its four bit </a:t>
            </a:r>
            <a:r>
              <a:rPr lang="en-US" sz="1600" b="1" dirty="0">
                <a:solidFill>
                  <a:schemeClr val="tx1"/>
                </a:solidFill>
                <a:hlinkClick r:id="rId4"/>
              </a:rPr>
              <a:t>binary</a:t>
            </a:r>
            <a:r>
              <a:rPr lang="en-US" sz="1600" b="1" dirty="0">
                <a:solidFill>
                  <a:schemeClr val="tx1"/>
                </a:solidFill>
              </a:rPr>
              <a:t> equivalent</a:t>
            </a:r>
            <a:r>
              <a:rPr lang="en-US" sz="1600" b="1" dirty="0" smtClean="0">
                <a:solidFill>
                  <a:schemeClr val="tx1"/>
                </a:solidFill>
              </a:rPr>
              <a:t>. </a:t>
            </a:r>
          </a:p>
          <a:p>
            <a:pPr marL="139700" indent="0">
              <a:buNone/>
            </a:pPr>
            <a:endParaRPr lang="en-IN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936703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Binary Coded Decimal Code </a:t>
            </a:r>
          </a:p>
          <a:p>
            <a:pPr lvl="1" algn="just" fontAlgn="base"/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</a:rPr>
              <a:t>he </a:t>
            </a:r>
            <a:r>
              <a:rPr lang="en-US" sz="1600" b="1" dirty="0">
                <a:solidFill>
                  <a:schemeClr val="tx1"/>
                </a:solidFill>
              </a:rPr>
              <a:t>BCD code is more precisely known as 8421 BCD code  , with 8,4,2 and 1 representing the weights of different bits in the four-bit groups, Starting from MSB and proceeding towards LSB.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68" y="2172157"/>
            <a:ext cx="2073960" cy="22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936703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Binary Coded Decimal Code 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54" y="1735185"/>
            <a:ext cx="2330570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Extended Binary Coded Decimal Interchange  Code (EBCDIC)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686" y="1954035"/>
            <a:ext cx="8181279" cy="212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In 1964, BCD was extended to an 8-bit code, Extended Binary-Coded Decimal Interchange Code (EBCDIC). 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EBCDIC was one of the first widely-used computer codes that supported upper and lowercase alphabetic characters, in addition to special characters, such as punctuation and control characters.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  <a:sym typeface="Ubuntu"/>
              </a:rPr>
              <a:t>EBCDIC and BCD are still in use by IBM mainframes today.</a:t>
            </a:r>
          </a:p>
        </p:txBody>
      </p:sp>
    </p:spTree>
    <p:extLst>
      <p:ext uri="{BB962C8B-B14F-4D97-AF65-F5344CB8AC3E}">
        <p14:creationId xmlns:p14="http://schemas.microsoft.com/office/powerpoint/2010/main" val="17411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Extended Binary Coded Decimal Interchange  Code (EBCDIC)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8" y="1854603"/>
            <a:ext cx="5880409" cy="26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IN" sz="1800" b="1" dirty="0" smtClean="0">
                <a:solidFill>
                  <a:schemeClr val="tx1"/>
                </a:solidFill>
              </a:rPr>
              <a:t>American </a:t>
            </a:r>
            <a:r>
              <a:rPr lang="en-IN" sz="1800" b="1" dirty="0">
                <a:solidFill>
                  <a:schemeClr val="tx1"/>
                </a:solidFill>
              </a:rPr>
              <a:t>Standard Code for Information Interchange</a:t>
            </a:r>
            <a:r>
              <a:rPr lang="en-US" sz="1800" b="1" dirty="0">
                <a:solidFill>
                  <a:schemeClr val="tx1"/>
                </a:solidFill>
              </a:rPr>
              <a:t> (ASCII)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686" y="1954035"/>
            <a:ext cx="8181279" cy="267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A standard </a:t>
            </a:r>
            <a:r>
              <a:rPr lang="en-US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way of encoding characters into numbers so that computers can understand them. </a:t>
            </a:r>
            <a:endParaRPr lang="en-US" sz="16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It's </a:t>
            </a:r>
            <a:r>
              <a:rPr lang="en-US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used for text data on the internet and in computers. </a:t>
            </a:r>
            <a:endParaRPr lang="en-US" sz="16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ASCII uses 7 or 8 bits to represent characters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In standard ASCII encoded data ,there are unique values for 128 alphabetic , numeric and additional characters and control codes 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endParaRPr lang="en-US" sz="1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2061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40" y="96644"/>
            <a:ext cx="7724906" cy="48098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164186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Data Representations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704458" y="1417985"/>
            <a:ext cx="8008359" cy="752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There are many methods or techniques which can be used to convert numbers from one base to another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Decimal to Other Base System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Other Base System to Decimal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Other Base System to </a:t>
            </a:r>
            <a:r>
              <a:rPr lang="en-IN" sz="2000" b="1" dirty="0" smtClean="0">
                <a:solidFill>
                  <a:schemeClr val="tx1"/>
                </a:solidFill>
              </a:rPr>
              <a:t>Non-Decimal</a:t>
            </a:r>
          </a:p>
          <a:p>
            <a:pPr lvl="1"/>
            <a:endParaRPr lang="en-IN" sz="2000" b="1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8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IN" sz="1800" b="1" dirty="0" smtClean="0">
                <a:solidFill>
                  <a:schemeClr val="tx1"/>
                </a:solidFill>
              </a:rPr>
              <a:t>American </a:t>
            </a:r>
            <a:r>
              <a:rPr lang="en-IN" sz="1800" b="1" dirty="0">
                <a:solidFill>
                  <a:schemeClr val="tx1"/>
                </a:solidFill>
              </a:rPr>
              <a:t>Standard Code for Information Interchange</a:t>
            </a:r>
            <a:r>
              <a:rPr lang="en-US" sz="1800" b="1" dirty="0">
                <a:solidFill>
                  <a:schemeClr val="tx1"/>
                </a:solidFill>
              </a:rPr>
              <a:t> (ASCII)</a:t>
            </a:r>
          </a:p>
          <a:p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120" y="1998639"/>
            <a:ext cx="8181279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ASCII has 128 code points ,of which 95 characters are printable characters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First 33 code points are nonprinting control codes like carriage return and tab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ASCII code is based on order of </a:t>
            </a:r>
            <a:r>
              <a:rPr lang="en-US" sz="1600" b="1" dirty="0" err="1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english</a:t>
            </a:r>
            <a:r>
              <a:rPr lang="en-US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alphabet</a:t>
            </a:r>
            <a:endParaRPr lang="en-US" sz="1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1772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UNICODE</a:t>
            </a:r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120" y="1686405"/>
            <a:ext cx="8181279" cy="293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Both EBCDIC and ASCII were built around the Latin alphabet. 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In 1991, a new international information exchange code called Unicode. 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Unicode is a 16-bit alphabet that is downward compatible with ASCII and Latin-1 character set. 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Because the base coding of Unicode is 16 bits, it has the capacity to encode the majority of characters used in every language of the world. 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Unicode is currently the default character set of the Java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7115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Alphaneumeric</a:t>
            </a:r>
            <a:r>
              <a:rPr lang="en-US" dirty="0" smtClean="0">
                <a:solidFill>
                  <a:srgbClr val="FF0000"/>
                </a:solidFill>
              </a:rPr>
              <a:t>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70517"/>
            <a:ext cx="8261700" cy="312810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UNICODE</a:t>
            </a:r>
            <a:endParaRPr lang="en-IN" sz="17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7989" y="1998639"/>
            <a:ext cx="8181279" cy="153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</a:t>
            </a:r>
            <a:r>
              <a:rPr lang="en-IN" sz="1600" b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Unicode </a:t>
            </a:r>
            <a:r>
              <a:rPr lang="en-IN" sz="1600" b="1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code space </a:t>
            </a: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is divided into six parts. The first part is for Western alphabet codes, including English, Greek, and Russian.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lowest-numbered Unicode characters comprise the ASCII code.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highest provide for user-defined codes</a:t>
            </a:r>
            <a:r>
              <a:rPr lang="en-IN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.</a:t>
            </a:r>
            <a:endParaRPr lang="en-IN" sz="1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229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Computer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0584" y="1501062"/>
            <a:ext cx="7521709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Arithmetic instructions in digital computers manipulate data to produce results necessary for the solution of computational </a:t>
            </a:r>
            <a:r>
              <a:rPr lang="en-IN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problems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These instructions perform arithmetic calculations and are responsible for the bulk of activity involved in processing data in a computer. </a:t>
            </a:r>
            <a:endParaRPr lang="en-IN" sz="16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four basic arithmetic operations are addition, subtraction, multiplication, and division.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endParaRPr lang="en-IN" sz="1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98321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Computer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0584" y="1501062"/>
            <a:ext cx="7521709" cy="2121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arithmetic operation in the digital computer manipulate data to produce results. It is necessary to design arithmetic procedures and circuits to program arithmetic operations using algorithm. 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algorithm is a solution to any problem and it is stated by a finite number of well-defined procedural steps. </a:t>
            </a:r>
            <a:r>
              <a:rPr lang="en-IN" dirty="0" smtClean="0"/>
              <a:t> </a:t>
            </a:r>
            <a:endParaRPr lang="en-IN" sz="1200" dirty="0"/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endParaRPr lang="en-IN" sz="1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5668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Computer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3869" y="1270603"/>
            <a:ext cx="7794346" cy="1624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r>
              <a:rPr lang="en-IN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</a:t>
            </a:r>
            <a:r>
              <a:rPr lang="en-IN" sz="16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algorithms can be developed for the following types of </a:t>
            </a:r>
            <a:r>
              <a:rPr lang="en-IN" sz="16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data</a:t>
            </a:r>
          </a:p>
          <a:p>
            <a:pPr marL="914400" lvl="1" indent="-317500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  <a:buFont typeface="Ubuntu Light"/>
              <a:buChar char="○"/>
            </a:pPr>
            <a:endParaRPr lang="en-IN" sz="6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39800" lvl="3" indent="-342900" algn="just" fontAlgn="base">
              <a:lnSpc>
                <a:spcPct val="120000"/>
              </a:lnSpc>
              <a:buClr>
                <a:schemeClr val="accent5"/>
              </a:buClr>
              <a:buSzPts val="1400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Fixed Point Binary data in signed magnitude representation</a:t>
            </a:r>
          </a:p>
          <a:p>
            <a:pPr marL="939800" lvl="3" indent="-342900" algn="just" fontAlgn="base">
              <a:lnSpc>
                <a:spcPct val="120000"/>
              </a:lnSpc>
              <a:buClr>
                <a:schemeClr val="accent5"/>
              </a:buClr>
              <a:buSzPts val="1400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Fixed point binary data in signed 2’s complement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4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Computer Arithmetic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3" y="1672590"/>
            <a:ext cx="6928624" cy="25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Computer Arithmetic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0584" y="1501062"/>
            <a:ext cx="7521709" cy="145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6900" lvl="1" algn="just" fontAlgn="base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SzPts val="1400"/>
            </a:pPr>
            <a:endParaRPr lang="en-US" sz="16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39800" lvl="3" indent="-342900" algn="just" fontAlgn="base">
              <a:lnSpc>
                <a:spcPct val="120000"/>
              </a:lnSpc>
              <a:spcBef>
                <a:spcPts val="600"/>
              </a:spcBef>
              <a:buClr>
                <a:schemeClr val="accent5"/>
              </a:buClr>
              <a:buSzPts val="1400"/>
              <a:buFont typeface="+mj-lt"/>
              <a:buAutoNum type="arabicPeriod" startAt="3"/>
            </a:pPr>
            <a:r>
              <a:rPr lang="en-US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Floating point Representation</a:t>
            </a:r>
          </a:p>
          <a:p>
            <a:pPr marL="939800" lvl="3" indent="-342900" algn="just" fontAlgn="base">
              <a:lnSpc>
                <a:spcPct val="120000"/>
              </a:lnSpc>
              <a:spcBef>
                <a:spcPts val="600"/>
              </a:spcBef>
              <a:buClr>
                <a:schemeClr val="accent5"/>
              </a:buClr>
              <a:buSzPts val="1400"/>
              <a:buFont typeface="+mj-lt"/>
              <a:buAutoNum type="arabicPeriod" startAt="3"/>
            </a:pPr>
            <a:r>
              <a:rPr lang="en-US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Binary coded decimal data</a:t>
            </a:r>
            <a:endParaRPr lang="en-IN" sz="18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endParaRPr lang="en-IN" sz="1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6823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Addition/Substraction Algorithm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5362" y="1273150"/>
            <a:ext cx="705872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3" indent="-342900" algn="just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When the signs of A &amp; B are identical, add the two magnitudes and attach the sign of A to the result.</a:t>
            </a:r>
          </a:p>
          <a:p>
            <a:pPr marL="939800" lvl="3" indent="-342900" algn="just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When the sign of A &amp; B are different, compare the magnitude and subtract the smaller number from the large number. </a:t>
            </a:r>
            <a:endParaRPr lang="en-IN" sz="18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39800" lvl="3" indent="-342900" algn="just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Choose </a:t>
            </a: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sign of the result to be same as A if A &gt; B, or the complement of the sign of A if A &lt; B. </a:t>
            </a:r>
            <a:endParaRPr lang="en-IN" sz="18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39800" lvl="3" indent="-342900" algn="just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If </a:t>
            </a: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two numbers are equal, subtract B from A and make the sign of the result positive</a:t>
            </a:r>
          </a:p>
        </p:txBody>
      </p:sp>
    </p:spTree>
    <p:extLst>
      <p:ext uri="{BB962C8B-B14F-4D97-AF65-F5344CB8AC3E}">
        <p14:creationId xmlns:p14="http://schemas.microsoft.com/office/powerpoint/2010/main" val="18927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Addition/Substraction Algorithm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61" y="1481099"/>
            <a:ext cx="6831981" cy="27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0" y="164186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Data Representations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674722" y="1053712"/>
            <a:ext cx="8008359" cy="425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endParaRPr lang="en-IN" sz="2000" b="1" dirty="0" smtClean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Shortcut </a:t>
            </a:r>
            <a:r>
              <a:rPr lang="en-IN" sz="2000" b="1" dirty="0">
                <a:solidFill>
                  <a:schemeClr val="tx1"/>
                </a:solidFill>
              </a:rPr>
              <a:t>method−Binary to Octal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Shortcut method−Octal to Binary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Shortcut method−Binary to Hexadecimal 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Shortcut method−Hexadecimal to Binary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</a:rPr>
              <a:t>Decimal to Other Base System</a:t>
            </a:r>
          </a:p>
          <a:p>
            <a:pPr lvl="1"/>
            <a:endParaRPr lang="en-IN" sz="2000" b="1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Addition/Substraction Algorithm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4664" y="1226635"/>
            <a:ext cx="7177669" cy="340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hardware consists of two registers A and B to store the magnitudes, and two </a:t>
            </a:r>
            <a:r>
              <a:rPr lang="en-IN" sz="1800" b="1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flipflops</a:t>
            </a: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As and </a:t>
            </a:r>
            <a:r>
              <a:rPr lang="en-IN" sz="1800" b="1" dirty="0" err="1">
                <a:solidFill>
                  <a:schemeClr val="tx1"/>
                </a:solidFill>
                <a:latin typeface="Ubuntu"/>
                <a:ea typeface="Ubuntu"/>
                <a:cs typeface="Ubuntu"/>
              </a:rPr>
              <a:t>Bs</a:t>
            </a: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 to store the corresponding signs. </a:t>
            </a: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endParaRPr lang="en-US" sz="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results can be stored in the register A and As which acts as an accumulator. </a:t>
            </a: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endParaRPr lang="en-US" sz="6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subtraction is performed by adding A to the 2’s complement of B. The output carry is transferred to the flip-flop E.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84664" y="12266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Addition/Substraction Algorithm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4664" y="1226635"/>
            <a:ext cx="7177669" cy="417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US" sz="18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</a:t>
            </a:r>
            <a:r>
              <a:rPr lang="en-US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overflow may occur during the add operation which is stored in flip flop AVF</a:t>
            </a: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When m=0 ,the output of E is transferred to the adder without any change along with the input carry of </a:t>
            </a:r>
            <a:r>
              <a:rPr lang="en-US" sz="18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0</a:t>
            </a: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The output of the parallel adder is equal to A + B which is an add operation. </a:t>
            </a:r>
            <a:endParaRPr lang="en-IN" sz="1800" b="1" dirty="0" smtClean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r>
              <a:rPr lang="en-IN" sz="1800" b="1" dirty="0" smtClean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When </a:t>
            </a:r>
            <a:r>
              <a:rPr lang="en-IN" sz="1800" b="1" dirty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m = 1, the content of register B is complemented and transferred to parallel adder along with the input carry of 1. Therefore, the output of parallel is equal to A + B’ + 1 = A – B which is a subtract operation.</a:t>
            </a:r>
          </a:p>
          <a:p>
            <a:pPr marL="939800" lvl="3" indent="-342900" fontAlgn="base">
              <a:lnSpc>
                <a:spcPct val="120000"/>
              </a:lnSpc>
              <a:buClr>
                <a:schemeClr val="accent5"/>
              </a:buClr>
              <a:buSzPts val="1400"/>
              <a:buFont typeface="Arial"/>
              <a:buAutoNum type="arabicPeriod"/>
            </a:pPr>
            <a:endParaRPr lang="en-IN" sz="1800" b="1" dirty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84664" y="12266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535894"/>
            <a:ext cx="9144000" cy="534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/>
            </a:r>
            <a:br>
              <a:rPr lang="en" dirty="0">
                <a:solidFill>
                  <a:srgbClr val="FF0000"/>
                </a:solidFill>
              </a:rPr>
            </a:br>
            <a:r>
              <a:rPr lang="en" dirty="0" smtClean="0">
                <a:solidFill>
                  <a:srgbClr val="FF0000"/>
                </a:solidFill>
              </a:rPr>
              <a:t>Addition/Substraction Algorithm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84664" y="12266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54" y="163552"/>
            <a:ext cx="6265290" cy="45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208791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Decimal to Binary Conversion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055649"/>
            <a:ext cx="8261700" cy="3128102"/>
          </a:xfrm>
        </p:spPr>
        <p:txBody>
          <a:bodyPr/>
          <a:lstStyle/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Step1 −</a:t>
            </a:r>
            <a:r>
              <a:rPr lang="en-IN" sz="1600" b="1" dirty="0">
                <a:solidFill>
                  <a:schemeClr val="tx1"/>
                </a:solidFill>
              </a:rPr>
              <a:t>Divide the decimal number to be converted by the value of the new base.</a:t>
            </a:r>
          </a:p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 2−</a:t>
            </a:r>
            <a:r>
              <a:rPr lang="en-IN" sz="1600" b="1" dirty="0">
                <a:solidFill>
                  <a:schemeClr val="tx1"/>
                </a:solidFill>
              </a:rPr>
              <a:t> Get the remainder from Step 1 as the rightmost digit (least significant digit) of new base number.</a:t>
            </a:r>
          </a:p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Step3−</a:t>
            </a:r>
            <a:r>
              <a:rPr lang="en-IN" sz="1600" b="1" dirty="0">
                <a:solidFill>
                  <a:schemeClr val="tx1"/>
                </a:solidFill>
              </a:rPr>
              <a:t>Divide the quotient of the previous divides by the new base.</a:t>
            </a:r>
          </a:p>
          <a:p>
            <a:pPr lvl="0" fontAlgn="auto"/>
            <a:r>
              <a:rPr lang="en-IN" sz="1600" b="1" dirty="0">
                <a:solidFill>
                  <a:srgbClr val="FF0000"/>
                </a:solidFill>
              </a:rPr>
              <a:t>Step4−</a:t>
            </a:r>
            <a:r>
              <a:rPr lang="en-IN" sz="1600" b="1" dirty="0">
                <a:solidFill>
                  <a:schemeClr val="tx1"/>
                </a:solidFill>
              </a:rPr>
              <a:t>Record the remainder from Step3 as the next digit (to the left ) of the new base number.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Repeat Steps 3 and 4, getting remainders from right to left, until the quotient becomes zero in Step 3.</a:t>
            </a:r>
            <a:endParaRPr lang="en-IN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The last remainder thus obtained will be the Most Significant Digit (MSD) of the new base number.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3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62724" y="208791"/>
            <a:ext cx="9144000" cy="6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F0000"/>
                </a:solidFill>
              </a:rPr>
              <a:t>Decimal to Binary Conversion</a:t>
            </a:r>
            <a:endParaRPr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Example: Decimal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𝟐𝟗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</a:t>
                </a:r>
                <a:endParaRPr lang="en-IN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Calculating Binary Equivalent 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Decimal number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𝟐𝟗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IN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Binary number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𝟏𝟏𝟏𝟎𝟏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IN" b="1" dirty="0"/>
              </a:p>
              <a:p>
                <a:endParaRPr lang="en-IN" b="1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2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23" y="1583627"/>
            <a:ext cx="3624613" cy="252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83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2492</Words>
  <Application>Microsoft Office PowerPoint</Application>
  <PresentationFormat>On-screen Show (16:9)</PresentationFormat>
  <Paragraphs>388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Cambria Math</vt:lpstr>
      <vt:lpstr>Ubuntu Light</vt:lpstr>
      <vt:lpstr>Arvo</vt:lpstr>
      <vt:lpstr>Ubuntu</vt:lpstr>
      <vt:lpstr>Arial</vt:lpstr>
      <vt:lpstr>Bodoni</vt:lpstr>
      <vt:lpstr>Ubuntu Medium</vt:lpstr>
      <vt:lpstr>Minimal Charm</vt:lpstr>
      <vt:lpstr>Basic Computer Organization and Architecture</vt:lpstr>
      <vt:lpstr>Digital Computers</vt:lpstr>
      <vt:lpstr>Syllabus</vt:lpstr>
      <vt:lpstr>Data Representations</vt:lpstr>
      <vt:lpstr>Data Representations</vt:lpstr>
      <vt:lpstr>Data Representations</vt:lpstr>
      <vt:lpstr>Data Representations</vt:lpstr>
      <vt:lpstr>Decimal to Binary Conversion</vt:lpstr>
      <vt:lpstr>Decimal to Binary Conversion</vt:lpstr>
      <vt:lpstr> Binary to Decimal Conversion</vt:lpstr>
      <vt:lpstr> Binary to Decimal Conversion</vt:lpstr>
      <vt:lpstr> Other Base System to Non-Decimal System  </vt:lpstr>
      <vt:lpstr> Other Base System to Non-Decimal System  </vt:lpstr>
      <vt:lpstr> Other Base System to Non-Decimal System  </vt:lpstr>
      <vt:lpstr> Shortcut method –Binary to Octal</vt:lpstr>
      <vt:lpstr> Shortcut method –Binary to Octal</vt:lpstr>
      <vt:lpstr> Shortcut method –Octal to Binary</vt:lpstr>
      <vt:lpstr> Shortcut method –Octal to Binary</vt:lpstr>
      <vt:lpstr> Shortcut method – Binary to Hexadecimal</vt:lpstr>
      <vt:lpstr> Shortcut method – Binary to Hexadecimal</vt:lpstr>
      <vt:lpstr> Shortcut method – Hexadecimal to Binary</vt:lpstr>
      <vt:lpstr> Shortcut method – Hexadecimal to Binary</vt:lpstr>
      <vt:lpstr> Data Types</vt:lpstr>
      <vt:lpstr> Complements</vt:lpstr>
      <vt:lpstr> 1’s Complement</vt:lpstr>
      <vt:lpstr> 2’s Complement</vt:lpstr>
      <vt:lpstr> Binary Arithmetic</vt:lpstr>
      <vt:lpstr> Binary Arithmetic</vt:lpstr>
      <vt:lpstr> Binary Arithmetic</vt:lpstr>
      <vt:lpstr> Binary Arithmetic</vt:lpstr>
      <vt:lpstr> Binary Arithmetic</vt:lpstr>
      <vt:lpstr> Binary Arithmetic</vt:lpstr>
      <vt:lpstr> Binary Arithmetic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Fixed Point Represention</vt:lpstr>
      <vt:lpstr> Floating  Point Represention</vt:lpstr>
      <vt:lpstr> Floating  Point Represention</vt:lpstr>
      <vt:lpstr> Floating  Point Represention</vt:lpstr>
      <vt:lpstr> Floating  Point Represention</vt:lpstr>
      <vt:lpstr> Alphaneumeric Codes</vt:lpstr>
      <vt:lpstr> Alphaneumeric Codes</vt:lpstr>
      <vt:lpstr> Alphaneumeric Codes</vt:lpstr>
      <vt:lpstr> Alphaneumeric Codes</vt:lpstr>
      <vt:lpstr> Alphaneumeric Codes</vt:lpstr>
      <vt:lpstr> Alphaneumeric Codes</vt:lpstr>
      <vt:lpstr> Alphaneumeric Codes</vt:lpstr>
      <vt:lpstr>PowerPoint Presentation</vt:lpstr>
      <vt:lpstr> Alphaneumeric Codes</vt:lpstr>
      <vt:lpstr> Alphaneumeric Codes</vt:lpstr>
      <vt:lpstr> Alphaneumeric Codes</vt:lpstr>
      <vt:lpstr> Computer Arithmetic</vt:lpstr>
      <vt:lpstr> Computer Arithmetic</vt:lpstr>
      <vt:lpstr> Computer Arithmetic</vt:lpstr>
      <vt:lpstr> Computer Arithmetic</vt:lpstr>
      <vt:lpstr> Computer Arithmetic</vt:lpstr>
      <vt:lpstr> Addition/Substraction Algorithm</vt:lpstr>
      <vt:lpstr> Addition/Substraction Algorithm</vt:lpstr>
      <vt:lpstr> Addition/Substraction Algorithm</vt:lpstr>
      <vt:lpstr> Addition/Substraction Algorithm</vt:lpstr>
      <vt:lpstr> Addition/Substraction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Organization and Design</dc:title>
  <dc:creator>Admin</dc:creator>
  <cp:lastModifiedBy>ADMIN</cp:lastModifiedBy>
  <cp:revision>66</cp:revision>
  <dcterms:modified xsi:type="dcterms:W3CDTF">2025-03-22T04:17:43Z</dcterms:modified>
</cp:coreProperties>
</file>