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2"/>
  </p:notesMasterIdLst>
  <p:sldIdLst>
    <p:sldId id="256" r:id="rId2"/>
    <p:sldId id="295" r:id="rId3"/>
    <p:sldId id="278" r:id="rId4"/>
    <p:sldId id="382" r:id="rId5"/>
    <p:sldId id="383" r:id="rId6"/>
    <p:sldId id="384" r:id="rId7"/>
    <p:sldId id="385" r:id="rId8"/>
    <p:sldId id="386" r:id="rId9"/>
    <p:sldId id="387" r:id="rId10"/>
    <p:sldId id="388" r:id="rId11"/>
    <p:sldId id="389" r:id="rId12"/>
    <p:sldId id="390" r:id="rId13"/>
    <p:sldId id="391" r:id="rId14"/>
    <p:sldId id="392" r:id="rId15"/>
    <p:sldId id="394" r:id="rId16"/>
    <p:sldId id="393" r:id="rId17"/>
    <p:sldId id="396" r:id="rId18"/>
    <p:sldId id="397" r:id="rId19"/>
    <p:sldId id="398" r:id="rId20"/>
    <p:sldId id="400" r:id="rId21"/>
    <p:sldId id="399" r:id="rId22"/>
    <p:sldId id="401" r:id="rId23"/>
    <p:sldId id="402" r:id="rId24"/>
    <p:sldId id="403" r:id="rId25"/>
    <p:sldId id="404" r:id="rId26"/>
    <p:sldId id="406" r:id="rId27"/>
    <p:sldId id="405" r:id="rId28"/>
    <p:sldId id="407" r:id="rId29"/>
    <p:sldId id="408" r:id="rId30"/>
    <p:sldId id="409" r:id="rId31"/>
    <p:sldId id="410" r:id="rId32"/>
    <p:sldId id="411" r:id="rId33"/>
    <p:sldId id="412" r:id="rId34"/>
    <p:sldId id="413" r:id="rId35"/>
    <p:sldId id="414" r:id="rId36"/>
    <p:sldId id="415" r:id="rId37"/>
    <p:sldId id="416" r:id="rId38"/>
    <p:sldId id="417" r:id="rId39"/>
    <p:sldId id="418" r:id="rId40"/>
    <p:sldId id="421" r:id="rId41"/>
    <p:sldId id="420" r:id="rId42"/>
    <p:sldId id="422" r:id="rId43"/>
    <p:sldId id="423" r:id="rId44"/>
    <p:sldId id="424" r:id="rId45"/>
    <p:sldId id="425" r:id="rId46"/>
    <p:sldId id="426" r:id="rId47"/>
    <p:sldId id="427" r:id="rId48"/>
    <p:sldId id="428" r:id="rId49"/>
    <p:sldId id="429" r:id="rId50"/>
    <p:sldId id="430" r:id="rId51"/>
    <p:sldId id="431" r:id="rId52"/>
    <p:sldId id="432" r:id="rId53"/>
    <p:sldId id="433" r:id="rId54"/>
    <p:sldId id="434" r:id="rId55"/>
    <p:sldId id="435" r:id="rId56"/>
    <p:sldId id="436" r:id="rId57"/>
    <p:sldId id="437" r:id="rId58"/>
    <p:sldId id="438" r:id="rId59"/>
    <p:sldId id="439" r:id="rId60"/>
    <p:sldId id="440"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299F9-C1B9-46EF-AD2C-3FFA8CEAF020}" type="datetimeFigureOut">
              <a:rPr lang="en-IN" smtClean="0"/>
              <a:t>24-05-2025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39A99-B529-4CEC-8686-60EC0472F573}" type="slidenum">
              <a:rPr lang="en-IN" smtClean="0"/>
              <a:t>‹#›</a:t>
            </a:fld>
            <a:endParaRPr lang="en-IN"/>
          </a:p>
        </p:txBody>
      </p:sp>
    </p:spTree>
    <p:extLst>
      <p:ext uri="{BB962C8B-B14F-4D97-AF65-F5344CB8AC3E}">
        <p14:creationId xmlns:p14="http://schemas.microsoft.com/office/powerpoint/2010/main" val="2574002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8FAE0E-6EA4-43F8-8B17-6BF42D36FDFA}" type="datetimeFigureOut">
              <a:rPr lang="en-IN" smtClean="0"/>
              <a:t>24-05-2025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831F88A1-9EBA-440E-ADBA-FC9B6F4300E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4319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8FAE0E-6EA4-43F8-8B17-6BF42D36FDFA}" type="datetimeFigureOut">
              <a:rPr lang="en-IN" smtClean="0"/>
              <a:t>24-05-2025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1F88A1-9EBA-440E-ADBA-FC9B6F4300E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8545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8FAE0E-6EA4-43F8-8B17-6BF42D36FDFA}" type="datetimeFigureOut">
              <a:rPr lang="en-IN" smtClean="0"/>
              <a:t>24-05-2025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1F88A1-9EBA-440E-ADBA-FC9B6F4300E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9711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8FAE0E-6EA4-43F8-8B17-6BF42D36FDFA}" type="datetimeFigureOut">
              <a:rPr lang="en-IN" smtClean="0"/>
              <a:t>24-05-2025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1F88A1-9EBA-440E-ADBA-FC9B6F4300E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0667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8FAE0E-6EA4-43F8-8B17-6BF42D36FDFA}" type="datetimeFigureOut">
              <a:rPr lang="en-IN" smtClean="0"/>
              <a:t>24-05-2025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1F88A1-9EBA-440E-ADBA-FC9B6F4300E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0206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8FAE0E-6EA4-43F8-8B17-6BF42D36FDFA}" type="datetimeFigureOut">
              <a:rPr lang="en-IN" smtClean="0"/>
              <a:t>24-05-2025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1F88A1-9EBA-440E-ADBA-FC9B6F4300E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0375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8FAE0E-6EA4-43F8-8B17-6BF42D36FDFA}" type="datetimeFigureOut">
              <a:rPr lang="en-IN" smtClean="0"/>
              <a:t>24-05-2025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1F88A1-9EBA-440E-ADBA-FC9B6F4300E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7717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8FAE0E-6EA4-43F8-8B17-6BF42D36FDFA}" type="datetimeFigureOut">
              <a:rPr lang="en-IN" smtClean="0"/>
              <a:t>24-05-2025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1F88A1-9EBA-440E-ADBA-FC9B6F4300E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9526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8FAE0E-6EA4-43F8-8B17-6BF42D36FDFA}" type="datetimeFigureOut">
              <a:rPr lang="en-IN" smtClean="0"/>
              <a:t>24-05-2025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1F88A1-9EBA-440E-ADBA-FC9B6F4300E9}" type="slidenum">
              <a:rPr lang="en-IN" smtClean="0"/>
              <a:t>‹#›</a:t>
            </a:fld>
            <a:endParaRPr lang="en-IN"/>
          </a:p>
        </p:txBody>
      </p:sp>
    </p:spTree>
    <p:extLst>
      <p:ext uri="{BB962C8B-B14F-4D97-AF65-F5344CB8AC3E}">
        <p14:creationId xmlns:p14="http://schemas.microsoft.com/office/powerpoint/2010/main" val="3825417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8FAE0E-6EA4-43F8-8B17-6BF42D36FDFA}" type="datetimeFigureOut">
              <a:rPr lang="en-IN" smtClean="0"/>
              <a:t>24-05-2025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1F88A1-9EBA-440E-ADBA-FC9B6F4300E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0454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78FAE0E-6EA4-43F8-8B17-6BF42D36FDFA}" type="datetimeFigureOut">
              <a:rPr lang="en-IN" smtClean="0"/>
              <a:t>24-05-2025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831F88A1-9EBA-440E-ADBA-FC9B6F4300E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0068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78FAE0E-6EA4-43F8-8B17-6BF42D36FDFA}" type="datetimeFigureOut">
              <a:rPr lang="en-IN" smtClean="0"/>
              <a:t>24-05-2025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31F88A1-9EBA-440E-ADBA-FC9B6F4300E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5537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347CFF-FC26-46FF-B2B6-33582C5B3868}"/>
              </a:ext>
            </a:extLst>
          </p:cNvPr>
          <p:cNvSpPr txBox="1">
            <a:spLocks noGrp="1"/>
          </p:cNvSpPr>
          <p:nvPr>
            <p:ph type="ctrTitle"/>
          </p:nvPr>
        </p:nvSpPr>
        <p:spPr>
          <a:xfrm>
            <a:off x="1229033" y="693946"/>
            <a:ext cx="9144000" cy="544765"/>
          </a:xfrm>
          <a:prstGeom prst="rect">
            <a:avLst/>
          </a:prstGeom>
          <a:noFill/>
        </p:spPr>
        <p:txBody>
          <a:bodyPr wrap="square">
            <a:spAutoFit/>
          </a:bodyPr>
          <a:lstStyle/>
          <a:p>
            <a:r>
              <a:rPr lang="en-GB" sz="36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MODULE</a:t>
            </a:r>
            <a:r>
              <a:rPr lang="en-GB" sz="3600" b="1" i="0" dirty="0">
                <a:solidFill>
                  <a:srgbClr val="000000"/>
                </a:solidFill>
                <a:effectLst/>
                <a:latin typeface="Verdana" panose="020B0604030504040204" pitchFamily="34" charset="0"/>
              </a:rPr>
              <a:t> </a:t>
            </a:r>
            <a:r>
              <a:rPr lang="en-GB" sz="3600" b="1" dirty="0">
                <a:solidFill>
                  <a:srgbClr val="000000"/>
                </a:solidFill>
                <a:latin typeface="Calibri" panose="020F0502020204030204" pitchFamily="34" charset="0"/>
                <a:cs typeface="Calibri" panose="020F0502020204030204" pitchFamily="34" charset="0"/>
              </a:rPr>
              <a:t>4</a:t>
            </a:r>
            <a:endParaRPr lang="en-US" sz="3600"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62637567-2DB4-3359-2439-CD5D09D23D37}"/>
              </a:ext>
            </a:extLst>
          </p:cNvPr>
          <p:cNvSpPr>
            <a:spLocks noGrp="1"/>
          </p:cNvSpPr>
          <p:nvPr>
            <p:ph type="subTitle" idx="1"/>
          </p:nvPr>
        </p:nvSpPr>
        <p:spPr>
          <a:xfrm>
            <a:off x="1229032" y="1399612"/>
            <a:ext cx="9910915" cy="1655762"/>
          </a:xfrm>
        </p:spPr>
        <p:txBody>
          <a:bodyPr>
            <a:normAutofit/>
          </a:bodyPr>
          <a:lstStyle/>
          <a:p>
            <a:r>
              <a:rPr lang="en-US" sz="3200" b="1" dirty="0" smtClean="0"/>
              <a:t>Register </a:t>
            </a:r>
            <a:r>
              <a:rPr lang="en-US" sz="3200" b="1" dirty="0"/>
              <a:t>Transfer Language and Micro operations</a:t>
            </a:r>
            <a:endParaRPr lang="en-IN" sz="3200" b="1" dirty="0"/>
          </a:p>
        </p:txBody>
      </p:sp>
      <p:sp>
        <p:nvSpPr>
          <p:cNvPr id="2" name="TextBox 1"/>
          <p:cNvSpPr txBox="1"/>
          <p:nvPr/>
        </p:nvSpPr>
        <p:spPr>
          <a:xfrm>
            <a:off x="6263148" y="4041058"/>
            <a:ext cx="5220929" cy="1938992"/>
          </a:xfrm>
          <a:prstGeom prst="rect">
            <a:avLst/>
          </a:prstGeom>
          <a:noFill/>
        </p:spPr>
        <p:txBody>
          <a:bodyPr wrap="square" rtlCol="0">
            <a:spAutoFit/>
          </a:bodyPr>
          <a:lstStyle/>
          <a:p>
            <a:r>
              <a:rPr lang="en-US" sz="2400" b="1" dirty="0" smtClean="0"/>
              <a:t>Dr. </a:t>
            </a:r>
            <a:r>
              <a:rPr lang="en-US" sz="2400" b="1" dirty="0" err="1" smtClean="0"/>
              <a:t>Chhaya</a:t>
            </a:r>
            <a:r>
              <a:rPr lang="en-US" sz="2400" b="1" dirty="0" smtClean="0"/>
              <a:t> </a:t>
            </a:r>
            <a:r>
              <a:rPr lang="en-US" sz="2400" b="1" dirty="0" err="1" smtClean="0"/>
              <a:t>Suryabhan</a:t>
            </a:r>
            <a:r>
              <a:rPr lang="en-US" sz="2400" b="1" dirty="0" smtClean="0"/>
              <a:t> </a:t>
            </a:r>
            <a:r>
              <a:rPr lang="en-US" sz="2400" b="1" dirty="0" err="1" smtClean="0"/>
              <a:t>Dule</a:t>
            </a:r>
            <a:endParaRPr lang="en-US" sz="2400" b="1" dirty="0" smtClean="0"/>
          </a:p>
          <a:p>
            <a:r>
              <a:rPr lang="en-US" sz="2400" b="1" dirty="0" smtClean="0"/>
              <a:t>Associate Professor</a:t>
            </a:r>
          </a:p>
          <a:p>
            <a:r>
              <a:rPr lang="en-US" sz="2400" b="1" dirty="0" smtClean="0"/>
              <a:t>School of CSE </a:t>
            </a:r>
          </a:p>
          <a:p>
            <a:r>
              <a:rPr lang="en-US" sz="2400" b="1" dirty="0" err="1" smtClean="0"/>
              <a:t>Sapthagiri</a:t>
            </a:r>
            <a:r>
              <a:rPr lang="en-US" sz="2400" b="1" dirty="0" smtClean="0"/>
              <a:t> NPS University ,</a:t>
            </a:r>
          </a:p>
          <a:p>
            <a:r>
              <a:rPr lang="en-US" sz="2400" b="1" dirty="0" smtClean="0"/>
              <a:t>BANGALORE</a:t>
            </a:r>
            <a:endParaRPr lang="en-IN" sz="2400" b="1" dirty="0"/>
          </a:p>
        </p:txBody>
      </p:sp>
    </p:spTree>
    <p:extLst>
      <p:ext uri="{BB962C8B-B14F-4D97-AF65-F5344CB8AC3E}">
        <p14:creationId xmlns:p14="http://schemas.microsoft.com/office/powerpoint/2010/main" val="29269691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6100916"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effectLst/>
                <a:latin typeface="Calibri" panose="020F0502020204030204" pitchFamily="34" charset="0"/>
                <a:ea typeface="Calibri" panose="020F0502020204030204" pitchFamily="34" charset="0"/>
                <a:cs typeface="Calibri" panose="020F0502020204030204" pitchFamily="34" charset="0"/>
              </a:rPr>
              <a:t>REGISTER TRANSFER</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54163" y="589072"/>
            <a:ext cx="11505217" cy="5816977"/>
          </a:xfrm>
          <a:prstGeom prst="rect">
            <a:avLst/>
          </a:prstGeom>
          <a:noFill/>
        </p:spPr>
        <p:txBody>
          <a:bodyPr wrap="square">
            <a:spAutoFit/>
          </a:bodyPr>
          <a:lstStyle/>
          <a:p>
            <a:pPr marL="285750" indent="-285750">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The basic symbols of the register transfer notation are </a:t>
            </a:r>
            <a:r>
              <a:rPr lang="en-IN" sz="2400" b="1" dirty="0" smtClean="0">
                <a:latin typeface="Calibri" panose="020F0502020204030204" pitchFamily="34" charset="0"/>
                <a:ea typeface="Calibri" panose="020F0502020204030204" pitchFamily="34" charset="0"/>
                <a:cs typeface="Calibri" panose="020F0502020204030204" pitchFamily="34" charset="0"/>
              </a:rPr>
              <a:t>listed</a:t>
            </a:r>
          </a:p>
          <a:p>
            <a:pPr marL="285750" indent="-285750">
              <a:buFont typeface="Arial" panose="020B0604020202020204" pitchFamily="34" charset="0"/>
              <a:buChar char="•"/>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400" b="1" dirty="0" smtClean="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400" b="1" dirty="0" smtClean="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400" b="1" dirty="0" smtClean="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400" b="1" dirty="0" smtClean="0">
              <a:latin typeface="Calibri" panose="020F0502020204030204" pitchFamily="34" charset="0"/>
              <a:ea typeface="Calibri" panose="020F0502020204030204" pitchFamily="34" charset="0"/>
              <a:cs typeface="Calibri" panose="020F0502020204030204" pitchFamily="34" charset="0"/>
            </a:endParaRPr>
          </a:p>
          <a:p>
            <a:pPr lvl="1"/>
            <a:endParaRPr lang="en-US" sz="2400" b="1" dirty="0" smtClean="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IN" sz="2400" b="1" dirty="0" smtClean="0">
                <a:latin typeface="Calibri" panose="020F0502020204030204" pitchFamily="34" charset="0"/>
                <a:ea typeface="Calibri" panose="020F0502020204030204" pitchFamily="34" charset="0"/>
                <a:cs typeface="Calibri" panose="020F0502020204030204" pitchFamily="34" charset="0"/>
              </a:rPr>
              <a:t>A </a:t>
            </a:r>
            <a:r>
              <a:rPr lang="en-IN" sz="2400" b="1" dirty="0">
                <a:latin typeface="Calibri" panose="020F0502020204030204" pitchFamily="34" charset="0"/>
                <a:ea typeface="Calibri" panose="020F0502020204030204" pitchFamily="34" charset="0"/>
                <a:cs typeface="Calibri" panose="020F0502020204030204" pitchFamily="34" charset="0"/>
              </a:rPr>
              <a:t>comma is used to separate two or more operations that are executed at the same </a:t>
            </a:r>
            <a:r>
              <a:rPr lang="en-IN" sz="2400" b="1" dirty="0" smtClean="0">
                <a:latin typeface="Calibri" panose="020F0502020204030204" pitchFamily="34" charset="0"/>
                <a:ea typeface="Calibri" panose="020F0502020204030204" pitchFamily="34" charset="0"/>
                <a:cs typeface="Calibri" panose="020F0502020204030204" pitchFamily="34" charset="0"/>
              </a:rPr>
              <a:t>time.</a:t>
            </a:r>
          </a:p>
          <a:p>
            <a:pPr marL="800100" lvl="1" indent="-342900">
              <a:buFont typeface="Arial" panose="020B0604020202020204" pitchFamily="34" charset="0"/>
              <a:buChar char="•"/>
            </a:pPr>
            <a:r>
              <a:rPr lang="en-IN" sz="2400" b="1" dirty="0" smtClean="0">
                <a:latin typeface="Calibri" panose="020F0502020204030204" pitchFamily="34" charset="0"/>
                <a:ea typeface="Calibri" panose="020F0502020204030204" pitchFamily="34" charset="0"/>
                <a:cs typeface="Calibri" panose="020F0502020204030204" pitchFamily="34" charset="0"/>
              </a:rPr>
              <a:t>All micro operations </a:t>
            </a:r>
            <a:r>
              <a:rPr lang="en-IN" sz="2400" b="1" dirty="0">
                <a:latin typeface="Calibri" panose="020F0502020204030204" pitchFamily="34" charset="0"/>
                <a:ea typeface="Calibri" panose="020F0502020204030204" pitchFamily="34" charset="0"/>
                <a:cs typeface="Calibri" panose="020F0502020204030204" pitchFamily="34" charset="0"/>
              </a:rPr>
              <a:t>written on a single line are to be executed at the same time</a:t>
            </a:r>
          </a:p>
          <a:p>
            <a:endParaRPr lang="en-IN" b="1" dirty="0" smtClean="0"/>
          </a:p>
          <a:p>
            <a:r>
              <a:rPr lang="en-IN" b="1" dirty="0"/>
              <a:t> </a:t>
            </a:r>
            <a:r>
              <a:rPr lang="en-IN" b="1" dirty="0" smtClean="0"/>
              <a:t>            T</a:t>
            </a:r>
            <a:r>
              <a:rPr lang="en-IN" b="1" dirty="0"/>
              <a:t>: R2 ← R1, R1 ←R2</a:t>
            </a:r>
            <a:endParaRPr lang="en-IN" sz="1600" dirty="0"/>
          </a:p>
          <a:p>
            <a:pPr marL="285750" indent="-285750">
              <a:buFont typeface="Arial" panose="020B0604020202020204" pitchFamily="34" charset="0"/>
              <a:buChar char="•"/>
            </a:pP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p:cNvPicPr/>
          <p:nvPr/>
        </p:nvPicPr>
        <p:blipFill>
          <a:blip r:embed="rId2"/>
          <a:stretch>
            <a:fillRect/>
          </a:stretch>
        </p:blipFill>
        <p:spPr>
          <a:xfrm>
            <a:off x="1503106" y="1178144"/>
            <a:ext cx="7817874" cy="2794088"/>
          </a:xfrm>
          <a:prstGeom prst="rect">
            <a:avLst/>
          </a:prstGeom>
        </p:spPr>
      </p:pic>
    </p:spTree>
    <p:extLst>
      <p:ext uri="{BB962C8B-B14F-4D97-AF65-F5344CB8AC3E}">
        <p14:creationId xmlns:p14="http://schemas.microsoft.com/office/powerpoint/2010/main" val="3068144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6100916"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effectLst/>
                <a:latin typeface="Calibri" panose="020F0502020204030204" pitchFamily="34" charset="0"/>
                <a:ea typeface="Calibri" panose="020F0502020204030204" pitchFamily="34" charset="0"/>
                <a:cs typeface="Calibri" panose="020F0502020204030204" pitchFamily="34" charset="0"/>
              </a:rPr>
              <a:t>BUS AND MEMORY TRANSFER</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40152" y="834879"/>
            <a:ext cx="11721527" cy="5293757"/>
          </a:xfrm>
          <a:prstGeom prst="rect">
            <a:avLst/>
          </a:prstGeom>
          <a:noFill/>
        </p:spPr>
        <p:txBody>
          <a:bodyPr wrap="square">
            <a:spAutoFit/>
          </a:bodyPr>
          <a:lstStyle/>
          <a:p>
            <a:pPr marL="285750" lvl="1" indent="-285750">
              <a:buFont typeface="Arial" panose="020B0604020202020204" pitchFamily="34" charset="0"/>
              <a:buChar char="•"/>
            </a:pPr>
            <a:r>
              <a:rPr lang="en-IN" sz="2400" b="1" dirty="0" smtClean="0">
                <a:latin typeface="Calibri" panose="020F0502020204030204" pitchFamily="34" charset="0"/>
                <a:ea typeface="Calibri" panose="020F0502020204030204" pitchFamily="34" charset="0"/>
                <a:cs typeface="Calibri" panose="020F0502020204030204" pitchFamily="34" charset="0"/>
              </a:rPr>
              <a:t>A </a:t>
            </a:r>
            <a:r>
              <a:rPr lang="en-IN" sz="2400" b="1" dirty="0">
                <a:latin typeface="Calibri" panose="020F0502020204030204" pitchFamily="34" charset="0"/>
                <a:ea typeface="Calibri" panose="020F0502020204030204" pitchFamily="34" charset="0"/>
                <a:cs typeface="Calibri" panose="020F0502020204030204" pitchFamily="34" charset="0"/>
              </a:rPr>
              <a:t>more efficient scheme for transferring information between registers in a multiple-register configuration is a Common Bus System</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285750" lvl="1" indent="-285750">
              <a:buFont typeface="Arial" panose="020B0604020202020204" pitchFamily="34" charset="0"/>
              <a:buChar char="•"/>
            </a:pPr>
            <a:endParaRPr lang="en-IN" sz="1000" b="1" dirty="0">
              <a:latin typeface="Calibri" panose="020F0502020204030204" pitchFamily="34" charset="0"/>
              <a:ea typeface="Calibri" panose="020F0502020204030204" pitchFamily="34" charset="0"/>
              <a:cs typeface="Calibri" panose="020F0502020204030204" pitchFamily="34" charset="0"/>
            </a:endParaRPr>
          </a:p>
          <a:p>
            <a:pPr marL="285750" lvl="1" indent="-285750">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A common bus consists of a set of common lines, one for each bit of a register</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285750" lvl="1" indent="-285750">
              <a:buFont typeface="Arial" panose="020B0604020202020204" pitchFamily="34" charset="0"/>
              <a:buChar char="•"/>
            </a:pPr>
            <a:endParaRPr lang="en-IN" sz="1000" b="1" dirty="0">
              <a:latin typeface="Calibri" panose="020F0502020204030204" pitchFamily="34" charset="0"/>
              <a:ea typeface="Calibri" panose="020F0502020204030204" pitchFamily="34" charset="0"/>
              <a:cs typeface="Calibri" panose="020F0502020204030204" pitchFamily="34" charset="0"/>
            </a:endParaRPr>
          </a:p>
          <a:p>
            <a:pPr marL="285750" lvl="1" indent="-285750">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Control signals determine which register is selected by the bus during each particular register transfer</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285750" lvl="1" indent="-285750">
              <a:buFont typeface="Arial" panose="020B0604020202020204" pitchFamily="34" charset="0"/>
              <a:buChar char="•"/>
            </a:pPr>
            <a:endParaRPr lang="en-IN" sz="1000" b="1" dirty="0">
              <a:latin typeface="Calibri" panose="020F0502020204030204" pitchFamily="34" charset="0"/>
              <a:ea typeface="Calibri" panose="020F0502020204030204" pitchFamily="34" charset="0"/>
              <a:cs typeface="Calibri" panose="020F0502020204030204" pitchFamily="34" charset="0"/>
            </a:endParaRPr>
          </a:p>
          <a:p>
            <a:pPr marL="285750" lvl="1" indent="-285750">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Different ways of constructing a Common Bus System</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285750" lvl="1" indent="-285750">
              <a:buFont typeface="Arial" panose="020B0604020202020204" pitchFamily="34" charset="0"/>
              <a:buChar char="•"/>
            </a:pPr>
            <a:endParaRPr lang="en-IN" sz="1000" b="1" dirty="0">
              <a:latin typeface="Calibri" panose="020F0502020204030204" pitchFamily="34" charset="0"/>
              <a:ea typeface="Calibri" panose="020F0502020204030204" pitchFamily="34" charset="0"/>
              <a:cs typeface="Calibri" panose="020F0502020204030204" pitchFamily="34" charset="0"/>
            </a:endParaRPr>
          </a:p>
          <a:p>
            <a:pPr lvl="3" indent="-457200">
              <a:buFont typeface="+mj-lt"/>
              <a:buAutoNum type="arabicPeriod"/>
            </a:pPr>
            <a:r>
              <a:rPr lang="en-IN" sz="2400" b="1" dirty="0">
                <a:latin typeface="Calibri" panose="020F0502020204030204" pitchFamily="34" charset="0"/>
                <a:ea typeface="Calibri" panose="020F0502020204030204" pitchFamily="34" charset="0"/>
                <a:cs typeface="Calibri" panose="020F0502020204030204" pitchFamily="34" charset="0"/>
              </a:rPr>
              <a:t>Using </a:t>
            </a:r>
            <a:r>
              <a:rPr lang="en-IN" sz="2400" b="1" dirty="0" smtClean="0">
                <a:latin typeface="Calibri" panose="020F0502020204030204" pitchFamily="34" charset="0"/>
                <a:ea typeface="Calibri" panose="020F0502020204030204" pitchFamily="34" charset="0"/>
                <a:cs typeface="Calibri" panose="020F0502020204030204" pitchFamily="34" charset="0"/>
              </a:rPr>
              <a:t>Multiplexers</a:t>
            </a:r>
          </a:p>
          <a:p>
            <a:pPr lvl="3" indent="-457200">
              <a:buFont typeface="+mj-lt"/>
              <a:buAutoNum type="arabicPeriod"/>
            </a:pPr>
            <a:endParaRPr lang="en-IN" sz="1000" b="1" dirty="0">
              <a:latin typeface="Calibri" panose="020F0502020204030204" pitchFamily="34" charset="0"/>
              <a:ea typeface="Calibri" panose="020F0502020204030204" pitchFamily="34" charset="0"/>
              <a:cs typeface="Calibri" panose="020F0502020204030204" pitchFamily="34" charset="0"/>
            </a:endParaRPr>
          </a:p>
          <a:p>
            <a:pPr lvl="3" indent="-457200">
              <a:buFont typeface="+mj-lt"/>
              <a:buAutoNum type="arabicPeriod"/>
            </a:pPr>
            <a:r>
              <a:rPr lang="en-IN" sz="2400" b="1" dirty="0">
                <a:latin typeface="Calibri" panose="020F0502020204030204" pitchFamily="34" charset="0"/>
                <a:ea typeface="Calibri" panose="020F0502020204030204" pitchFamily="34" charset="0"/>
                <a:cs typeface="Calibri" panose="020F0502020204030204" pitchFamily="34" charset="0"/>
              </a:rPr>
              <a:t>Using </a:t>
            </a:r>
            <a:r>
              <a:rPr lang="en-IN" sz="2400" b="1" dirty="0" err="1">
                <a:latin typeface="Calibri" panose="020F0502020204030204" pitchFamily="34" charset="0"/>
                <a:ea typeface="Calibri" panose="020F0502020204030204" pitchFamily="34" charset="0"/>
                <a:cs typeface="Calibri" panose="020F0502020204030204" pitchFamily="34" charset="0"/>
              </a:rPr>
              <a:t>Tri-state</a:t>
            </a:r>
            <a:r>
              <a:rPr lang="en-IN" sz="2400" b="1" dirty="0">
                <a:latin typeface="Calibri" panose="020F0502020204030204" pitchFamily="34" charset="0"/>
                <a:ea typeface="Calibri" panose="020F0502020204030204" pitchFamily="34" charset="0"/>
                <a:cs typeface="Calibri" panose="020F0502020204030204" pitchFamily="34" charset="0"/>
              </a:rPr>
              <a:t> Buffers</a:t>
            </a:r>
          </a:p>
          <a:p>
            <a:pPr marL="285750" indent="-285750">
              <a:buFont typeface="Arial" panose="020B0604020202020204" pitchFamily="34" charset="0"/>
              <a:buChar char="•"/>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400" b="1" dirty="0" smtClean="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400" b="1" dirty="0" smtClean="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06304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646331"/>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effectLst/>
                <a:latin typeface="Calibri" panose="020F0502020204030204" pitchFamily="34" charset="0"/>
                <a:ea typeface="Calibri" panose="020F0502020204030204" pitchFamily="34" charset="0"/>
                <a:cs typeface="Calibri" panose="020F0502020204030204" pitchFamily="34" charset="0"/>
              </a:rPr>
              <a:t>COMMON BUS SYSTEM IS WITH MULTIPLEXERS</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00823" y="766053"/>
            <a:ext cx="4990609" cy="4462760"/>
          </a:xfrm>
          <a:prstGeom prst="rect">
            <a:avLst/>
          </a:prstGeom>
          <a:noFill/>
        </p:spPr>
        <p:txBody>
          <a:bodyPr wrap="square">
            <a:spAutoFit/>
          </a:bodyPr>
          <a:lstStyle/>
          <a:p>
            <a:pPr marL="285750" lvl="1" indent="-285750">
              <a:buFont typeface="Arial" panose="020B0604020202020204" pitchFamily="34" charset="0"/>
              <a:buChar char="•"/>
            </a:pPr>
            <a:r>
              <a:rPr lang="en-IN" sz="2400" b="1" dirty="0" smtClean="0">
                <a:latin typeface="Calibri" panose="020F0502020204030204" pitchFamily="34" charset="0"/>
                <a:ea typeface="Calibri" panose="020F0502020204030204" pitchFamily="34" charset="0"/>
                <a:cs typeface="Calibri" panose="020F0502020204030204" pitchFamily="34" charset="0"/>
              </a:rPr>
              <a:t>A </a:t>
            </a:r>
            <a:r>
              <a:rPr lang="en-IN" sz="2400" b="1" dirty="0">
                <a:latin typeface="Calibri" panose="020F0502020204030204" pitchFamily="34" charset="0"/>
                <a:ea typeface="Calibri" panose="020F0502020204030204" pitchFamily="34" charset="0"/>
                <a:cs typeface="Calibri" panose="020F0502020204030204" pitchFamily="34" charset="0"/>
              </a:rPr>
              <a:t>more efficient scheme for transferring information between registers in a multiple-register configuration is a Common Bus System</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285750" lvl="1" indent="-285750">
              <a:buFont typeface="Arial" panose="020B0604020202020204" pitchFamily="34" charset="0"/>
              <a:buChar char="•"/>
            </a:pPr>
            <a:endParaRPr lang="en-IN" sz="1000" b="1" dirty="0">
              <a:latin typeface="Calibri" panose="020F0502020204030204" pitchFamily="34" charset="0"/>
              <a:ea typeface="Calibri" panose="020F0502020204030204" pitchFamily="34" charset="0"/>
              <a:cs typeface="Calibri" panose="020F0502020204030204" pitchFamily="34" charset="0"/>
            </a:endParaRPr>
          </a:p>
          <a:p>
            <a:pPr marL="285750" lvl="1" indent="-285750">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The multiplexers select the source register whose binary information is then placed on the bus</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285750" lvl="1" indent="-285750">
              <a:buFont typeface="Arial" panose="020B0604020202020204" pitchFamily="34" charset="0"/>
              <a:buChar char="•"/>
            </a:pPr>
            <a:endParaRPr lang="en-IN" sz="10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400" b="1" dirty="0" smtClean="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400" b="1" dirty="0" smtClean="0">
              <a:latin typeface="Calibri" panose="020F0502020204030204" pitchFamily="34" charset="0"/>
              <a:ea typeface="Calibri" panose="020F0502020204030204" pitchFamily="34" charset="0"/>
              <a:cs typeface="Calibri" panose="020F0502020204030204" pitchFamily="34" charset="0"/>
            </a:endParaRPr>
          </a:p>
        </p:txBody>
      </p:sp>
      <p:sp>
        <p:nvSpPr>
          <p:cNvPr id="2" name="TextBox 1"/>
          <p:cNvSpPr txBox="1"/>
          <p:nvPr/>
        </p:nvSpPr>
        <p:spPr>
          <a:xfrm>
            <a:off x="5810865" y="766053"/>
            <a:ext cx="6135329" cy="1107996"/>
          </a:xfrm>
          <a:prstGeom prst="rect">
            <a:avLst/>
          </a:prstGeom>
          <a:noFill/>
        </p:spPr>
        <p:txBody>
          <a:bodyPr wrap="squar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The construction of a bus system for four registers is shown below</a:t>
            </a:r>
            <a:endParaRPr lang="en-US" sz="2400" b="1"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5810865" y="1874049"/>
            <a:ext cx="5953986" cy="3970432"/>
          </a:xfrm>
          <a:prstGeom prst="rect">
            <a:avLst/>
          </a:prstGeom>
        </p:spPr>
      </p:pic>
    </p:spTree>
    <p:extLst>
      <p:ext uri="{BB962C8B-B14F-4D97-AF65-F5344CB8AC3E}">
        <p14:creationId xmlns:p14="http://schemas.microsoft.com/office/powerpoint/2010/main" val="738118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646331"/>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effectLst/>
                <a:latin typeface="Calibri" panose="020F0502020204030204" pitchFamily="34" charset="0"/>
                <a:ea typeface="Calibri" panose="020F0502020204030204" pitchFamily="34" charset="0"/>
                <a:cs typeface="Calibri" panose="020F0502020204030204" pitchFamily="34" charset="0"/>
              </a:rPr>
              <a:t>COMMON BUS SYSTEM IS WITH MULTIPLEXERS</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10655" y="614236"/>
            <a:ext cx="6465448" cy="6032421"/>
          </a:xfrm>
          <a:prstGeom prst="rect">
            <a:avLst/>
          </a:prstGeom>
          <a:noFill/>
        </p:spPr>
        <p:txBody>
          <a:bodyPr wrap="square">
            <a:spAutoFit/>
          </a:bodyPr>
          <a:lstStyle/>
          <a:p>
            <a:pPr marL="342900" lvl="0" indent="-342900" algn="just">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The bus consists of four 4 x 1 multiplexers each having four data inputs, 0 through 3, and two selection inputs, S1 and S0</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For example, output 1 of register A is connected to input 0 of MUX 1 because this input is labelled A1</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The diagram shows that the bits in the same significant position in each register are connected to the data inputs of one multiplexer to form one line of the bus</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buFont typeface="Arial" panose="020B0604020202020204" pitchFamily="34" charset="0"/>
              <a:buChar char="•"/>
            </a:pPr>
            <a:endParaRPr lang="en-IN" sz="600" b="1" dirty="0" smtClean="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Thus MUX 0 multiplexes the four 0 bits of the registers, MUX 1 multiplexes the four 1 bits of the registers, and similarly for the other two bits.</a:t>
            </a:r>
          </a:p>
          <a:p>
            <a:pPr marL="342900" lvl="0" indent="-342900">
              <a:buFont typeface="Arial" panose="020B0604020202020204" pitchFamily="34" charset="0"/>
              <a:buChar char="•"/>
            </a:pP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774425" y="920320"/>
            <a:ext cx="5275561" cy="3970432"/>
          </a:xfrm>
          <a:prstGeom prst="rect">
            <a:avLst/>
          </a:prstGeom>
        </p:spPr>
      </p:pic>
    </p:spTree>
    <p:extLst>
      <p:ext uri="{BB962C8B-B14F-4D97-AF65-F5344CB8AC3E}">
        <p14:creationId xmlns:p14="http://schemas.microsoft.com/office/powerpoint/2010/main" val="2738105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646331"/>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effectLst/>
                <a:latin typeface="Calibri" panose="020F0502020204030204" pitchFamily="34" charset="0"/>
                <a:ea typeface="Calibri" panose="020F0502020204030204" pitchFamily="34" charset="0"/>
                <a:cs typeface="Calibri" panose="020F0502020204030204" pitchFamily="34" charset="0"/>
              </a:rPr>
              <a:t>COMMON BUS SYSTEM IS WITH MULTIPLEXERS</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49984" y="646331"/>
            <a:ext cx="6445784" cy="5432256"/>
          </a:xfrm>
          <a:prstGeom prst="rect">
            <a:avLst/>
          </a:prstGeom>
          <a:noFill/>
        </p:spPr>
        <p:txBody>
          <a:bodyPr wrap="square">
            <a:spAutoFit/>
          </a:bodyPr>
          <a:lstStyle/>
          <a:p>
            <a:pPr marL="342900" lvl="0" indent="-342900">
              <a:buFont typeface="Arial" panose="020B0604020202020204" pitchFamily="34" charset="0"/>
              <a:buChar char="•"/>
            </a:pPr>
            <a:r>
              <a:rPr lang="en-IN" sz="2300" b="1" dirty="0">
                <a:latin typeface="Calibri" panose="020F0502020204030204" pitchFamily="34" charset="0"/>
                <a:ea typeface="Calibri" panose="020F0502020204030204" pitchFamily="34" charset="0"/>
                <a:cs typeface="Calibri" panose="020F0502020204030204" pitchFamily="34" charset="0"/>
              </a:rPr>
              <a:t>The two selection lines </a:t>
            </a:r>
            <a:r>
              <a:rPr lang="en-IN" sz="2300" b="1" dirty="0" smtClean="0">
                <a:latin typeface="Calibri" panose="020F0502020204030204" pitchFamily="34" charset="0"/>
                <a:ea typeface="Calibri" panose="020F0502020204030204" pitchFamily="34" charset="0"/>
                <a:cs typeface="Calibri" panose="020F0502020204030204" pitchFamily="34" charset="0"/>
              </a:rPr>
              <a:t>S1 </a:t>
            </a:r>
            <a:r>
              <a:rPr lang="en-IN" sz="2300" b="1" dirty="0">
                <a:latin typeface="Calibri" panose="020F0502020204030204" pitchFamily="34" charset="0"/>
                <a:ea typeface="Calibri" panose="020F0502020204030204" pitchFamily="34" charset="0"/>
                <a:cs typeface="Calibri" panose="020F0502020204030204" pitchFamily="34" charset="0"/>
              </a:rPr>
              <a:t>and So are connected to the selection inputs of all four multiplexers</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en-IN" sz="2300" b="1" dirty="0">
                <a:latin typeface="Calibri" panose="020F0502020204030204" pitchFamily="34" charset="0"/>
                <a:ea typeface="Calibri" panose="020F0502020204030204" pitchFamily="34" charset="0"/>
                <a:cs typeface="Calibri" panose="020F0502020204030204" pitchFamily="34" charset="0"/>
              </a:rPr>
              <a:t>The selection lines choose the four bits of one register and transfer them into the four-line common bus</a:t>
            </a:r>
            <a:r>
              <a:rPr lang="en-IN" sz="2300" b="1"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buFont typeface="Arial" panose="020B0604020202020204" pitchFamily="34" charset="0"/>
              <a:buChar char="•"/>
            </a:pPr>
            <a:endParaRPr lang="en-IN" sz="600" b="1" dirty="0" smtClean="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en-IN" sz="2300" b="1" dirty="0">
                <a:latin typeface="Calibri" panose="020F0502020204030204" pitchFamily="34" charset="0"/>
                <a:ea typeface="Calibri" panose="020F0502020204030204" pitchFamily="34" charset="0"/>
                <a:cs typeface="Calibri" panose="020F0502020204030204" pitchFamily="34" charset="0"/>
              </a:rPr>
              <a:t>When S1S0 = 00, the 0 </a:t>
            </a:r>
            <a:r>
              <a:rPr lang="en-IN" sz="2300" b="1" dirty="0" smtClean="0">
                <a:latin typeface="Calibri" panose="020F0502020204030204" pitchFamily="34" charset="0"/>
                <a:ea typeface="Calibri" panose="020F0502020204030204" pitchFamily="34" charset="0"/>
                <a:cs typeface="Calibri" panose="020F0502020204030204" pitchFamily="34" charset="0"/>
              </a:rPr>
              <a:t>data </a:t>
            </a:r>
            <a:r>
              <a:rPr lang="en-IN" sz="2300" b="1" dirty="0">
                <a:latin typeface="Calibri" panose="020F0502020204030204" pitchFamily="34" charset="0"/>
                <a:ea typeface="Calibri" panose="020F0502020204030204" pitchFamily="34" charset="0"/>
                <a:cs typeface="Calibri" panose="020F0502020204030204" pitchFamily="34" charset="0"/>
              </a:rPr>
              <a:t>inputs of all four multiplexers are selected and applied to the outputs that form the bus</a:t>
            </a:r>
            <a:r>
              <a:rPr lang="en-IN" sz="2300" b="1"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en-IN" sz="2300" b="1" dirty="0">
                <a:latin typeface="Calibri" panose="020F0502020204030204" pitchFamily="34" charset="0"/>
                <a:ea typeface="Calibri" panose="020F0502020204030204" pitchFamily="34" charset="0"/>
                <a:cs typeface="Calibri" panose="020F0502020204030204" pitchFamily="34" charset="0"/>
              </a:rPr>
              <a:t>This causes the bus lines to receive the content of register A since the outputs of this register are connected to the 0 data inputs of the multiplexers</a:t>
            </a:r>
            <a:r>
              <a:rPr lang="en-IN" sz="2300" b="1"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buFont typeface="Arial" panose="020B0604020202020204" pitchFamily="34" charset="0"/>
              <a:buChar char="•"/>
            </a:pPr>
            <a:endParaRPr lang="en-IN" sz="600" b="1" dirty="0" smtClean="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300" b="1" dirty="0">
                <a:latin typeface="Calibri" panose="020F0502020204030204" pitchFamily="34" charset="0"/>
                <a:ea typeface="Calibri" panose="020F0502020204030204" pitchFamily="34" charset="0"/>
                <a:cs typeface="Calibri" panose="020F0502020204030204" pitchFamily="34" charset="0"/>
              </a:rPr>
              <a:t>Similarly, register B is selected if S1S0 = 01, and so on</a:t>
            </a:r>
            <a:r>
              <a:rPr lang="en-IN" sz="2300" b="1" dirty="0" smtClean="0">
                <a:latin typeface="Calibri" panose="020F0502020204030204" pitchFamily="34" charset="0"/>
                <a:ea typeface="Calibri" panose="020F0502020204030204" pitchFamily="34" charset="0"/>
                <a:cs typeface="Calibri" panose="020F0502020204030204" pitchFamily="34" charset="0"/>
              </a:rPr>
              <a:t>.</a:t>
            </a:r>
            <a:endParaRPr lang="en-IN" sz="2300"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7236542" y="487700"/>
            <a:ext cx="4955458" cy="3970432"/>
          </a:xfrm>
          <a:prstGeom prst="rect">
            <a:avLst/>
          </a:prstGeom>
        </p:spPr>
      </p:pic>
    </p:spTree>
    <p:extLst>
      <p:ext uri="{BB962C8B-B14F-4D97-AF65-F5344CB8AC3E}">
        <p14:creationId xmlns:p14="http://schemas.microsoft.com/office/powerpoint/2010/main" val="1051412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646331"/>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effectLst/>
                <a:latin typeface="Calibri" panose="020F0502020204030204" pitchFamily="34" charset="0"/>
                <a:ea typeface="Calibri" panose="020F0502020204030204" pitchFamily="34" charset="0"/>
                <a:cs typeface="Calibri" panose="020F0502020204030204" pitchFamily="34" charset="0"/>
              </a:rPr>
              <a:t>COMMON BUS SYSTEM WITH MULTIPLEXERS</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49983" y="646331"/>
            <a:ext cx="11529061" cy="5139869"/>
          </a:xfrm>
          <a:prstGeom prst="rect">
            <a:avLst/>
          </a:prstGeom>
          <a:noFill/>
        </p:spPr>
        <p:txBody>
          <a:bodyPr wrap="square">
            <a:spAutoFit/>
          </a:bodyPr>
          <a:lstStyle/>
          <a:p>
            <a:pPr marL="342900" indent="-342900">
              <a:buFont typeface="Arial" panose="020B0604020202020204" pitchFamily="34" charset="0"/>
              <a:buChar char="•"/>
            </a:pPr>
            <a:r>
              <a:rPr lang="en-IN" sz="2300" b="1" dirty="0" smtClean="0">
                <a:latin typeface="Calibri" panose="020F0502020204030204" pitchFamily="34" charset="0"/>
                <a:ea typeface="Calibri" panose="020F0502020204030204" pitchFamily="34" charset="0"/>
                <a:cs typeface="Calibri" panose="020F0502020204030204" pitchFamily="34" charset="0"/>
              </a:rPr>
              <a:t>Table below shows </a:t>
            </a:r>
            <a:r>
              <a:rPr lang="en-IN" sz="2300" b="1" dirty="0">
                <a:latin typeface="Calibri" panose="020F0502020204030204" pitchFamily="34" charset="0"/>
                <a:ea typeface="Calibri" panose="020F0502020204030204" pitchFamily="34" charset="0"/>
                <a:cs typeface="Calibri" panose="020F0502020204030204" pitchFamily="34" charset="0"/>
              </a:rPr>
              <a:t>the register that is selected by the bus for each of the four possible binary value of the selection lines</a:t>
            </a:r>
            <a:r>
              <a:rPr lang="en-IN" sz="2300" b="1" dirty="0" smtClean="0">
                <a:latin typeface="Calibri" panose="020F0502020204030204" pitchFamily="34" charset="0"/>
                <a:ea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b="1" dirty="0" smtClean="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b="1" dirty="0" smtClean="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b="1" dirty="0" smtClean="0">
              <a:latin typeface="Calibri" panose="020F0502020204030204" pitchFamily="34" charset="0"/>
              <a:ea typeface="Calibri" panose="020F0502020204030204" pitchFamily="34" charset="0"/>
              <a:cs typeface="Calibri" panose="020F0502020204030204" pitchFamily="34" charset="0"/>
            </a:endParaRPr>
          </a:p>
          <a:p>
            <a:pPr lvl="0"/>
            <a:endParaRPr lang="en-US" sz="2300" b="1" dirty="0" smtClean="0">
              <a:latin typeface="Calibri" panose="020F0502020204030204" pitchFamily="34" charset="0"/>
              <a:ea typeface="Calibri" panose="020F0502020204030204" pitchFamily="34" charset="0"/>
              <a:cs typeface="Calibri" panose="020F0502020204030204" pitchFamily="34" charset="0"/>
            </a:endParaRPr>
          </a:p>
          <a:p>
            <a:pPr lvl="0"/>
            <a:endParaRPr lang="en-IN" sz="2300" b="1" dirty="0" smtClean="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en-IN" sz="2300" b="1" dirty="0" smtClean="0">
                <a:latin typeface="Calibri" panose="020F0502020204030204" pitchFamily="34" charset="0"/>
                <a:ea typeface="Calibri" panose="020F0502020204030204" pitchFamily="34" charset="0"/>
                <a:cs typeface="Calibri" panose="020F0502020204030204" pitchFamily="34" charset="0"/>
              </a:rPr>
              <a:t>In </a:t>
            </a:r>
            <a:r>
              <a:rPr lang="en-IN" sz="2300" b="1" dirty="0">
                <a:latin typeface="Calibri" panose="020F0502020204030204" pitchFamily="34" charset="0"/>
                <a:ea typeface="Calibri" panose="020F0502020204030204" pitchFamily="34" charset="0"/>
                <a:cs typeface="Calibri" panose="020F0502020204030204" pitchFamily="34" charset="0"/>
              </a:rPr>
              <a:t>general, a bus system has</a:t>
            </a:r>
          </a:p>
          <a:p>
            <a:pPr lvl="1"/>
            <a:r>
              <a:rPr lang="en-IN" sz="2300" b="1" dirty="0">
                <a:latin typeface="Calibri" panose="020F0502020204030204" pitchFamily="34" charset="0"/>
                <a:ea typeface="Calibri" panose="020F0502020204030204" pitchFamily="34" charset="0"/>
                <a:cs typeface="Calibri" panose="020F0502020204030204" pitchFamily="34" charset="0"/>
              </a:rPr>
              <a:t>Multiplex “k” Registers</a:t>
            </a:r>
          </a:p>
          <a:p>
            <a:pPr lvl="1"/>
            <a:r>
              <a:rPr lang="en-IN" sz="2300" b="1" dirty="0">
                <a:latin typeface="Calibri" panose="020F0502020204030204" pitchFamily="34" charset="0"/>
                <a:ea typeface="Calibri" panose="020F0502020204030204" pitchFamily="34" charset="0"/>
                <a:cs typeface="Calibri" panose="020F0502020204030204" pitchFamily="34" charset="0"/>
              </a:rPr>
              <a:t>each register of “n” bits</a:t>
            </a:r>
          </a:p>
          <a:p>
            <a:pPr lvl="1"/>
            <a:r>
              <a:rPr lang="en-IN" sz="2300" b="1" dirty="0">
                <a:latin typeface="Calibri" panose="020F0502020204030204" pitchFamily="34" charset="0"/>
                <a:ea typeface="Calibri" panose="020F0502020204030204" pitchFamily="34" charset="0"/>
                <a:cs typeface="Calibri" panose="020F0502020204030204" pitchFamily="34" charset="0"/>
              </a:rPr>
              <a:t>no. of multiplexers required = n</a:t>
            </a:r>
          </a:p>
        </p:txBody>
      </p:sp>
      <p:graphicFrame>
        <p:nvGraphicFramePr>
          <p:cNvPr id="10" name="Table 9"/>
          <p:cNvGraphicFramePr>
            <a:graphicFrameLocks noGrp="1"/>
          </p:cNvGraphicFramePr>
          <p:nvPr/>
        </p:nvGraphicFramePr>
        <p:xfrm>
          <a:off x="4610489" y="1865442"/>
          <a:ext cx="4386027" cy="1998635"/>
        </p:xfrm>
        <a:graphic>
          <a:graphicData uri="http://schemas.openxmlformats.org/drawingml/2006/table">
            <a:tbl>
              <a:tblPr firstRow="1" firstCol="1" bandRow="1">
                <a:tableStyleId>{5C22544A-7EE6-4342-B048-85BDC9FD1C3A}</a:tableStyleId>
              </a:tblPr>
              <a:tblGrid>
                <a:gridCol w="998956">
                  <a:extLst>
                    <a:ext uri="{9D8B030D-6E8A-4147-A177-3AD203B41FA5}">
                      <a16:colId xmlns:a16="http://schemas.microsoft.com/office/drawing/2014/main" val="3971885617"/>
                    </a:ext>
                  </a:extLst>
                </a:gridCol>
                <a:gridCol w="1254667">
                  <a:extLst>
                    <a:ext uri="{9D8B030D-6E8A-4147-A177-3AD203B41FA5}">
                      <a16:colId xmlns:a16="http://schemas.microsoft.com/office/drawing/2014/main" val="1874356443"/>
                    </a:ext>
                  </a:extLst>
                </a:gridCol>
                <a:gridCol w="2132404">
                  <a:extLst>
                    <a:ext uri="{9D8B030D-6E8A-4147-A177-3AD203B41FA5}">
                      <a16:colId xmlns:a16="http://schemas.microsoft.com/office/drawing/2014/main" val="1287409956"/>
                    </a:ext>
                  </a:extLst>
                </a:gridCol>
              </a:tblGrid>
              <a:tr h="399727">
                <a:tc>
                  <a:txBody>
                    <a:bodyPr/>
                    <a:lstStyle/>
                    <a:p>
                      <a:pPr indent="-635" algn="just">
                        <a:lnSpc>
                          <a:spcPct val="150000"/>
                        </a:lnSpc>
                        <a:spcAft>
                          <a:spcPts val="0"/>
                        </a:spcAft>
                      </a:pPr>
                      <a:r>
                        <a:rPr lang="en-IN" sz="1200" kern="100">
                          <a:effectLst/>
                        </a:rPr>
                        <a:t>S1</a:t>
                      </a:r>
                      <a:endParaRPr lang="en-IN" sz="1100" kern="100">
                        <a:effectLst/>
                        <a:latin typeface="Calibri" panose="020F0502020204030204" pitchFamily="34" charset="0"/>
                        <a:ea typeface="Calibri" panose="020F0502020204030204" pitchFamily="34" charset="0"/>
                        <a:cs typeface="Tunga"/>
                      </a:endParaRPr>
                    </a:p>
                  </a:txBody>
                  <a:tcPr marL="68580" marR="68580" marT="0" marB="0"/>
                </a:tc>
                <a:tc>
                  <a:txBody>
                    <a:bodyPr/>
                    <a:lstStyle/>
                    <a:p>
                      <a:pPr indent="-635" algn="just">
                        <a:lnSpc>
                          <a:spcPct val="150000"/>
                        </a:lnSpc>
                        <a:spcAft>
                          <a:spcPts val="0"/>
                        </a:spcAft>
                      </a:pPr>
                      <a:r>
                        <a:rPr lang="en-IN" sz="1200" kern="100">
                          <a:effectLst/>
                        </a:rPr>
                        <a:t>S0</a:t>
                      </a:r>
                      <a:endParaRPr lang="en-IN" sz="1100" kern="100">
                        <a:effectLst/>
                        <a:latin typeface="Calibri" panose="020F0502020204030204" pitchFamily="34" charset="0"/>
                        <a:ea typeface="Calibri" panose="020F0502020204030204" pitchFamily="34" charset="0"/>
                        <a:cs typeface="Tunga"/>
                      </a:endParaRPr>
                    </a:p>
                  </a:txBody>
                  <a:tcPr marL="68580" marR="68580" marT="0" marB="0"/>
                </a:tc>
                <a:tc>
                  <a:txBody>
                    <a:bodyPr/>
                    <a:lstStyle/>
                    <a:p>
                      <a:pPr indent="-635" algn="just">
                        <a:lnSpc>
                          <a:spcPct val="150000"/>
                        </a:lnSpc>
                        <a:spcAft>
                          <a:spcPts val="0"/>
                        </a:spcAft>
                      </a:pPr>
                      <a:r>
                        <a:rPr lang="en-IN" sz="1200" kern="100">
                          <a:effectLst/>
                        </a:rPr>
                        <a:t>Register Selected</a:t>
                      </a:r>
                      <a:endParaRPr lang="en-IN" sz="1100" kern="100">
                        <a:effectLst/>
                        <a:latin typeface="Calibri" panose="020F0502020204030204" pitchFamily="34" charset="0"/>
                        <a:ea typeface="Calibri" panose="020F0502020204030204" pitchFamily="34" charset="0"/>
                        <a:cs typeface="Tunga"/>
                      </a:endParaRPr>
                    </a:p>
                  </a:txBody>
                  <a:tcPr marL="68580" marR="68580" marT="0" marB="0"/>
                </a:tc>
                <a:extLst>
                  <a:ext uri="{0D108BD9-81ED-4DB2-BD59-A6C34878D82A}">
                    <a16:rowId xmlns:a16="http://schemas.microsoft.com/office/drawing/2014/main" val="375553823"/>
                  </a:ext>
                </a:extLst>
              </a:tr>
              <a:tr h="399727">
                <a:tc>
                  <a:txBody>
                    <a:bodyPr/>
                    <a:lstStyle/>
                    <a:p>
                      <a:pPr indent="-635" algn="just">
                        <a:lnSpc>
                          <a:spcPct val="150000"/>
                        </a:lnSpc>
                        <a:spcAft>
                          <a:spcPts val="0"/>
                        </a:spcAft>
                      </a:pPr>
                      <a:r>
                        <a:rPr lang="en-IN" sz="1200" kern="100">
                          <a:effectLst/>
                        </a:rPr>
                        <a:t>0</a:t>
                      </a:r>
                      <a:endParaRPr lang="en-IN" sz="1100" kern="100">
                        <a:effectLst/>
                        <a:latin typeface="Calibri" panose="020F0502020204030204" pitchFamily="34" charset="0"/>
                        <a:ea typeface="Calibri" panose="020F0502020204030204" pitchFamily="34" charset="0"/>
                        <a:cs typeface="Tunga"/>
                      </a:endParaRPr>
                    </a:p>
                  </a:txBody>
                  <a:tcPr marL="68580" marR="68580" marT="0" marB="0"/>
                </a:tc>
                <a:tc>
                  <a:txBody>
                    <a:bodyPr/>
                    <a:lstStyle/>
                    <a:p>
                      <a:pPr indent="-635" algn="just">
                        <a:lnSpc>
                          <a:spcPct val="150000"/>
                        </a:lnSpc>
                        <a:spcAft>
                          <a:spcPts val="0"/>
                        </a:spcAft>
                      </a:pPr>
                      <a:r>
                        <a:rPr lang="en-IN" sz="1200" kern="100" dirty="0">
                          <a:effectLst/>
                        </a:rPr>
                        <a:t>0</a:t>
                      </a:r>
                      <a:endParaRPr lang="en-IN" sz="1100" kern="100" dirty="0">
                        <a:effectLst/>
                        <a:latin typeface="Calibri" panose="020F0502020204030204" pitchFamily="34" charset="0"/>
                        <a:ea typeface="Calibri" panose="020F0502020204030204" pitchFamily="34" charset="0"/>
                        <a:cs typeface="Tunga"/>
                      </a:endParaRPr>
                    </a:p>
                  </a:txBody>
                  <a:tcPr marL="68580" marR="68580" marT="0" marB="0"/>
                </a:tc>
                <a:tc>
                  <a:txBody>
                    <a:bodyPr/>
                    <a:lstStyle/>
                    <a:p>
                      <a:pPr indent="-635" algn="just">
                        <a:lnSpc>
                          <a:spcPct val="150000"/>
                        </a:lnSpc>
                        <a:spcAft>
                          <a:spcPts val="0"/>
                        </a:spcAft>
                      </a:pPr>
                      <a:r>
                        <a:rPr lang="en-IN" sz="1200" kern="100">
                          <a:effectLst/>
                        </a:rPr>
                        <a:t>A</a:t>
                      </a:r>
                      <a:endParaRPr lang="en-IN" sz="1100" kern="100">
                        <a:effectLst/>
                        <a:latin typeface="Calibri" panose="020F0502020204030204" pitchFamily="34" charset="0"/>
                        <a:ea typeface="Calibri" panose="020F0502020204030204" pitchFamily="34" charset="0"/>
                        <a:cs typeface="Tunga"/>
                      </a:endParaRPr>
                    </a:p>
                  </a:txBody>
                  <a:tcPr marL="68580" marR="68580" marT="0" marB="0"/>
                </a:tc>
                <a:extLst>
                  <a:ext uri="{0D108BD9-81ED-4DB2-BD59-A6C34878D82A}">
                    <a16:rowId xmlns:a16="http://schemas.microsoft.com/office/drawing/2014/main" val="2969172715"/>
                  </a:ext>
                </a:extLst>
              </a:tr>
              <a:tr h="399727">
                <a:tc>
                  <a:txBody>
                    <a:bodyPr/>
                    <a:lstStyle/>
                    <a:p>
                      <a:pPr indent="-635" algn="just">
                        <a:lnSpc>
                          <a:spcPct val="150000"/>
                        </a:lnSpc>
                        <a:spcAft>
                          <a:spcPts val="0"/>
                        </a:spcAft>
                      </a:pPr>
                      <a:r>
                        <a:rPr lang="en-IN" sz="1200" kern="100">
                          <a:effectLst/>
                        </a:rPr>
                        <a:t>0</a:t>
                      </a:r>
                      <a:endParaRPr lang="en-IN" sz="1100" kern="100">
                        <a:effectLst/>
                        <a:latin typeface="Calibri" panose="020F0502020204030204" pitchFamily="34" charset="0"/>
                        <a:ea typeface="Calibri" panose="020F0502020204030204" pitchFamily="34" charset="0"/>
                        <a:cs typeface="Tunga"/>
                      </a:endParaRPr>
                    </a:p>
                  </a:txBody>
                  <a:tcPr marL="68580" marR="68580" marT="0" marB="0"/>
                </a:tc>
                <a:tc>
                  <a:txBody>
                    <a:bodyPr/>
                    <a:lstStyle/>
                    <a:p>
                      <a:pPr indent="-635" algn="just">
                        <a:lnSpc>
                          <a:spcPct val="150000"/>
                        </a:lnSpc>
                        <a:spcAft>
                          <a:spcPts val="0"/>
                        </a:spcAft>
                      </a:pPr>
                      <a:r>
                        <a:rPr lang="en-IN" sz="1200" kern="100">
                          <a:effectLst/>
                        </a:rPr>
                        <a:t>1</a:t>
                      </a:r>
                      <a:endParaRPr lang="en-IN" sz="1100" kern="100">
                        <a:effectLst/>
                        <a:latin typeface="Calibri" panose="020F0502020204030204" pitchFamily="34" charset="0"/>
                        <a:ea typeface="Calibri" panose="020F0502020204030204" pitchFamily="34" charset="0"/>
                        <a:cs typeface="Tunga"/>
                      </a:endParaRPr>
                    </a:p>
                  </a:txBody>
                  <a:tcPr marL="68580" marR="68580" marT="0" marB="0"/>
                </a:tc>
                <a:tc>
                  <a:txBody>
                    <a:bodyPr/>
                    <a:lstStyle/>
                    <a:p>
                      <a:pPr indent="-635" algn="just">
                        <a:lnSpc>
                          <a:spcPct val="150000"/>
                        </a:lnSpc>
                        <a:spcAft>
                          <a:spcPts val="0"/>
                        </a:spcAft>
                      </a:pPr>
                      <a:r>
                        <a:rPr lang="en-IN" sz="1200" kern="100">
                          <a:effectLst/>
                        </a:rPr>
                        <a:t>B</a:t>
                      </a:r>
                      <a:endParaRPr lang="en-IN" sz="1100" kern="100">
                        <a:effectLst/>
                        <a:latin typeface="Calibri" panose="020F0502020204030204" pitchFamily="34" charset="0"/>
                        <a:ea typeface="Calibri" panose="020F0502020204030204" pitchFamily="34" charset="0"/>
                        <a:cs typeface="Tunga"/>
                      </a:endParaRPr>
                    </a:p>
                  </a:txBody>
                  <a:tcPr marL="68580" marR="68580" marT="0" marB="0"/>
                </a:tc>
                <a:extLst>
                  <a:ext uri="{0D108BD9-81ED-4DB2-BD59-A6C34878D82A}">
                    <a16:rowId xmlns:a16="http://schemas.microsoft.com/office/drawing/2014/main" val="2260662282"/>
                  </a:ext>
                </a:extLst>
              </a:tr>
              <a:tr h="399727">
                <a:tc>
                  <a:txBody>
                    <a:bodyPr/>
                    <a:lstStyle/>
                    <a:p>
                      <a:pPr indent="-635" algn="just">
                        <a:lnSpc>
                          <a:spcPct val="150000"/>
                        </a:lnSpc>
                        <a:spcAft>
                          <a:spcPts val="0"/>
                        </a:spcAft>
                      </a:pPr>
                      <a:r>
                        <a:rPr lang="en-IN" sz="1200" kern="100">
                          <a:effectLst/>
                        </a:rPr>
                        <a:t>1</a:t>
                      </a:r>
                      <a:endParaRPr lang="en-IN" sz="1100" kern="100">
                        <a:effectLst/>
                        <a:latin typeface="Calibri" panose="020F0502020204030204" pitchFamily="34" charset="0"/>
                        <a:ea typeface="Calibri" panose="020F0502020204030204" pitchFamily="34" charset="0"/>
                        <a:cs typeface="Tunga"/>
                      </a:endParaRPr>
                    </a:p>
                  </a:txBody>
                  <a:tcPr marL="68580" marR="68580" marT="0" marB="0"/>
                </a:tc>
                <a:tc>
                  <a:txBody>
                    <a:bodyPr/>
                    <a:lstStyle/>
                    <a:p>
                      <a:pPr indent="-635" algn="just">
                        <a:lnSpc>
                          <a:spcPct val="150000"/>
                        </a:lnSpc>
                        <a:spcAft>
                          <a:spcPts val="0"/>
                        </a:spcAft>
                      </a:pPr>
                      <a:r>
                        <a:rPr lang="en-IN" sz="1200" kern="100">
                          <a:effectLst/>
                        </a:rPr>
                        <a:t>0</a:t>
                      </a:r>
                      <a:endParaRPr lang="en-IN" sz="1100" kern="100">
                        <a:effectLst/>
                        <a:latin typeface="Calibri" panose="020F0502020204030204" pitchFamily="34" charset="0"/>
                        <a:ea typeface="Calibri" panose="020F0502020204030204" pitchFamily="34" charset="0"/>
                        <a:cs typeface="Tunga"/>
                      </a:endParaRPr>
                    </a:p>
                  </a:txBody>
                  <a:tcPr marL="68580" marR="68580" marT="0" marB="0"/>
                </a:tc>
                <a:tc>
                  <a:txBody>
                    <a:bodyPr/>
                    <a:lstStyle/>
                    <a:p>
                      <a:pPr indent="-635" algn="just">
                        <a:lnSpc>
                          <a:spcPct val="150000"/>
                        </a:lnSpc>
                        <a:spcAft>
                          <a:spcPts val="0"/>
                        </a:spcAft>
                      </a:pPr>
                      <a:r>
                        <a:rPr lang="en-IN" sz="1200" kern="100">
                          <a:effectLst/>
                        </a:rPr>
                        <a:t>C</a:t>
                      </a:r>
                      <a:endParaRPr lang="en-IN" sz="1100" kern="100">
                        <a:effectLst/>
                        <a:latin typeface="Calibri" panose="020F0502020204030204" pitchFamily="34" charset="0"/>
                        <a:ea typeface="Calibri" panose="020F0502020204030204" pitchFamily="34" charset="0"/>
                        <a:cs typeface="Tunga"/>
                      </a:endParaRPr>
                    </a:p>
                  </a:txBody>
                  <a:tcPr marL="68580" marR="68580" marT="0" marB="0"/>
                </a:tc>
                <a:extLst>
                  <a:ext uri="{0D108BD9-81ED-4DB2-BD59-A6C34878D82A}">
                    <a16:rowId xmlns:a16="http://schemas.microsoft.com/office/drawing/2014/main" val="1291785337"/>
                  </a:ext>
                </a:extLst>
              </a:tr>
              <a:tr h="399727">
                <a:tc>
                  <a:txBody>
                    <a:bodyPr/>
                    <a:lstStyle/>
                    <a:p>
                      <a:pPr indent="-635" algn="just">
                        <a:lnSpc>
                          <a:spcPct val="150000"/>
                        </a:lnSpc>
                        <a:spcAft>
                          <a:spcPts val="0"/>
                        </a:spcAft>
                      </a:pPr>
                      <a:r>
                        <a:rPr lang="en-IN" sz="1200" kern="100">
                          <a:effectLst/>
                        </a:rPr>
                        <a:t>1</a:t>
                      </a:r>
                      <a:endParaRPr lang="en-IN" sz="1100" kern="100">
                        <a:effectLst/>
                        <a:latin typeface="Calibri" panose="020F0502020204030204" pitchFamily="34" charset="0"/>
                        <a:ea typeface="Calibri" panose="020F0502020204030204" pitchFamily="34" charset="0"/>
                        <a:cs typeface="Tunga"/>
                      </a:endParaRPr>
                    </a:p>
                  </a:txBody>
                  <a:tcPr marL="68580" marR="68580" marT="0" marB="0"/>
                </a:tc>
                <a:tc>
                  <a:txBody>
                    <a:bodyPr/>
                    <a:lstStyle/>
                    <a:p>
                      <a:pPr indent="-635" algn="just">
                        <a:lnSpc>
                          <a:spcPct val="150000"/>
                        </a:lnSpc>
                        <a:spcAft>
                          <a:spcPts val="0"/>
                        </a:spcAft>
                      </a:pPr>
                      <a:r>
                        <a:rPr lang="en-IN" sz="1200" kern="100">
                          <a:effectLst/>
                        </a:rPr>
                        <a:t>1</a:t>
                      </a:r>
                      <a:endParaRPr lang="en-IN" sz="1100" kern="100">
                        <a:effectLst/>
                        <a:latin typeface="Calibri" panose="020F0502020204030204" pitchFamily="34" charset="0"/>
                        <a:ea typeface="Calibri" panose="020F0502020204030204" pitchFamily="34" charset="0"/>
                        <a:cs typeface="Tunga"/>
                      </a:endParaRPr>
                    </a:p>
                  </a:txBody>
                  <a:tcPr marL="68580" marR="68580" marT="0" marB="0"/>
                </a:tc>
                <a:tc>
                  <a:txBody>
                    <a:bodyPr/>
                    <a:lstStyle/>
                    <a:p>
                      <a:pPr indent="-635" algn="just">
                        <a:lnSpc>
                          <a:spcPct val="150000"/>
                        </a:lnSpc>
                        <a:spcAft>
                          <a:spcPts val="0"/>
                        </a:spcAft>
                      </a:pPr>
                      <a:r>
                        <a:rPr lang="en-IN" sz="1200" kern="100" dirty="0">
                          <a:effectLst/>
                        </a:rPr>
                        <a:t>D</a:t>
                      </a:r>
                      <a:endParaRPr lang="en-IN" sz="1100" kern="100" dirty="0">
                        <a:effectLst/>
                        <a:latin typeface="Calibri" panose="020F0502020204030204" pitchFamily="34" charset="0"/>
                        <a:ea typeface="Calibri" panose="020F0502020204030204" pitchFamily="34" charset="0"/>
                        <a:cs typeface="Tunga"/>
                      </a:endParaRPr>
                    </a:p>
                  </a:txBody>
                  <a:tcPr marL="68580" marR="68580" marT="0" marB="0"/>
                </a:tc>
                <a:extLst>
                  <a:ext uri="{0D108BD9-81ED-4DB2-BD59-A6C34878D82A}">
                    <a16:rowId xmlns:a16="http://schemas.microsoft.com/office/drawing/2014/main" val="2389862104"/>
                  </a:ext>
                </a:extLst>
              </a:tr>
            </a:tbl>
          </a:graphicData>
        </a:graphic>
      </p:graphicFrame>
    </p:spTree>
    <p:extLst>
      <p:ext uri="{BB962C8B-B14F-4D97-AF65-F5344CB8AC3E}">
        <p14:creationId xmlns:p14="http://schemas.microsoft.com/office/powerpoint/2010/main" val="256478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646331"/>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effectLst/>
                <a:latin typeface="Calibri" panose="020F0502020204030204" pitchFamily="34" charset="0"/>
                <a:ea typeface="Calibri" panose="020F0502020204030204" pitchFamily="34" charset="0"/>
                <a:cs typeface="Calibri" panose="020F0502020204030204" pitchFamily="34" charset="0"/>
              </a:rPr>
              <a:t>COMMON BUS SYSTEM  WITH MULTIPLEXERS</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49983" y="646331"/>
            <a:ext cx="11529061" cy="3877985"/>
          </a:xfrm>
          <a:prstGeom prst="rect">
            <a:avLst/>
          </a:prstGeom>
          <a:noFill/>
        </p:spPr>
        <p:txBody>
          <a:bodyPr wrap="square">
            <a:spAutoFit/>
          </a:bodyPr>
          <a:lstStyle/>
          <a:p>
            <a:pPr marL="342900" lvl="0" indent="-342900">
              <a:buFont typeface="Arial" panose="020B0604020202020204" pitchFamily="34" charset="0"/>
              <a:buChar char="•"/>
            </a:pPr>
            <a:r>
              <a:rPr lang="en-IN" sz="2400" b="1" dirty="0" smtClean="0">
                <a:latin typeface="Calibri" panose="020F0502020204030204" pitchFamily="34" charset="0"/>
                <a:ea typeface="Calibri" panose="020F0502020204030204" pitchFamily="34" charset="0"/>
                <a:cs typeface="Calibri" panose="020F0502020204030204" pitchFamily="34" charset="0"/>
              </a:rPr>
              <a:t>When </a:t>
            </a:r>
            <a:r>
              <a:rPr lang="en-IN" sz="2400" b="1" dirty="0">
                <a:latin typeface="Calibri" panose="020F0502020204030204" pitchFamily="34" charset="0"/>
                <a:ea typeface="Calibri" panose="020F0502020204030204" pitchFamily="34" charset="0"/>
                <a:cs typeface="Calibri" panose="020F0502020204030204" pitchFamily="34" charset="0"/>
              </a:rPr>
              <a:t>the bus is includes in the statement, the register transfer is symbolized as follows</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buFont typeface="Arial" panose="020B0604020202020204" pitchFamily="34" charset="0"/>
              <a:buChar char="•"/>
            </a:pPr>
            <a:endParaRPr lang="en-IN" sz="1000" b="1" dirty="0">
              <a:latin typeface="Calibri" panose="020F0502020204030204" pitchFamily="34" charset="0"/>
              <a:ea typeface="Calibri" panose="020F0502020204030204" pitchFamily="34" charset="0"/>
              <a:cs typeface="Calibri" panose="020F0502020204030204" pitchFamily="34" charset="0"/>
            </a:endParaRPr>
          </a:p>
          <a:p>
            <a:r>
              <a:rPr lang="en-IN" sz="2400" b="1" dirty="0">
                <a:latin typeface="Calibri" panose="020F0502020204030204" pitchFamily="34" charset="0"/>
                <a:ea typeface="Calibri" panose="020F0502020204030204" pitchFamily="34" charset="0"/>
                <a:cs typeface="Calibri" panose="020F0502020204030204" pitchFamily="34" charset="0"/>
              </a:rPr>
              <a:t> </a:t>
            </a:r>
            <a:r>
              <a:rPr lang="en-IN" sz="2400" b="1" dirty="0" smtClean="0">
                <a:latin typeface="Calibri" panose="020F0502020204030204" pitchFamily="34" charset="0"/>
                <a:ea typeface="Calibri" panose="020F0502020204030204" pitchFamily="34" charset="0"/>
                <a:cs typeface="Calibri" panose="020F0502020204030204" pitchFamily="34" charset="0"/>
              </a:rPr>
              <a:t>          </a:t>
            </a:r>
            <a:r>
              <a:rPr lang="en-IN" sz="2400" b="1" dirty="0">
                <a:latin typeface="Calibri" panose="020F0502020204030204" pitchFamily="34" charset="0"/>
                <a:ea typeface="Calibri" panose="020F0502020204030204" pitchFamily="34" charset="0"/>
                <a:cs typeface="Calibri" panose="020F0502020204030204" pitchFamily="34" charset="0"/>
              </a:rPr>
              <a:t>	                                  BUS← C, R1← </a:t>
            </a:r>
            <a:r>
              <a:rPr lang="en-IN" sz="2400" b="1" dirty="0" smtClean="0">
                <a:latin typeface="Calibri" panose="020F0502020204030204" pitchFamily="34" charset="0"/>
                <a:ea typeface="Calibri" panose="020F0502020204030204" pitchFamily="34" charset="0"/>
                <a:cs typeface="Calibri" panose="020F0502020204030204" pitchFamily="34" charset="0"/>
              </a:rPr>
              <a:t>BUS</a:t>
            </a:r>
          </a:p>
          <a:p>
            <a:endParaRPr lang="en-IN" sz="1000" b="1" dirty="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The content of register C is placed on the bus, and the content of the bus is loaded into register R1 by activating its load control input. </a:t>
            </a:r>
            <a:endParaRPr lang="en-IN" sz="2400" b="1" dirty="0" smtClean="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endParaRPr lang="en-IN" sz="1000" b="1" dirty="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en-IN" sz="2400" b="1" dirty="0" smtClean="0">
                <a:latin typeface="Calibri" panose="020F0502020204030204" pitchFamily="34" charset="0"/>
                <a:ea typeface="Calibri" panose="020F0502020204030204" pitchFamily="34" charset="0"/>
                <a:cs typeface="Calibri" panose="020F0502020204030204" pitchFamily="34" charset="0"/>
              </a:rPr>
              <a:t>If </a:t>
            </a:r>
            <a:r>
              <a:rPr lang="en-IN" sz="2400" b="1" dirty="0">
                <a:latin typeface="Calibri" panose="020F0502020204030204" pitchFamily="34" charset="0"/>
                <a:ea typeface="Calibri" panose="020F0502020204030204" pitchFamily="34" charset="0"/>
                <a:cs typeface="Calibri" panose="020F0502020204030204" pitchFamily="34" charset="0"/>
              </a:rPr>
              <a:t>the bus is known to exist in the system, it may be convenient just to show the direct transfer.</a:t>
            </a:r>
          </a:p>
          <a:p>
            <a:r>
              <a:rPr lang="en-IN" sz="2400" b="1" smtClean="0">
                <a:latin typeface="Calibri" panose="020F0502020204030204" pitchFamily="34" charset="0"/>
                <a:ea typeface="Calibri" panose="020F0502020204030204" pitchFamily="34" charset="0"/>
                <a:cs typeface="Calibri" panose="020F0502020204030204" pitchFamily="34" charset="0"/>
              </a:rPr>
              <a:t>                                                                   </a:t>
            </a:r>
            <a:r>
              <a:rPr lang="en-IN" sz="2400" b="1" dirty="0">
                <a:latin typeface="Calibri" panose="020F0502020204030204" pitchFamily="34" charset="0"/>
                <a:ea typeface="Calibri" panose="020F0502020204030204" pitchFamily="34" charset="0"/>
                <a:cs typeface="Calibri" panose="020F0502020204030204" pitchFamily="34" charset="0"/>
              </a:rPr>
              <a:t>R1← C</a:t>
            </a:r>
          </a:p>
          <a:p>
            <a:pPr marL="342900" indent="-342900">
              <a:buFont typeface="Arial" panose="020B0604020202020204" pitchFamily="34" charset="0"/>
              <a:buChar char="•"/>
            </a:pP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8846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646331"/>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THREE STATE BUS BUFFERS</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49983" y="646331"/>
            <a:ext cx="11529061" cy="3939540"/>
          </a:xfrm>
          <a:prstGeom prst="rect">
            <a:avLst/>
          </a:prstGeom>
          <a:noFill/>
        </p:spPr>
        <p:txBody>
          <a:bodyPr wrap="square">
            <a:spAutoFit/>
          </a:bodyPr>
          <a:lstStyle/>
          <a:p>
            <a:pPr marL="342900" lvl="0" indent="-342900">
              <a:buFont typeface="Arial" panose="020B0604020202020204" pitchFamily="34" charset="0"/>
              <a:buChar char="•"/>
            </a:pPr>
            <a:r>
              <a:rPr lang="en-IN" sz="2400" b="1" dirty="0" smtClean="0">
                <a:latin typeface="Calibri" panose="020F0502020204030204" pitchFamily="34" charset="0"/>
                <a:ea typeface="Calibri" panose="020F0502020204030204" pitchFamily="34" charset="0"/>
                <a:cs typeface="Calibri" panose="020F0502020204030204" pitchFamily="34" charset="0"/>
              </a:rPr>
              <a:t>Instead of Using multiplexers ,three state gates can be used to construct the bus system</a:t>
            </a:r>
          </a:p>
          <a:p>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en-IN" sz="2400" b="1" dirty="0" smtClean="0">
                <a:latin typeface="Calibri" panose="020F0502020204030204" pitchFamily="34" charset="0"/>
                <a:ea typeface="Calibri" panose="020F0502020204030204" pitchFamily="34" charset="0"/>
                <a:cs typeface="Calibri" panose="020F0502020204030204" pitchFamily="34" charset="0"/>
              </a:rPr>
              <a:t>A Three-State gate is a digital circuit that exhibits three states</a:t>
            </a:r>
          </a:p>
          <a:p>
            <a:pPr marL="342900" lvl="0" indent="-342900">
              <a:buFont typeface="Arial" panose="020B0604020202020204" pitchFamily="34" charset="0"/>
              <a:buChar char="•"/>
            </a:pPr>
            <a:endParaRPr lang="en-IN" sz="600" b="1" dirty="0" smtClean="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en-IN" sz="2400" b="1" dirty="0" smtClean="0">
                <a:latin typeface="Calibri" panose="020F0502020204030204" pitchFamily="34" charset="0"/>
                <a:ea typeface="Calibri" panose="020F0502020204030204" pitchFamily="34" charset="0"/>
                <a:cs typeface="Calibri" panose="020F0502020204030204" pitchFamily="34" charset="0"/>
              </a:rPr>
              <a:t> Two of the states are signals equivalent to logic 1 and 0</a:t>
            </a:r>
          </a:p>
          <a:p>
            <a:pPr marL="342900" lvl="0" indent="-342900">
              <a:buFont typeface="Arial" panose="020B0604020202020204" pitchFamily="34" charset="0"/>
              <a:buChar char="•"/>
            </a:pPr>
            <a:endParaRPr lang="en-IN" sz="600" b="1" dirty="0" smtClean="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en-US" sz="2400" b="1" dirty="0" smtClean="0">
                <a:latin typeface="Calibri" panose="020F0502020204030204" pitchFamily="34" charset="0"/>
                <a:ea typeface="Calibri" panose="020F0502020204030204" pitchFamily="34" charset="0"/>
                <a:cs typeface="Calibri" panose="020F0502020204030204" pitchFamily="34" charset="0"/>
              </a:rPr>
              <a:t>The third state is  a High-Impedance state – behaves like an open circuit ,which means the output is disconnected and does not have a logic significance </a:t>
            </a:r>
          </a:p>
          <a:p>
            <a:pPr marL="342900" lvl="0" indent="-342900">
              <a:buFont typeface="Arial" panose="020B0604020202020204" pitchFamily="34" charset="0"/>
              <a:buChar char="•"/>
            </a:pPr>
            <a:endParaRPr lang="en-US" sz="600" b="1" dirty="0" smtClean="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en-US" sz="2400" b="1" dirty="0" smtClean="0">
                <a:latin typeface="Calibri" panose="020F0502020204030204" pitchFamily="34" charset="0"/>
                <a:ea typeface="Calibri" panose="020F0502020204030204" pitchFamily="34" charset="0"/>
                <a:cs typeface="Calibri" panose="020F0502020204030204" pitchFamily="34" charset="0"/>
              </a:rPr>
              <a:t>The graphic symbol of a three state buffer gate</a:t>
            </a:r>
          </a:p>
          <a:p>
            <a:pPr marL="342900" lvl="0" indent="-342900">
              <a:buFont typeface="Arial" panose="020B0604020202020204" pitchFamily="34" charset="0"/>
              <a:buChar char="•"/>
            </a:pPr>
            <a:endParaRPr lang="en-US" sz="2400" b="1" dirty="0" smtClean="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endParaRPr lang="en-IN" sz="600" b="1" dirty="0" smtClean="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endParaRPr lang="en-IN" sz="1000" b="1" dirty="0">
              <a:latin typeface="Calibri" panose="020F0502020204030204" pitchFamily="34" charset="0"/>
              <a:ea typeface="Calibri" panose="020F0502020204030204" pitchFamily="34" charset="0"/>
              <a:cs typeface="Calibri" panose="020F0502020204030204" pitchFamily="34" charset="0"/>
            </a:endParaRPr>
          </a:p>
          <a:p>
            <a:pPr lvl="0"/>
            <a:r>
              <a:rPr lang="en-IN" dirty="0" smtClean="0"/>
              <a:t>.</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241040" y="4073524"/>
            <a:ext cx="5886244" cy="1758315"/>
          </a:xfrm>
          <a:prstGeom prst="rect">
            <a:avLst/>
          </a:prstGeom>
        </p:spPr>
      </p:pic>
    </p:spTree>
    <p:extLst>
      <p:ext uri="{BB962C8B-B14F-4D97-AF65-F5344CB8AC3E}">
        <p14:creationId xmlns:p14="http://schemas.microsoft.com/office/powerpoint/2010/main" val="1205660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646331"/>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THREE STATE BUS BUFFERS</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49983" y="646331"/>
            <a:ext cx="11529061" cy="3570208"/>
          </a:xfrm>
          <a:prstGeom prst="rect">
            <a:avLst/>
          </a:prstGeom>
          <a:noFill/>
        </p:spPr>
        <p:txBody>
          <a:bodyPr wrap="square">
            <a:spAutoFit/>
          </a:bodyPr>
          <a:lstStyle/>
          <a:p>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The three-state buffer gate has a normal input and a control input which determines the output state</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With control 1, the output equals the normal input</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With control 0, the gate goes to a high-impedance state</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This enables a large number of three-state gate outputs to be connected with wires to form a common bus line without endangering loading effects.</a:t>
            </a:r>
          </a:p>
          <a:p>
            <a:pPr marL="342900" lvl="0" indent="-342900">
              <a:buFont typeface="Arial" panose="020B0604020202020204" pitchFamily="34" charset="0"/>
              <a:buChar char="•"/>
            </a:pPr>
            <a:endParaRPr lang="en-US" sz="2400" b="1" dirty="0" smtClean="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endParaRPr lang="en-IN" sz="600" b="1" dirty="0" smtClean="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endParaRPr lang="en-IN" sz="1000" b="1" dirty="0">
              <a:latin typeface="Calibri" panose="020F0502020204030204" pitchFamily="34" charset="0"/>
              <a:ea typeface="Calibri" panose="020F0502020204030204" pitchFamily="34" charset="0"/>
              <a:cs typeface="Calibri" panose="020F0502020204030204" pitchFamily="34" charset="0"/>
            </a:endParaRPr>
          </a:p>
          <a:p>
            <a:pPr lvl="0"/>
            <a:r>
              <a:rPr lang="en-IN" dirty="0" smtClean="0"/>
              <a:t>.</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743200" y="3890644"/>
            <a:ext cx="5886244" cy="1758315"/>
          </a:xfrm>
          <a:prstGeom prst="rect">
            <a:avLst/>
          </a:prstGeom>
        </p:spPr>
      </p:pic>
    </p:spTree>
    <p:extLst>
      <p:ext uri="{BB962C8B-B14F-4D97-AF65-F5344CB8AC3E}">
        <p14:creationId xmlns:p14="http://schemas.microsoft.com/office/powerpoint/2010/main" val="646466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CONSTRUCTION OF A BUS SYSTEM WITH THREE_STATE BUFFERS</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49983" y="589072"/>
            <a:ext cx="5846017" cy="5170646"/>
          </a:xfrm>
          <a:prstGeom prst="rect">
            <a:avLst/>
          </a:prstGeom>
          <a:noFill/>
        </p:spPr>
        <p:txBody>
          <a:bodyPr wrap="square">
            <a:spAutoFit/>
          </a:bodyPr>
          <a:lstStyle/>
          <a:p>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The outputs of four buffers are connected together to form a single bus line</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The control inputs to the buffers determine which of the four normal inputs will communicate with the bus line</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No more than one buffer may be in the active state at any given time. The connected buffers must be controlled so that only one three-state buffer has access to the bus line while all other buffers are maintained in a high impedance state</a:t>
            </a:r>
            <a:r>
              <a:rPr lang="en-IN" sz="2400" b="1" dirty="0" smtClean="0">
                <a:latin typeface="Calibri" panose="020F0502020204030204" pitchFamily="34" charset="0"/>
                <a:ea typeface="Calibri" panose="020F0502020204030204" pitchFamily="34" charset="0"/>
                <a:cs typeface="Calibri" panose="020F0502020204030204" pitchFamily="34" charset="0"/>
              </a:rPr>
              <a:t>.</a:t>
            </a: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p:cNvPicPr/>
          <p:nvPr/>
        </p:nvPicPr>
        <p:blipFill>
          <a:blip r:embed="rId2"/>
          <a:srcRect/>
          <a:stretch>
            <a:fillRect/>
          </a:stretch>
        </p:blipFill>
        <p:spPr bwMode="auto">
          <a:xfrm>
            <a:off x="6370320" y="812800"/>
            <a:ext cx="5509014" cy="4683760"/>
          </a:xfrm>
          <a:prstGeom prst="rect">
            <a:avLst/>
          </a:prstGeom>
          <a:noFill/>
          <a:ln w="9525">
            <a:noFill/>
            <a:miter lim="800000"/>
            <a:headEnd/>
            <a:tailEnd/>
          </a:ln>
        </p:spPr>
      </p:pic>
    </p:spTree>
    <p:extLst>
      <p:ext uri="{BB962C8B-B14F-4D97-AF65-F5344CB8AC3E}">
        <p14:creationId xmlns:p14="http://schemas.microsoft.com/office/powerpoint/2010/main" val="61676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223CA7-CEE5-E271-0C0D-8DE9F16361FE}"/>
              </a:ext>
            </a:extLst>
          </p:cNvPr>
          <p:cNvSpPr txBox="1"/>
          <p:nvPr/>
        </p:nvSpPr>
        <p:spPr>
          <a:xfrm>
            <a:off x="78657" y="241847"/>
            <a:ext cx="11857704" cy="2662267"/>
          </a:xfrm>
          <a:prstGeom prst="rect">
            <a:avLst/>
          </a:prstGeom>
          <a:noFill/>
        </p:spPr>
        <p:txBody>
          <a:bodyPr wrap="square">
            <a:spAutoFit/>
          </a:bodyPr>
          <a:lstStyle/>
          <a:p>
            <a:pPr algn="just">
              <a:lnSpc>
                <a:spcPct val="150000"/>
              </a:lnSpc>
            </a:pPr>
            <a:r>
              <a:rPr lang="en-US" sz="2800"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SYLLABUS </a:t>
            </a:r>
            <a:endParaRPr lang="en-US" sz="28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algn="just"/>
            <a:endParaRPr lang="en-IN" sz="2500" b="1" dirty="0" smtClean="0">
              <a:latin typeface="Calibri" panose="020F0502020204030204" pitchFamily="34" charset="0"/>
              <a:ea typeface="Calibri" panose="020F0502020204030204" pitchFamily="34" charset="0"/>
              <a:cs typeface="Calibri" panose="020F0502020204030204" pitchFamily="34" charset="0"/>
            </a:endParaRPr>
          </a:p>
          <a:p>
            <a:pPr algn="just"/>
            <a:r>
              <a:rPr lang="en-IN" sz="2500" b="1" dirty="0" smtClean="0">
                <a:latin typeface="Calibri" panose="020F0502020204030204" pitchFamily="34" charset="0"/>
                <a:ea typeface="Calibri" panose="020F0502020204030204" pitchFamily="34" charset="0"/>
                <a:cs typeface="Calibri" panose="020F0502020204030204" pitchFamily="34" charset="0"/>
              </a:rPr>
              <a:t>Register </a:t>
            </a:r>
            <a:r>
              <a:rPr lang="en-IN" sz="2500" b="1" dirty="0">
                <a:latin typeface="Calibri" panose="020F0502020204030204" pitchFamily="34" charset="0"/>
                <a:ea typeface="Calibri" panose="020F0502020204030204" pitchFamily="34" charset="0"/>
                <a:cs typeface="Calibri" panose="020F0502020204030204" pitchFamily="34" charset="0"/>
              </a:rPr>
              <a:t>Transfer Language and Micro operations: </a:t>
            </a:r>
            <a:endParaRPr lang="en-IN" sz="2500" b="1" dirty="0" smtClean="0">
              <a:latin typeface="Calibri" panose="020F0502020204030204" pitchFamily="34" charset="0"/>
              <a:ea typeface="Calibri" panose="020F0502020204030204" pitchFamily="34" charset="0"/>
              <a:cs typeface="Calibri" panose="020F0502020204030204" pitchFamily="34" charset="0"/>
            </a:endParaRPr>
          </a:p>
          <a:p>
            <a:pPr algn="just"/>
            <a:r>
              <a:rPr lang="en-IN" sz="2500" b="1" dirty="0">
                <a:latin typeface="Calibri" panose="020F0502020204030204" pitchFamily="34" charset="0"/>
                <a:ea typeface="Calibri" panose="020F0502020204030204" pitchFamily="34" charset="0"/>
                <a:cs typeface="Calibri" panose="020F0502020204030204" pitchFamily="34" charset="0"/>
              </a:rPr>
              <a:t>Register Transfer language</a:t>
            </a:r>
            <a:r>
              <a:rPr lang="en-IN" sz="2500" dirty="0">
                <a:latin typeface="Calibri" panose="020F0502020204030204" pitchFamily="34" charset="0"/>
                <a:ea typeface="Calibri" panose="020F0502020204030204" pitchFamily="34" charset="0"/>
                <a:cs typeface="Calibri" panose="020F0502020204030204" pitchFamily="34" charset="0"/>
              </a:rPr>
              <a:t>—Register Transfer—Bus and memory transfers—Arithmetic Micro operations—logic micro-operations—shift micro-operations—Arithmetic logic shift unit</a:t>
            </a:r>
            <a:r>
              <a:rPr lang="en-IN" sz="2500">
                <a:latin typeface="Calibri" panose="020F0502020204030204" pitchFamily="34" charset="0"/>
                <a:ea typeface="Calibri" panose="020F0502020204030204" pitchFamily="34" charset="0"/>
                <a:cs typeface="Calibri" panose="020F0502020204030204" pitchFamily="34" charset="0"/>
              </a:rPr>
              <a:t>. </a:t>
            </a:r>
            <a:endParaRPr lang="en-IN" sz="25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359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CONSTRUCTION OF A BUS SYSTEM WITH THREE_STATE BUFFERS</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49983" y="589072"/>
            <a:ext cx="5846017" cy="4801314"/>
          </a:xfrm>
          <a:prstGeom prst="rect">
            <a:avLst/>
          </a:prstGeom>
          <a:noFill/>
        </p:spPr>
        <p:txBody>
          <a:bodyPr wrap="square">
            <a:spAutoFit/>
          </a:bodyPr>
          <a:lstStyle/>
          <a:p>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400" b="1" dirty="0" smtClean="0">
                <a:latin typeface="Calibri" panose="020F0502020204030204" pitchFamily="34" charset="0"/>
                <a:ea typeface="Calibri" panose="020F0502020204030204" pitchFamily="34" charset="0"/>
                <a:cs typeface="Calibri" panose="020F0502020204030204" pitchFamily="34" charset="0"/>
              </a:rPr>
              <a:t>One </a:t>
            </a:r>
            <a:r>
              <a:rPr lang="en-IN" sz="2400" b="1" dirty="0">
                <a:latin typeface="Calibri" panose="020F0502020204030204" pitchFamily="34" charset="0"/>
                <a:ea typeface="Calibri" panose="020F0502020204030204" pitchFamily="34" charset="0"/>
                <a:cs typeface="Calibri" panose="020F0502020204030204" pitchFamily="34" charset="0"/>
              </a:rPr>
              <a:t>way to ensure that no more than one control input is active at any given time is to use a decoder, as shown in the diagram</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When the enable input of the decoder is 0, all of its four outputs are 0, and the bus line is in a high-impedance state because all four buffers are disabled</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When the enable input is active, one of the three-state buffers will be active, depending on the binary value in the select inputs of the decoder.</a:t>
            </a:r>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p:cNvPicPr/>
          <p:nvPr/>
        </p:nvPicPr>
        <p:blipFill>
          <a:blip r:embed="rId2"/>
          <a:srcRect/>
          <a:stretch>
            <a:fillRect/>
          </a:stretch>
        </p:blipFill>
        <p:spPr bwMode="auto">
          <a:xfrm>
            <a:off x="6370320" y="812800"/>
            <a:ext cx="5509014" cy="4683760"/>
          </a:xfrm>
          <a:prstGeom prst="rect">
            <a:avLst/>
          </a:prstGeom>
          <a:noFill/>
          <a:ln w="9525">
            <a:noFill/>
            <a:miter lim="800000"/>
            <a:headEnd/>
            <a:tailEnd/>
          </a:ln>
        </p:spPr>
      </p:pic>
    </p:spTree>
    <p:extLst>
      <p:ext uri="{BB962C8B-B14F-4D97-AF65-F5344CB8AC3E}">
        <p14:creationId xmlns:p14="http://schemas.microsoft.com/office/powerpoint/2010/main" val="1599369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MEMORY TRANSFER</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49983" y="646331"/>
            <a:ext cx="11529061" cy="5324535"/>
          </a:xfrm>
          <a:prstGeom prst="rect">
            <a:avLst/>
          </a:prstGeom>
          <a:noFill/>
        </p:spPr>
        <p:txBody>
          <a:bodyPr wrap="square">
            <a:spAutoFit/>
          </a:bodyPr>
          <a:lstStyle/>
          <a:p>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r>
              <a:rPr lang="en-IN" sz="2400" dirty="0" smtClean="0">
                <a:latin typeface="Calibri" panose="020F0502020204030204" pitchFamily="34" charset="0"/>
                <a:ea typeface="Calibri" panose="020F0502020204030204" pitchFamily="34" charset="0"/>
                <a:cs typeface="Calibri" panose="020F0502020204030204" pitchFamily="34" charset="0"/>
              </a:rPr>
              <a:t>The </a:t>
            </a:r>
            <a:r>
              <a:rPr lang="en-IN" sz="2400" dirty="0">
                <a:latin typeface="Calibri" panose="020F0502020204030204" pitchFamily="34" charset="0"/>
                <a:ea typeface="Calibri" panose="020F0502020204030204" pitchFamily="34" charset="0"/>
                <a:cs typeface="Calibri" panose="020F0502020204030204" pitchFamily="34" charset="0"/>
              </a:rPr>
              <a:t>transfer of information from a memory word to the outside environment is called a </a:t>
            </a:r>
            <a:r>
              <a:rPr lang="en-IN" sz="2400" b="1" dirty="0">
                <a:latin typeface="Calibri" panose="020F0502020204030204" pitchFamily="34" charset="0"/>
                <a:ea typeface="Calibri" panose="020F0502020204030204" pitchFamily="34" charset="0"/>
                <a:cs typeface="Calibri" panose="020F0502020204030204" pitchFamily="34" charset="0"/>
              </a:rPr>
              <a:t>read operation</a:t>
            </a:r>
            <a:r>
              <a:rPr lang="en-IN" sz="2400"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lgn="just">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The transfer of new information to be stored into the memory is called a </a:t>
            </a:r>
            <a:r>
              <a:rPr lang="en-IN" sz="2400" b="1" dirty="0">
                <a:latin typeface="Calibri" panose="020F0502020204030204" pitchFamily="34" charset="0"/>
                <a:ea typeface="Calibri" panose="020F0502020204030204" pitchFamily="34" charset="0"/>
                <a:cs typeface="Calibri" panose="020F0502020204030204" pitchFamily="34" charset="0"/>
              </a:rPr>
              <a:t>write operation</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lgn="just">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A memory word will be symbolized by the letter </a:t>
            </a:r>
            <a:r>
              <a:rPr lang="en-IN" sz="2400" b="1" dirty="0">
                <a:latin typeface="Calibri" panose="020F0502020204030204" pitchFamily="34" charset="0"/>
                <a:ea typeface="Calibri" panose="020F0502020204030204" pitchFamily="34" charset="0"/>
                <a:cs typeface="Calibri" panose="020F0502020204030204" pitchFamily="34" charset="0"/>
              </a:rPr>
              <a:t>M</a:t>
            </a:r>
            <a:r>
              <a:rPr lang="en-IN" sz="2400"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lgn="just">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It is necessary to specify the address of M when writing memory transfer operations</a:t>
            </a:r>
            <a:r>
              <a:rPr lang="en-IN" sz="2400"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lgn="just">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Designate the address register by </a:t>
            </a:r>
            <a:r>
              <a:rPr lang="en-IN" sz="2400" b="1" dirty="0">
                <a:latin typeface="Calibri" panose="020F0502020204030204" pitchFamily="34" charset="0"/>
                <a:ea typeface="Calibri" panose="020F0502020204030204" pitchFamily="34" charset="0"/>
                <a:cs typeface="Calibri" panose="020F0502020204030204" pitchFamily="34" charset="0"/>
              </a:rPr>
              <a:t>AR</a:t>
            </a:r>
            <a:r>
              <a:rPr lang="en-IN" sz="2400" dirty="0">
                <a:latin typeface="Calibri" panose="020F0502020204030204" pitchFamily="34" charset="0"/>
                <a:ea typeface="Calibri" panose="020F0502020204030204" pitchFamily="34" charset="0"/>
                <a:cs typeface="Calibri" panose="020F0502020204030204" pitchFamily="34" charset="0"/>
              </a:rPr>
              <a:t> and the data register by </a:t>
            </a:r>
            <a:r>
              <a:rPr lang="en-IN" sz="2400" b="1" dirty="0">
                <a:latin typeface="Calibri" panose="020F0502020204030204" pitchFamily="34" charset="0"/>
                <a:ea typeface="Calibri" panose="020F0502020204030204" pitchFamily="34" charset="0"/>
                <a:cs typeface="Calibri" panose="020F0502020204030204" pitchFamily="34" charset="0"/>
              </a:rPr>
              <a:t>DR</a:t>
            </a:r>
            <a:r>
              <a:rPr lang="en-IN" sz="2400"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lgn="just">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The read operation can be stated as follows:</a:t>
            </a:r>
          </a:p>
          <a:p>
            <a:pPr algn="just"/>
            <a:r>
              <a:rPr lang="en-IN" sz="2400" b="1" dirty="0" smtClean="0">
                <a:latin typeface="Calibri" panose="020F0502020204030204" pitchFamily="34" charset="0"/>
                <a:ea typeface="Calibri" panose="020F0502020204030204" pitchFamily="34" charset="0"/>
                <a:cs typeface="Calibri" panose="020F0502020204030204" pitchFamily="34" charset="0"/>
              </a:rPr>
              <a:t>                                                        DR </a:t>
            </a:r>
            <a:r>
              <a:rPr lang="en-IN" sz="2400" b="1" dirty="0">
                <a:latin typeface="Calibri" panose="020F0502020204030204" pitchFamily="34" charset="0"/>
                <a:ea typeface="Calibri" panose="020F0502020204030204" pitchFamily="34" charset="0"/>
                <a:cs typeface="Calibri" panose="020F0502020204030204" pitchFamily="34" charset="0"/>
              </a:rPr>
              <a:t>← M[AR]</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endParaRPr lang="en-IN" sz="600" dirty="0" smtClean="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r>
              <a:rPr lang="en-IN" sz="2400" dirty="0" smtClean="0">
                <a:latin typeface="Calibri" panose="020F0502020204030204" pitchFamily="34" charset="0"/>
                <a:ea typeface="Calibri" panose="020F0502020204030204" pitchFamily="34" charset="0"/>
                <a:cs typeface="Calibri" panose="020F0502020204030204" pitchFamily="34" charset="0"/>
              </a:rPr>
              <a:t>The </a:t>
            </a:r>
            <a:r>
              <a:rPr lang="en-IN" sz="2400" dirty="0">
                <a:latin typeface="Calibri" panose="020F0502020204030204" pitchFamily="34" charset="0"/>
                <a:ea typeface="Calibri" panose="020F0502020204030204" pitchFamily="34" charset="0"/>
                <a:cs typeface="Calibri" panose="020F0502020204030204" pitchFamily="34" charset="0"/>
              </a:rPr>
              <a:t>write operation can	be stated </a:t>
            </a:r>
            <a:r>
              <a:rPr lang="en-IN" sz="2400" dirty="0" smtClean="0">
                <a:latin typeface="Calibri" panose="020F0502020204030204" pitchFamily="34" charset="0"/>
                <a:ea typeface="Calibri" panose="020F0502020204030204" pitchFamily="34" charset="0"/>
                <a:cs typeface="Calibri" panose="020F0502020204030204" pitchFamily="34" charset="0"/>
              </a:rPr>
              <a:t>as:</a:t>
            </a:r>
          </a:p>
          <a:p>
            <a:pPr lvl="0" algn="just"/>
            <a:r>
              <a:rPr lang="en-IN" sz="2400" b="1" dirty="0">
                <a:latin typeface="Calibri" panose="020F0502020204030204" pitchFamily="34" charset="0"/>
                <a:ea typeface="Calibri" panose="020F0502020204030204" pitchFamily="34" charset="0"/>
                <a:cs typeface="Calibri" panose="020F0502020204030204" pitchFamily="34" charset="0"/>
              </a:rPr>
              <a:t> </a:t>
            </a:r>
            <a:r>
              <a:rPr lang="en-IN" sz="2400" b="1" dirty="0" smtClean="0">
                <a:latin typeface="Calibri" panose="020F0502020204030204" pitchFamily="34" charset="0"/>
                <a:ea typeface="Calibri" panose="020F0502020204030204" pitchFamily="34" charset="0"/>
                <a:cs typeface="Calibri" panose="020F0502020204030204" pitchFamily="34" charset="0"/>
              </a:rPr>
              <a:t>                                                     Write</a:t>
            </a:r>
            <a:r>
              <a:rPr lang="en-IN" sz="2400" b="1" dirty="0">
                <a:latin typeface="Calibri" panose="020F0502020204030204" pitchFamily="34" charset="0"/>
                <a:ea typeface="Calibri" panose="020F0502020204030204" pitchFamily="34" charset="0"/>
                <a:cs typeface="Calibri" panose="020F0502020204030204" pitchFamily="34" charset="0"/>
              </a:rPr>
              <a:t>: M[AR] ← R1</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endParaRPr lang="en-IN" sz="600" b="1" dirty="0" smtClean="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endParaRPr lang="en-IN" sz="1000" b="1" dirty="0">
              <a:latin typeface="Calibri" panose="020F0502020204030204" pitchFamily="34" charset="0"/>
              <a:ea typeface="Calibri" panose="020F0502020204030204" pitchFamily="34" charset="0"/>
              <a:cs typeface="Calibri" panose="020F0502020204030204" pitchFamily="34" charset="0"/>
            </a:endParaRPr>
          </a:p>
          <a:p>
            <a:pPr lvl="0"/>
            <a:r>
              <a:rPr lang="en-IN" dirty="0" smtClean="0"/>
              <a:t>.</a:t>
            </a:r>
            <a:endParaRPr lang="en-IN" dirty="0"/>
          </a:p>
        </p:txBody>
      </p:sp>
    </p:spTree>
    <p:extLst>
      <p:ext uri="{BB962C8B-B14F-4D97-AF65-F5344CB8AC3E}">
        <p14:creationId xmlns:p14="http://schemas.microsoft.com/office/powerpoint/2010/main" val="1978758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589072"/>
          </a:xfrm>
          <a:prstGeom prst="rect">
            <a:avLst/>
          </a:prstGeom>
          <a:noFill/>
        </p:spPr>
        <p:txBody>
          <a:bodyPr wrap="square">
            <a:spAutoFit/>
          </a:bodyPr>
          <a:lstStyle/>
          <a:p>
            <a:pPr lvl="1" algn="just" fontAlgn="auto">
              <a:lnSpc>
                <a:spcPct val="150000"/>
              </a:lnSpc>
              <a:spcAft>
                <a:spcPts val="800"/>
              </a:spcAft>
            </a:pPr>
            <a:r>
              <a:rPr lang="en-US"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TYPES OF MICRO-OPERATIONS</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49983" y="646331"/>
            <a:ext cx="11738817" cy="4955203"/>
          </a:xfrm>
          <a:prstGeom prst="rect">
            <a:avLst/>
          </a:prstGeom>
          <a:noFill/>
        </p:spPr>
        <p:txBody>
          <a:bodyPr wrap="square">
            <a:spAutoFit/>
          </a:bodyPr>
          <a:lstStyle/>
          <a:p>
            <a:endParaRPr lang="en-IN" sz="600" b="1" dirty="0">
              <a:latin typeface="Calibri" panose="020F0502020204030204" pitchFamily="34" charset="0"/>
              <a:ea typeface="Calibri" panose="020F0502020204030204" pitchFamily="34" charset="0"/>
              <a:cs typeface="Calibri" panose="020F0502020204030204" pitchFamily="34" charset="0"/>
            </a:endParaRPr>
          </a:p>
          <a:p>
            <a:pPr lvl="0" algn="just"/>
            <a:r>
              <a:rPr lang="en-IN" sz="2400" b="1" u="sng" dirty="0" smtClean="0">
                <a:solidFill>
                  <a:srgbClr val="FF0000"/>
                </a:solidFill>
                <a:latin typeface="Calibri" panose="020F0502020204030204" pitchFamily="34" charset="0"/>
                <a:ea typeface="Calibri" panose="020F0502020204030204" pitchFamily="34" charset="0"/>
                <a:cs typeface="Calibri" panose="020F0502020204030204" pitchFamily="34" charset="0"/>
              </a:rPr>
              <a:t>Register </a:t>
            </a:r>
            <a:r>
              <a:rPr lang="en-IN" sz="2400" b="1" u="sng" dirty="0">
                <a:solidFill>
                  <a:srgbClr val="FF0000"/>
                </a:solidFill>
                <a:latin typeface="Calibri" panose="020F0502020204030204" pitchFamily="34" charset="0"/>
                <a:ea typeface="Calibri" panose="020F0502020204030204" pitchFamily="34" charset="0"/>
                <a:cs typeface="Calibri" panose="020F0502020204030204" pitchFamily="34" charset="0"/>
              </a:rPr>
              <a:t>Transfer Micro-operations</a:t>
            </a:r>
            <a:r>
              <a:rPr lang="en-IN" sz="2400" dirty="0">
                <a:latin typeface="Calibri" panose="020F0502020204030204" pitchFamily="34" charset="0"/>
                <a:ea typeface="Calibri" panose="020F0502020204030204" pitchFamily="34" charset="0"/>
                <a:cs typeface="Calibri" panose="020F0502020204030204" pitchFamily="34" charset="0"/>
              </a:rPr>
              <a:t>: Transfer binary information from one register to another</a:t>
            </a:r>
            <a:r>
              <a:rPr lang="en-IN" sz="2400" dirty="0" smtClean="0">
                <a:latin typeface="Calibri" panose="020F0502020204030204" pitchFamily="34" charset="0"/>
                <a:ea typeface="Calibri" panose="020F0502020204030204" pitchFamily="34" charset="0"/>
                <a:cs typeface="Calibri" panose="020F0502020204030204" pitchFamily="34" charset="0"/>
              </a:rPr>
              <a:t>.</a:t>
            </a:r>
          </a:p>
          <a:p>
            <a:pPr lvl="0" algn="just"/>
            <a:endParaRPr lang="en-IN" sz="600" dirty="0" smtClean="0">
              <a:latin typeface="Calibri" panose="020F0502020204030204" pitchFamily="34" charset="0"/>
              <a:ea typeface="Calibri" panose="020F0502020204030204" pitchFamily="34" charset="0"/>
              <a:cs typeface="Calibri" panose="020F0502020204030204" pitchFamily="34" charset="0"/>
            </a:endParaRPr>
          </a:p>
          <a:p>
            <a:pPr lvl="0" algn="just"/>
            <a:endParaRPr lang="en-IN" sz="600" dirty="0">
              <a:latin typeface="Calibri" panose="020F0502020204030204" pitchFamily="34" charset="0"/>
              <a:ea typeface="Calibri" panose="020F0502020204030204" pitchFamily="34" charset="0"/>
              <a:cs typeface="Calibri" panose="020F0502020204030204" pitchFamily="34" charset="0"/>
            </a:endParaRPr>
          </a:p>
          <a:p>
            <a:pPr lvl="0" algn="just"/>
            <a:r>
              <a:rPr lang="en-IN" sz="2400" b="1" u="sng" dirty="0">
                <a:solidFill>
                  <a:srgbClr val="FF0000"/>
                </a:solidFill>
                <a:latin typeface="Calibri" panose="020F0502020204030204" pitchFamily="34" charset="0"/>
                <a:ea typeface="Calibri" panose="020F0502020204030204" pitchFamily="34" charset="0"/>
                <a:cs typeface="Calibri" panose="020F0502020204030204" pitchFamily="34" charset="0"/>
              </a:rPr>
              <a:t>Arithmetic Micro-operations</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IN" sz="2400" dirty="0">
                <a:latin typeface="Calibri" panose="020F0502020204030204" pitchFamily="34" charset="0"/>
                <a:ea typeface="Calibri" panose="020F0502020204030204" pitchFamily="34" charset="0"/>
                <a:cs typeface="Calibri" panose="020F0502020204030204" pitchFamily="34" charset="0"/>
              </a:rPr>
              <a:t>Perform arithmetic operation on numeric data stored in registers</a:t>
            </a:r>
            <a:r>
              <a:rPr lang="en-IN" sz="2400" dirty="0" smtClean="0">
                <a:latin typeface="Calibri" panose="020F0502020204030204" pitchFamily="34" charset="0"/>
                <a:ea typeface="Calibri" panose="020F0502020204030204" pitchFamily="34" charset="0"/>
                <a:cs typeface="Calibri" panose="020F0502020204030204" pitchFamily="34" charset="0"/>
              </a:rPr>
              <a:t>.</a:t>
            </a:r>
          </a:p>
          <a:p>
            <a:pPr lvl="0" algn="just"/>
            <a:endParaRPr lang="en-IN" sz="600" dirty="0" smtClean="0">
              <a:latin typeface="Calibri" panose="020F0502020204030204" pitchFamily="34" charset="0"/>
              <a:ea typeface="Calibri" panose="020F0502020204030204" pitchFamily="34" charset="0"/>
              <a:cs typeface="Calibri" panose="020F0502020204030204" pitchFamily="34" charset="0"/>
            </a:endParaRPr>
          </a:p>
          <a:p>
            <a:pPr lvl="0" algn="just"/>
            <a:endParaRPr lang="en-IN" sz="600" dirty="0">
              <a:latin typeface="Calibri" panose="020F0502020204030204" pitchFamily="34" charset="0"/>
              <a:ea typeface="Calibri" panose="020F0502020204030204" pitchFamily="34" charset="0"/>
              <a:cs typeface="Calibri" panose="020F0502020204030204" pitchFamily="34" charset="0"/>
            </a:endParaRPr>
          </a:p>
          <a:p>
            <a:pPr lvl="0" algn="just"/>
            <a:r>
              <a:rPr lang="en-IN" sz="2400" b="1" u="sng" dirty="0">
                <a:solidFill>
                  <a:srgbClr val="FF0000"/>
                </a:solidFill>
                <a:latin typeface="Calibri" panose="020F0502020204030204" pitchFamily="34" charset="0"/>
                <a:ea typeface="Calibri" panose="020F0502020204030204" pitchFamily="34" charset="0"/>
                <a:cs typeface="Calibri" panose="020F0502020204030204" pitchFamily="34" charset="0"/>
              </a:rPr>
              <a:t>Logical Micro-operations: </a:t>
            </a:r>
            <a:r>
              <a:rPr lang="en-IN" sz="2400" dirty="0">
                <a:latin typeface="Calibri" panose="020F0502020204030204" pitchFamily="34" charset="0"/>
                <a:ea typeface="Calibri" panose="020F0502020204030204" pitchFamily="34" charset="0"/>
                <a:cs typeface="Calibri" panose="020F0502020204030204" pitchFamily="34" charset="0"/>
              </a:rPr>
              <a:t>Perform bit manipulation operations on data stored in registers. </a:t>
            </a:r>
            <a:endParaRPr lang="en-IN" sz="2400" dirty="0" smtClean="0">
              <a:latin typeface="Calibri" panose="020F0502020204030204" pitchFamily="34" charset="0"/>
              <a:ea typeface="Calibri" panose="020F0502020204030204" pitchFamily="34" charset="0"/>
              <a:cs typeface="Calibri" panose="020F0502020204030204" pitchFamily="34" charset="0"/>
            </a:endParaRPr>
          </a:p>
          <a:p>
            <a:pPr lvl="0" algn="just"/>
            <a:endParaRPr lang="en-IN" sz="600" dirty="0" smtClean="0">
              <a:latin typeface="Calibri" panose="020F0502020204030204" pitchFamily="34" charset="0"/>
              <a:ea typeface="Calibri" panose="020F0502020204030204" pitchFamily="34" charset="0"/>
              <a:cs typeface="Calibri" panose="020F0502020204030204" pitchFamily="34" charset="0"/>
            </a:endParaRPr>
          </a:p>
          <a:p>
            <a:pPr lvl="0" algn="just"/>
            <a:endParaRPr lang="en-IN" sz="600" dirty="0" smtClean="0">
              <a:latin typeface="Calibri" panose="020F0502020204030204" pitchFamily="34" charset="0"/>
              <a:ea typeface="Calibri" panose="020F0502020204030204" pitchFamily="34" charset="0"/>
              <a:cs typeface="Calibri" panose="020F0502020204030204" pitchFamily="34" charset="0"/>
            </a:endParaRPr>
          </a:p>
          <a:p>
            <a:pPr lvl="0" algn="just"/>
            <a:endParaRPr lang="en-IN" sz="600" dirty="0">
              <a:latin typeface="Calibri" panose="020F0502020204030204" pitchFamily="34" charset="0"/>
              <a:ea typeface="Calibri" panose="020F0502020204030204" pitchFamily="34" charset="0"/>
              <a:cs typeface="Calibri" panose="020F0502020204030204" pitchFamily="34" charset="0"/>
            </a:endParaRPr>
          </a:p>
          <a:p>
            <a:pPr lvl="0" algn="just"/>
            <a:r>
              <a:rPr lang="en-IN" sz="2400" b="1" u="sng" dirty="0">
                <a:solidFill>
                  <a:srgbClr val="FF0000"/>
                </a:solidFill>
                <a:latin typeface="Calibri" panose="020F0502020204030204" pitchFamily="34" charset="0"/>
                <a:ea typeface="Calibri" panose="020F0502020204030204" pitchFamily="34" charset="0"/>
                <a:cs typeface="Calibri" panose="020F0502020204030204" pitchFamily="34" charset="0"/>
              </a:rPr>
              <a:t>Shift Micro-operations: </a:t>
            </a:r>
            <a:r>
              <a:rPr lang="en-IN" sz="2400" dirty="0">
                <a:latin typeface="Calibri" panose="020F0502020204030204" pitchFamily="34" charset="0"/>
                <a:ea typeface="Calibri" panose="020F0502020204030204" pitchFamily="34" charset="0"/>
                <a:cs typeface="Calibri" panose="020F0502020204030204" pitchFamily="34" charset="0"/>
              </a:rPr>
              <a:t>Perform shift operations on data stored in registers</a:t>
            </a:r>
            <a:r>
              <a:rPr lang="en-IN" sz="2400" dirty="0" smtClean="0">
                <a:latin typeface="Calibri" panose="020F0502020204030204" pitchFamily="34" charset="0"/>
                <a:ea typeface="Calibri" panose="020F0502020204030204" pitchFamily="34" charset="0"/>
                <a:cs typeface="Calibri" panose="020F0502020204030204" pitchFamily="34" charset="0"/>
              </a:rPr>
              <a:t>.</a:t>
            </a:r>
          </a:p>
          <a:p>
            <a:pPr lvl="0" algn="just"/>
            <a:endParaRPr lang="en-IN" sz="600" dirty="0" smtClean="0">
              <a:latin typeface="Calibri" panose="020F0502020204030204" pitchFamily="34" charset="0"/>
              <a:ea typeface="Calibri" panose="020F0502020204030204" pitchFamily="34" charset="0"/>
              <a:cs typeface="Calibri" panose="020F0502020204030204" pitchFamily="34" charset="0"/>
            </a:endParaRPr>
          </a:p>
          <a:p>
            <a:pPr lvl="0" algn="just"/>
            <a:endParaRPr lang="en-IN" sz="600" dirty="0">
              <a:latin typeface="Calibri" panose="020F0502020204030204" pitchFamily="34" charset="0"/>
              <a:ea typeface="Calibri" panose="020F0502020204030204" pitchFamily="34" charset="0"/>
              <a:cs typeface="Calibri" panose="020F0502020204030204" pitchFamily="34" charset="0"/>
            </a:endParaRPr>
          </a:p>
          <a:p>
            <a:pPr algn="just"/>
            <a:r>
              <a:rPr lang="en-IN" sz="2400" b="1" dirty="0">
                <a:solidFill>
                  <a:srgbClr val="FF0000"/>
                </a:solidFill>
                <a:latin typeface="Calibri" panose="020F0502020204030204" pitchFamily="34" charset="0"/>
                <a:ea typeface="Calibri" panose="020F0502020204030204" pitchFamily="34" charset="0"/>
                <a:cs typeface="Calibri" panose="020F0502020204030204" pitchFamily="34" charset="0"/>
              </a:rPr>
              <a:t>Register Transfer Micro-operation </a:t>
            </a:r>
            <a:r>
              <a:rPr lang="en-IN" sz="2400"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IN" sz="2400" dirty="0" smtClean="0">
                <a:latin typeface="Calibri" panose="020F0502020204030204" pitchFamily="34" charset="0"/>
                <a:ea typeface="Calibri" panose="020F0502020204030204" pitchFamily="34" charset="0"/>
                <a:cs typeface="Calibri" panose="020F0502020204030204" pitchFamily="34" charset="0"/>
              </a:rPr>
              <a:t>Doesn’t </a:t>
            </a:r>
            <a:r>
              <a:rPr lang="en-IN" sz="2400" dirty="0">
                <a:latin typeface="Calibri" panose="020F0502020204030204" pitchFamily="34" charset="0"/>
                <a:ea typeface="Calibri" panose="020F0502020204030204" pitchFamily="34" charset="0"/>
                <a:cs typeface="Calibri" panose="020F0502020204030204" pitchFamily="34" charset="0"/>
              </a:rPr>
              <a:t>change the information content when the binary information moves from source register to destination register</a:t>
            </a:r>
            <a:r>
              <a:rPr lang="en-IN" sz="2400" dirty="0" smtClean="0">
                <a:latin typeface="Calibri" panose="020F0502020204030204" pitchFamily="34" charset="0"/>
                <a:ea typeface="Calibri" panose="020F0502020204030204" pitchFamily="34" charset="0"/>
                <a:cs typeface="Calibri" panose="020F0502020204030204" pitchFamily="34" charset="0"/>
              </a:rPr>
              <a:t>.</a:t>
            </a:r>
          </a:p>
          <a:p>
            <a:pPr algn="just"/>
            <a:endParaRPr lang="en-IN" sz="600" dirty="0" smtClean="0">
              <a:latin typeface="Calibri" panose="020F0502020204030204" pitchFamily="34" charset="0"/>
              <a:ea typeface="Calibri" panose="020F0502020204030204" pitchFamily="34" charset="0"/>
              <a:cs typeface="Calibri" panose="020F0502020204030204" pitchFamily="34" charset="0"/>
            </a:endParaRPr>
          </a:p>
          <a:p>
            <a:pPr algn="just"/>
            <a:r>
              <a:rPr lang="en-IN" sz="2400" dirty="0" smtClean="0">
                <a:latin typeface="Calibri" panose="020F0502020204030204" pitchFamily="34" charset="0"/>
                <a:ea typeface="Calibri" panose="020F0502020204030204" pitchFamily="34" charset="0"/>
                <a:cs typeface="Calibri" panose="020F0502020204030204" pitchFamily="34" charset="0"/>
              </a:rPr>
              <a:t>Other </a:t>
            </a:r>
            <a:r>
              <a:rPr lang="en-IN" sz="2400" dirty="0">
                <a:latin typeface="Calibri" panose="020F0502020204030204" pitchFamily="34" charset="0"/>
                <a:ea typeface="Calibri" panose="020F0502020204030204" pitchFamily="34" charset="0"/>
                <a:cs typeface="Calibri" panose="020F0502020204030204" pitchFamily="34" charset="0"/>
              </a:rPr>
              <a:t>three types of micro-operations change the information </a:t>
            </a:r>
            <a:r>
              <a:rPr lang="en-IN" sz="2400" dirty="0" smtClean="0">
                <a:latin typeface="Calibri" panose="020F0502020204030204" pitchFamily="34" charset="0"/>
                <a:ea typeface="Calibri" panose="020F0502020204030204" pitchFamily="34" charset="0"/>
                <a:cs typeface="Calibri" panose="020F0502020204030204" pitchFamily="34" charset="0"/>
              </a:rPr>
              <a:t>content </a:t>
            </a:r>
            <a:r>
              <a:rPr lang="en-IN" sz="2400" dirty="0">
                <a:latin typeface="Calibri" panose="020F0502020204030204" pitchFamily="34" charset="0"/>
                <a:ea typeface="Calibri" panose="020F0502020204030204" pitchFamily="34" charset="0"/>
                <a:cs typeface="Calibri" panose="020F0502020204030204" pitchFamily="34" charset="0"/>
              </a:rPr>
              <a:t>during the transfer.</a:t>
            </a:r>
          </a:p>
          <a:p>
            <a:pPr lvl="0" algn="just"/>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endParaRPr lang="en-IN" sz="600" b="1" dirty="0" smtClean="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endParaRPr lang="en-IN" sz="1000" b="1" dirty="0">
              <a:latin typeface="Calibri" panose="020F0502020204030204" pitchFamily="34" charset="0"/>
              <a:ea typeface="Calibri" panose="020F0502020204030204" pitchFamily="34" charset="0"/>
              <a:cs typeface="Calibri" panose="020F0502020204030204" pitchFamily="34" charset="0"/>
            </a:endParaRPr>
          </a:p>
          <a:p>
            <a:pPr lvl="0"/>
            <a:endParaRPr lang="en-IN" dirty="0"/>
          </a:p>
        </p:txBody>
      </p:sp>
    </p:spTree>
    <p:extLst>
      <p:ext uri="{BB962C8B-B14F-4D97-AF65-F5344CB8AC3E}">
        <p14:creationId xmlns:p14="http://schemas.microsoft.com/office/powerpoint/2010/main" val="1413468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589072"/>
          </a:xfrm>
          <a:prstGeom prst="rect">
            <a:avLst/>
          </a:prstGeom>
          <a:noFill/>
        </p:spPr>
        <p:txBody>
          <a:bodyPr wrap="square">
            <a:spAutoFit/>
          </a:bodyPr>
          <a:lstStyle/>
          <a:p>
            <a:pPr lvl="1" algn="just" fontAlgn="auto">
              <a:lnSpc>
                <a:spcPct val="150000"/>
              </a:lnSpc>
              <a:spcAft>
                <a:spcPts val="800"/>
              </a:spcAft>
            </a:pPr>
            <a:r>
              <a:rPr lang="en-US"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ARITHMETIC MICRO-OPERATIONS</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49983" y="646331"/>
            <a:ext cx="11738817" cy="3754874"/>
          </a:xfrm>
          <a:prstGeom prst="rect">
            <a:avLst/>
          </a:prstGeom>
          <a:noFill/>
        </p:spPr>
        <p:txBody>
          <a:bodyPr wrap="square">
            <a:spAutoFit/>
          </a:bodyPr>
          <a:lstStyle/>
          <a:p>
            <a:endParaRPr lang="en-IN" sz="600" b="1" dirty="0">
              <a:latin typeface="Calibri" panose="020F0502020204030204" pitchFamily="34" charset="0"/>
              <a:ea typeface="Calibri" panose="020F0502020204030204" pitchFamily="34" charset="0"/>
              <a:cs typeface="Calibri" panose="020F0502020204030204" pitchFamily="34" charset="0"/>
            </a:endParaRPr>
          </a:p>
          <a:p>
            <a:pPr lvl="0" algn="just"/>
            <a:r>
              <a:rPr lang="en-IN" sz="2400" dirty="0" smtClean="0">
                <a:latin typeface="Calibri" panose="020F0502020204030204" pitchFamily="34" charset="0"/>
                <a:ea typeface="Calibri" panose="020F0502020204030204" pitchFamily="34" charset="0"/>
                <a:cs typeface="Calibri" panose="020F0502020204030204" pitchFamily="34" charset="0"/>
              </a:rPr>
              <a:t>The basic arithmetic micro-operations are addition , subtraction , increment ,decrement and shift .</a:t>
            </a:r>
          </a:p>
          <a:p>
            <a:pPr lvl="0" algn="just"/>
            <a:endParaRPr lang="en-IN" sz="600" dirty="0" smtClean="0">
              <a:latin typeface="Calibri" panose="020F0502020204030204" pitchFamily="34" charset="0"/>
              <a:ea typeface="Calibri" panose="020F0502020204030204" pitchFamily="34" charset="0"/>
              <a:cs typeface="Calibri" panose="020F0502020204030204" pitchFamily="34" charset="0"/>
            </a:endParaRPr>
          </a:p>
          <a:p>
            <a:pPr lvl="0" algn="just"/>
            <a:endParaRPr lang="en-IN" sz="600" dirty="0">
              <a:latin typeface="Calibri" panose="020F0502020204030204" pitchFamily="34" charset="0"/>
              <a:ea typeface="Calibri" panose="020F0502020204030204" pitchFamily="34" charset="0"/>
              <a:cs typeface="Calibri" panose="020F0502020204030204" pitchFamily="34" charset="0"/>
            </a:endParaRPr>
          </a:p>
          <a:p>
            <a:pPr lvl="0" algn="just"/>
            <a:r>
              <a:rPr lang="en-IN" sz="2400" b="1" u="sng" dirty="0">
                <a:solidFill>
                  <a:srgbClr val="FF0000"/>
                </a:solidFill>
                <a:latin typeface="Calibri" panose="020F0502020204030204" pitchFamily="34" charset="0"/>
                <a:ea typeface="Calibri" panose="020F0502020204030204" pitchFamily="34" charset="0"/>
                <a:cs typeface="Calibri" panose="020F0502020204030204" pitchFamily="34" charset="0"/>
              </a:rPr>
              <a:t>Arithmetic Micro-operations</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IN" sz="2400" dirty="0">
                <a:latin typeface="Calibri" panose="020F0502020204030204" pitchFamily="34" charset="0"/>
                <a:ea typeface="Calibri" panose="020F0502020204030204" pitchFamily="34" charset="0"/>
                <a:cs typeface="Calibri" panose="020F0502020204030204" pitchFamily="34" charset="0"/>
              </a:rPr>
              <a:t>Perform arithmetic operation on numeric data stored in registers</a:t>
            </a:r>
            <a:r>
              <a:rPr lang="en-IN" sz="2400" dirty="0" smtClean="0">
                <a:latin typeface="Calibri" panose="020F0502020204030204" pitchFamily="34" charset="0"/>
                <a:ea typeface="Calibri" panose="020F0502020204030204" pitchFamily="34" charset="0"/>
                <a:cs typeface="Calibri" panose="020F0502020204030204" pitchFamily="34" charset="0"/>
              </a:rPr>
              <a:t>.</a:t>
            </a:r>
          </a:p>
          <a:p>
            <a:pPr lvl="0" algn="just"/>
            <a:endParaRPr lang="en-IN" sz="2400" dirty="0">
              <a:latin typeface="Calibri" panose="020F0502020204030204" pitchFamily="34" charset="0"/>
              <a:ea typeface="Calibri" panose="020F0502020204030204" pitchFamily="34" charset="0"/>
              <a:cs typeface="Calibri" panose="020F0502020204030204" pitchFamily="34" charset="0"/>
            </a:endParaRPr>
          </a:p>
          <a:p>
            <a:pPr lvl="0" algn="just"/>
            <a:r>
              <a:rPr lang="en-IN" sz="2400" b="1" u="sng" dirty="0" smtClean="0">
                <a:solidFill>
                  <a:srgbClr val="FF0000"/>
                </a:solidFill>
                <a:latin typeface="Calibri" panose="020F0502020204030204" pitchFamily="34" charset="0"/>
                <a:ea typeface="Calibri" panose="020F0502020204030204" pitchFamily="34" charset="0"/>
                <a:cs typeface="Calibri" panose="020F0502020204030204" pitchFamily="34" charset="0"/>
              </a:rPr>
              <a:t>Addition </a:t>
            </a:r>
            <a:r>
              <a:rPr lang="en-IN" sz="2400" b="1" u="sng" dirty="0">
                <a:solidFill>
                  <a:srgbClr val="FF0000"/>
                </a:solidFill>
                <a:latin typeface="Calibri" panose="020F0502020204030204" pitchFamily="34" charset="0"/>
                <a:ea typeface="Calibri" panose="020F0502020204030204" pitchFamily="34" charset="0"/>
                <a:cs typeface="Calibri" panose="020F0502020204030204" pitchFamily="34" charset="0"/>
              </a:rPr>
              <a:t>Micro-operations</a:t>
            </a:r>
            <a:r>
              <a:rPr lang="en-IN" sz="2400" dirty="0" smtClean="0">
                <a:solidFill>
                  <a:srgbClr val="FF0000"/>
                </a:solidFill>
                <a:latin typeface="Calibri" panose="020F0502020204030204" pitchFamily="34" charset="0"/>
                <a:ea typeface="Calibri" panose="020F0502020204030204" pitchFamily="34" charset="0"/>
                <a:cs typeface="Calibri" panose="020F0502020204030204" pitchFamily="34" charset="0"/>
              </a:rPr>
              <a:t>:</a:t>
            </a:r>
          </a:p>
          <a:p>
            <a:pPr lvl="0" algn="just"/>
            <a:endParaRPr lang="en-IN" sz="600" dirty="0" smtClean="0">
              <a:latin typeface="Calibri" panose="020F0502020204030204" pitchFamily="34" charset="0"/>
              <a:ea typeface="Calibri" panose="020F0502020204030204" pitchFamily="34" charset="0"/>
              <a:cs typeface="Calibri" panose="020F0502020204030204" pitchFamily="34" charset="0"/>
            </a:endParaRPr>
          </a:p>
          <a:p>
            <a:pPr lvl="0" algn="just"/>
            <a:r>
              <a:rPr lang="en-IN" sz="2400" dirty="0">
                <a:latin typeface="Calibri" panose="020F0502020204030204" pitchFamily="34" charset="0"/>
                <a:ea typeface="Calibri" panose="020F0502020204030204" pitchFamily="34" charset="0"/>
                <a:cs typeface="Calibri" panose="020F0502020204030204" pitchFamily="34" charset="0"/>
              </a:rPr>
              <a:t> </a:t>
            </a:r>
            <a:r>
              <a:rPr lang="en-IN" sz="2400" dirty="0" smtClean="0">
                <a:latin typeface="Calibri" panose="020F0502020204030204" pitchFamily="34" charset="0"/>
                <a:ea typeface="Calibri" panose="020F0502020204030204" pitchFamily="34" charset="0"/>
                <a:cs typeface="Calibri" panose="020F0502020204030204" pitchFamily="34" charset="0"/>
              </a:rPr>
              <a:t>                Example of addition : R3 </a:t>
            </a:r>
            <a:r>
              <a:rPr lang="en-IN" sz="2400" dirty="0" smtClean="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R1 + R2</a:t>
            </a:r>
            <a:endParaRPr lang="en-IN" sz="2400" dirty="0" smtClean="0">
              <a:latin typeface="Calibri" panose="020F0502020204030204" pitchFamily="34" charset="0"/>
              <a:ea typeface="Calibri" panose="020F0502020204030204" pitchFamily="34" charset="0"/>
              <a:cs typeface="Calibri" panose="020F0502020204030204" pitchFamily="34" charset="0"/>
            </a:endParaRPr>
          </a:p>
          <a:p>
            <a:pPr lvl="0" algn="just"/>
            <a:endParaRPr lang="en-IN" sz="600" dirty="0" smtClean="0">
              <a:latin typeface="Calibri" panose="020F0502020204030204" pitchFamily="34" charset="0"/>
              <a:ea typeface="Calibri" panose="020F0502020204030204" pitchFamily="34" charset="0"/>
              <a:cs typeface="Calibri" panose="020F0502020204030204" pitchFamily="34" charset="0"/>
            </a:endParaRPr>
          </a:p>
          <a:p>
            <a:pPr lvl="0" algn="just"/>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endParaRPr lang="en-IN" sz="600" b="1" dirty="0" smtClean="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endParaRPr lang="en-IN" sz="1000" b="1" dirty="0">
              <a:latin typeface="Calibri" panose="020F0502020204030204" pitchFamily="34" charset="0"/>
              <a:ea typeface="Calibri" panose="020F0502020204030204" pitchFamily="34" charset="0"/>
              <a:cs typeface="Calibri" panose="020F0502020204030204" pitchFamily="34" charset="0"/>
            </a:endParaRPr>
          </a:p>
          <a:p>
            <a:pPr lvl="0"/>
            <a:endParaRPr lang="en-IN" dirty="0"/>
          </a:p>
        </p:txBody>
      </p:sp>
    </p:spTree>
    <p:extLst>
      <p:ext uri="{BB962C8B-B14F-4D97-AF65-F5344CB8AC3E}">
        <p14:creationId xmlns:p14="http://schemas.microsoft.com/office/powerpoint/2010/main" val="3903255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BINARY ADDER</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49983" y="589072"/>
            <a:ext cx="5846017" cy="3323987"/>
          </a:xfrm>
          <a:prstGeom prst="rect">
            <a:avLst/>
          </a:prstGeom>
          <a:noFill/>
        </p:spPr>
        <p:txBody>
          <a:bodyPr wrap="square">
            <a:spAutoFit/>
          </a:bodyPr>
          <a:lstStyle/>
          <a:p>
            <a:pPr marL="34290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A binary adder is a digital circuit that generates the arithmetic sum of two binary numbers of any length</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lvl="1"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A binary added is constructed with full-adder circuits connected in cascade</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lvl="1"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An n-bit binary adder requires n full-adders</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lvl="1" indent="-342900" algn="just">
              <a:buFont typeface="Arial" panose="020B0604020202020204" pitchFamily="34" charset="0"/>
              <a:buChar char="•"/>
            </a:pP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732063" y="589072"/>
            <a:ext cx="5196840" cy="3366770"/>
          </a:xfrm>
          <a:prstGeom prst="rect">
            <a:avLst/>
          </a:prstGeom>
        </p:spPr>
      </p:pic>
      <p:sp>
        <p:nvSpPr>
          <p:cNvPr id="2" name="TextBox 1"/>
          <p:cNvSpPr txBox="1"/>
          <p:nvPr/>
        </p:nvSpPr>
        <p:spPr>
          <a:xfrm>
            <a:off x="3799840" y="4344859"/>
            <a:ext cx="8129063" cy="400110"/>
          </a:xfrm>
          <a:prstGeom prst="rect">
            <a:avLst/>
          </a:prstGeom>
          <a:noFill/>
        </p:spPr>
        <p:txBody>
          <a:bodyPr wrap="square" rtlCol="0">
            <a:spAutoFit/>
          </a:bodyPr>
          <a:lstStyle/>
          <a:p>
            <a:pPr algn="just"/>
            <a:r>
              <a:rPr lang="en-IN" sz="2000" b="1" dirty="0" smtClean="0">
                <a:latin typeface="Calibri" panose="020F0502020204030204" pitchFamily="34" charset="0"/>
                <a:ea typeface="Calibri" panose="020F0502020204030204" pitchFamily="34" charset="0"/>
                <a:cs typeface="Calibri" panose="020F0502020204030204" pitchFamily="34" charset="0"/>
              </a:rPr>
              <a:t>Fig : Interconnection of four full-adders (FA) to provide a 4-bit binary adder</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1105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BINARY ADDER</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49983" y="589072"/>
            <a:ext cx="5846017" cy="5170646"/>
          </a:xfrm>
          <a:prstGeom prst="rect">
            <a:avLst/>
          </a:prstGeom>
          <a:noFill/>
        </p:spPr>
        <p:txBody>
          <a:bodyPr wrap="square">
            <a:spAutoFit/>
          </a:bodyPr>
          <a:lstStyle/>
          <a:p>
            <a:pPr marL="34290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r>
              <a:rPr lang="en-IN" sz="2400" b="1" dirty="0" smtClean="0">
                <a:latin typeface="Calibri" panose="020F0502020204030204" pitchFamily="34" charset="0"/>
                <a:ea typeface="Calibri" panose="020F0502020204030204" pitchFamily="34" charset="0"/>
                <a:cs typeface="Calibri" panose="020F0502020204030204" pitchFamily="34" charset="0"/>
              </a:rPr>
              <a:t>The </a:t>
            </a:r>
            <a:r>
              <a:rPr lang="en-IN" sz="2400" b="1" dirty="0">
                <a:latin typeface="Calibri" panose="020F0502020204030204" pitchFamily="34" charset="0"/>
                <a:ea typeface="Calibri" panose="020F0502020204030204" pitchFamily="34" charset="0"/>
                <a:cs typeface="Calibri" panose="020F0502020204030204" pitchFamily="34" charset="0"/>
              </a:rPr>
              <a:t>augends bits of A and the addend bits of B are designated by subscript numbers from right to left, with subscript 0 denoting the low-order bit</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lvl="1"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The carries are connected in a chain through the full-adders. The input carry to the binary adder is Co and the output carry is C4. The S outputs of the full-adders generate the required sum bits</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lvl="1"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An n-bit binary adder requires n full-adders.</a:t>
            </a:r>
          </a:p>
          <a:p>
            <a:pPr marL="342900" lvl="1" indent="-342900" algn="just">
              <a:buFont typeface="Arial" panose="020B0604020202020204" pitchFamily="34" charset="0"/>
              <a:buChar char="•"/>
            </a:pPr>
            <a:endParaRPr lang="en-IN" sz="2400" b="1" dirty="0" smtClean="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732063" y="589072"/>
            <a:ext cx="5196840" cy="3366770"/>
          </a:xfrm>
          <a:prstGeom prst="rect">
            <a:avLst/>
          </a:prstGeom>
        </p:spPr>
      </p:pic>
      <p:sp>
        <p:nvSpPr>
          <p:cNvPr id="2" name="TextBox 1"/>
          <p:cNvSpPr txBox="1"/>
          <p:nvPr/>
        </p:nvSpPr>
        <p:spPr>
          <a:xfrm>
            <a:off x="6634480" y="4344858"/>
            <a:ext cx="5294423" cy="707886"/>
          </a:xfrm>
          <a:prstGeom prst="rect">
            <a:avLst/>
          </a:prstGeom>
          <a:noFill/>
        </p:spPr>
        <p:txBody>
          <a:bodyPr wrap="square" rtlCol="0">
            <a:spAutoFit/>
          </a:bodyPr>
          <a:lstStyle/>
          <a:p>
            <a:pPr algn="just"/>
            <a:r>
              <a:rPr lang="en-IN" sz="2000" b="1" dirty="0" smtClean="0">
                <a:latin typeface="Calibri" panose="020F0502020204030204" pitchFamily="34" charset="0"/>
                <a:ea typeface="Calibri" panose="020F0502020204030204" pitchFamily="34" charset="0"/>
                <a:cs typeface="Calibri" panose="020F0502020204030204" pitchFamily="34" charset="0"/>
              </a:rPr>
              <a:t>Fig : Interconnection of four full-adders (FA) to provide a 4-bit binary adder</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6827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589072"/>
          </a:xfrm>
          <a:prstGeom prst="rect">
            <a:avLst/>
          </a:prstGeom>
          <a:noFill/>
        </p:spPr>
        <p:txBody>
          <a:bodyPr wrap="square">
            <a:spAutoFit/>
          </a:bodyPr>
          <a:lstStyle/>
          <a:p>
            <a:pPr lvl="1" algn="just" fontAlgn="auto">
              <a:lnSpc>
                <a:spcPct val="150000"/>
              </a:lnSpc>
              <a:spcAft>
                <a:spcPts val="800"/>
              </a:spcAft>
            </a:pPr>
            <a:r>
              <a:rPr lang="en-US"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SUBTRACTION OPERATIONS</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49983" y="646331"/>
            <a:ext cx="11738817" cy="4154984"/>
          </a:xfrm>
          <a:prstGeom prst="rect">
            <a:avLst/>
          </a:prstGeom>
          <a:noFill/>
        </p:spPr>
        <p:txBody>
          <a:bodyPr wrap="square">
            <a:spAutoFit/>
          </a:bodyPr>
          <a:lstStyle/>
          <a:p>
            <a:endParaRPr lang="en-IN" sz="600" b="1" dirty="0">
              <a:latin typeface="Calibri" panose="020F0502020204030204" pitchFamily="34" charset="0"/>
              <a:ea typeface="Calibri" panose="020F0502020204030204" pitchFamily="34" charset="0"/>
              <a:cs typeface="Calibri" panose="020F0502020204030204" pitchFamily="34" charset="0"/>
            </a:endParaRPr>
          </a:p>
          <a:p>
            <a:pPr algn="just"/>
            <a:r>
              <a:rPr lang="en-IN" sz="2400" b="1" u="sng" dirty="0" err="1" smtClean="0">
                <a:solidFill>
                  <a:srgbClr val="FF0000"/>
                </a:solidFill>
                <a:latin typeface="Calibri" panose="020F0502020204030204" pitchFamily="34" charset="0"/>
                <a:ea typeface="Calibri" panose="020F0502020204030204" pitchFamily="34" charset="0"/>
                <a:cs typeface="Calibri" panose="020F0502020204030204" pitchFamily="34" charset="0"/>
              </a:rPr>
              <a:t>Substraction</a:t>
            </a:r>
            <a:r>
              <a:rPr lang="en-IN" sz="2400" b="1" u="sng" dirty="0" smtClean="0">
                <a:solidFill>
                  <a:srgbClr val="FF0000"/>
                </a:solidFill>
                <a:latin typeface="Calibri" panose="020F0502020204030204" pitchFamily="34" charset="0"/>
                <a:ea typeface="Calibri" panose="020F0502020204030204" pitchFamily="34" charset="0"/>
                <a:cs typeface="Calibri" panose="020F0502020204030204" pitchFamily="34" charset="0"/>
              </a:rPr>
              <a:t> Operations</a:t>
            </a:r>
            <a:r>
              <a:rPr lang="en-IN" sz="2400" dirty="0" smtClean="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IN" sz="2400" dirty="0">
                <a:latin typeface="Calibri" panose="020F0502020204030204" pitchFamily="34" charset="0"/>
                <a:ea typeface="Calibri" panose="020F0502020204030204" pitchFamily="34" charset="0"/>
                <a:cs typeface="Calibri" panose="020F0502020204030204" pitchFamily="34" charset="0"/>
              </a:rPr>
              <a:t>Subtraction is most often implemented through complementation and addition</a:t>
            </a:r>
            <a:r>
              <a:rPr lang="en-IN" sz="2400" dirty="0" smtClean="0">
                <a:latin typeface="Calibri" panose="020F0502020204030204" pitchFamily="34" charset="0"/>
                <a:ea typeface="Calibri" panose="020F0502020204030204" pitchFamily="34" charset="0"/>
                <a:cs typeface="Calibri" panose="020F0502020204030204" pitchFamily="34" charset="0"/>
              </a:rPr>
              <a:t>.   </a:t>
            </a:r>
          </a:p>
          <a:p>
            <a:pPr algn="just"/>
            <a:endParaRPr lang="en-IN" sz="2400" dirty="0" smtClean="0">
              <a:latin typeface="Calibri" panose="020F0502020204030204" pitchFamily="34" charset="0"/>
              <a:ea typeface="Calibri" panose="020F0502020204030204" pitchFamily="34" charset="0"/>
              <a:cs typeface="Calibri" panose="020F0502020204030204" pitchFamily="34" charset="0"/>
            </a:endParaRPr>
          </a:p>
          <a:p>
            <a:pPr algn="just"/>
            <a:r>
              <a:rPr lang="en-IN" sz="600" dirty="0">
                <a:latin typeface="Calibri" panose="020F0502020204030204" pitchFamily="34" charset="0"/>
                <a:ea typeface="Calibri" panose="020F0502020204030204" pitchFamily="34" charset="0"/>
                <a:cs typeface="Calibri" panose="020F0502020204030204" pitchFamily="34" charset="0"/>
              </a:rPr>
              <a:t> </a:t>
            </a:r>
            <a:r>
              <a:rPr lang="en-IN" sz="600" dirty="0" smtClean="0">
                <a:latin typeface="Calibri" panose="020F0502020204030204" pitchFamily="34" charset="0"/>
                <a:ea typeface="Calibri" panose="020F0502020204030204" pitchFamily="34" charset="0"/>
                <a:cs typeface="Calibri" panose="020F0502020204030204" pitchFamily="34" charset="0"/>
              </a:rPr>
              <a:t>                                                                                                                                                                                                                                                                                                                               -</a:t>
            </a:r>
            <a:endParaRPr lang="en-IN" sz="600" dirty="0">
              <a:latin typeface="Calibri" panose="020F0502020204030204" pitchFamily="34" charset="0"/>
              <a:ea typeface="Calibri" panose="020F0502020204030204" pitchFamily="34" charset="0"/>
              <a:cs typeface="Calibri" panose="020F0502020204030204" pitchFamily="34" charset="0"/>
            </a:endParaRPr>
          </a:p>
          <a:p>
            <a:pPr lvl="0" algn="just"/>
            <a:endParaRPr lang="en-IN" sz="600" dirty="0" smtClean="0">
              <a:latin typeface="Calibri" panose="020F0502020204030204" pitchFamily="34" charset="0"/>
              <a:ea typeface="Calibri" panose="020F0502020204030204" pitchFamily="34" charset="0"/>
              <a:cs typeface="Calibri" panose="020F0502020204030204" pitchFamily="34" charset="0"/>
            </a:endParaRPr>
          </a:p>
          <a:p>
            <a:pPr lvl="0" algn="just"/>
            <a:r>
              <a:rPr lang="en-IN" sz="2400" dirty="0">
                <a:latin typeface="Calibri" panose="020F0502020204030204" pitchFamily="34" charset="0"/>
                <a:ea typeface="Calibri" panose="020F0502020204030204" pitchFamily="34" charset="0"/>
                <a:cs typeface="Calibri" panose="020F0502020204030204" pitchFamily="34" charset="0"/>
              </a:rPr>
              <a:t> </a:t>
            </a:r>
            <a:r>
              <a:rPr lang="en-IN" sz="2400" dirty="0" smtClean="0">
                <a:latin typeface="Calibri" panose="020F0502020204030204" pitchFamily="34" charset="0"/>
                <a:ea typeface="Calibri" panose="020F0502020204030204" pitchFamily="34" charset="0"/>
                <a:cs typeface="Calibri" panose="020F0502020204030204" pitchFamily="34" charset="0"/>
              </a:rPr>
              <a:t>                Example of Subtraction : R3 </a:t>
            </a:r>
            <a:r>
              <a:rPr lang="en-IN" sz="2400" dirty="0" smtClean="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R1 + R2+1</a:t>
            </a:r>
          </a:p>
          <a:p>
            <a:pPr lvl="0" algn="just"/>
            <a:endParaRPr lang="en-IN" sz="600" dirty="0" smtClean="0">
              <a:latin typeface="Calibri" panose="020F0502020204030204" pitchFamily="34" charset="0"/>
              <a:ea typeface="Calibri" panose="020F0502020204030204" pitchFamily="34" charset="0"/>
              <a:cs typeface="Calibri" panose="020F0502020204030204" pitchFamily="34" charset="0"/>
            </a:endParaRPr>
          </a:p>
          <a:p>
            <a:pPr lvl="0" algn="just"/>
            <a:r>
              <a:rPr lang="en-IN" sz="2400" dirty="0" smtClean="0">
                <a:latin typeface="Calibri" panose="020F0502020204030204" pitchFamily="34" charset="0"/>
                <a:ea typeface="Calibri" panose="020F0502020204030204" pitchFamily="34" charset="0"/>
                <a:cs typeface="Calibri" panose="020F0502020204030204" pitchFamily="34" charset="0"/>
              </a:rPr>
              <a:t>R2 -  1’s Complement </a:t>
            </a:r>
          </a:p>
          <a:p>
            <a:pPr lvl="0" algn="just"/>
            <a:endParaRPr lang="en-IN" sz="600" dirty="0" smtClean="0">
              <a:latin typeface="Calibri" panose="020F0502020204030204" pitchFamily="34" charset="0"/>
              <a:ea typeface="Calibri" panose="020F0502020204030204" pitchFamily="34" charset="0"/>
              <a:cs typeface="Calibri" panose="020F0502020204030204" pitchFamily="34" charset="0"/>
            </a:endParaRPr>
          </a:p>
          <a:p>
            <a:pPr lvl="0" algn="just"/>
            <a:endParaRPr lang="en-IN" sz="600" dirty="0" smtClean="0">
              <a:latin typeface="Calibri" panose="020F0502020204030204" pitchFamily="34" charset="0"/>
              <a:ea typeface="Calibri" panose="020F0502020204030204" pitchFamily="34" charset="0"/>
              <a:cs typeface="Calibri" panose="020F0502020204030204" pitchFamily="34" charset="0"/>
            </a:endParaRPr>
          </a:p>
          <a:p>
            <a:pPr lvl="0" algn="just"/>
            <a:r>
              <a:rPr lang="en-IN" sz="2400" dirty="0" smtClean="0">
                <a:latin typeface="Calibri" panose="020F0502020204030204" pitchFamily="34" charset="0"/>
                <a:ea typeface="Calibri" panose="020F0502020204030204" pitchFamily="34" charset="0"/>
                <a:cs typeface="Calibri" panose="020F0502020204030204" pitchFamily="34" charset="0"/>
              </a:rPr>
              <a:t>R2+1   - 2’s Complement</a:t>
            </a:r>
          </a:p>
          <a:p>
            <a:pPr lvl="0" algn="just"/>
            <a:endParaRPr lang="en-IN" sz="600" dirty="0" smtClean="0">
              <a:latin typeface="Calibri" panose="020F0502020204030204" pitchFamily="34" charset="0"/>
              <a:ea typeface="Calibri" panose="020F0502020204030204" pitchFamily="34" charset="0"/>
              <a:cs typeface="Calibri" panose="020F0502020204030204" pitchFamily="34" charset="0"/>
            </a:endParaRPr>
          </a:p>
          <a:p>
            <a:pPr lvl="0" algn="just"/>
            <a:endParaRPr lang="en-IN" sz="2200" dirty="0" smtClean="0">
              <a:latin typeface="Calibri" panose="020F0502020204030204" pitchFamily="34" charset="0"/>
              <a:ea typeface="Calibri" panose="020F0502020204030204" pitchFamily="34" charset="0"/>
              <a:cs typeface="Calibri" panose="020F0502020204030204" pitchFamily="34" charset="0"/>
            </a:endParaRPr>
          </a:p>
          <a:p>
            <a:pPr lvl="0" algn="just"/>
            <a:r>
              <a:rPr lang="en-IN" sz="2200" dirty="0" smtClean="0">
                <a:latin typeface="Calibri" panose="020F0502020204030204" pitchFamily="34" charset="0"/>
                <a:ea typeface="Calibri" panose="020F0502020204030204" pitchFamily="34" charset="0"/>
                <a:cs typeface="Calibri" panose="020F0502020204030204" pitchFamily="34" charset="0"/>
              </a:rPr>
              <a:t>Adding the content of R1 to the 2’s complement of R2 is equivalent to Subtraction</a:t>
            </a: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endParaRPr lang="en-IN" sz="600" b="1" dirty="0" smtClean="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endParaRPr lang="en-IN" sz="1000" b="1" dirty="0">
              <a:latin typeface="Calibri" panose="020F0502020204030204" pitchFamily="34" charset="0"/>
              <a:ea typeface="Calibri" panose="020F0502020204030204" pitchFamily="34" charset="0"/>
              <a:cs typeface="Calibri" panose="020F0502020204030204" pitchFamily="34" charset="0"/>
            </a:endParaRPr>
          </a:p>
          <a:p>
            <a:pPr lvl="0"/>
            <a:endParaRPr lang="en-IN" dirty="0"/>
          </a:p>
        </p:txBody>
      </p:sp>
      <p:sp>
        <p:nvSpPr>
          <p:cNvPr id="12" name="Rectangle 12"/>
          <p:cNvSpPr>
            <a:spLocks noChangeArrowheads="1"/>
          </p:cNvSpPr>
          <p:nvPr/>
        </p:nvSpPr>
        <p:spPr bwMode="auto">
          <a:xfrm>
            <a:off x="0" y="3860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2059" name="Ink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675" y="3881438"/>
            <a:ext cx="152400" cy="9525"/>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p:cNvCxnSpPr/>
          <p:nvPr/>
        </p:nvCxnSpPr>
        <p:spPr>
          <a:xfrm>
            <a:off x="5963920" y="1981200"/>
            <a:ext cx="365760" cy="10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36331" y="2458512"/>
            <a:ext cx="3363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36331" y="3100552"/>
            <a:ext cx="33633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994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BINARY SUBTRACTOR</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49983" y="589072"/>
            <a:ext cx="5846017" cy="5262979"/>
          </a:xfrm>
          <a:prstGeom prst="rect">
            <a:avLst/>
          </a:prstGeom>
          <a:noFill/>
        </p:spPr>
        <p:txBody>
          <a:bodyPr wrap="square">
            <a:spAutoFit/>
          </a:bodyPr>
          <a:lstStyle/>
          <a:p>
            <a:pPr marL="34290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The mode input M controls the operation. When M = 0 the circuit is an adder and when M = 1 the circuit becomes a </a:t>
            </a:r>
            <a:r>
              <a:rPr lang="en-IN" sz="2400" b="1" dirty="0" err="1">
                <a:latin typeface="Calibri" panose="020F0502020204030204" pitchFamily="34" charset="0"/>
                <a:ea typeface="Calibri" panose="020F0502020204030204" pitchFamily="34" charset="0"/>
                <a:cs typeface="Calibri" panose="020F0502020204030204" pitchFamily="34" charset="0"/>
              </a:rPr>
              <a:t>subtractor</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lvl="1"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Each exclusive-OR gate receives input M and one of the inputs of B</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lvl="1" indent="-342900" algn="just">
              <a:buFont typeface="Arial" panose="020B0604020202020204" pitchFamily="34" charset="0"/>
              <a:buChar char="•"/>
            </a:pPr>
            <a:endParaRPr lang="en-IN" sz="600" b="1" dirty="0" smtClean="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r>
              <a:rPr lang="en-IN" sz="2400" b="1" dirty="0" smtClean="0">
                <a:latin typeface="Calibri" panose="020F0502020204030204" pitchFamily="34" charset="0"/>
                <a:ea typeface="Calibri" panose="020F0502020204030204" pitchFamily="34" charset="0"/>
                <a:cs typeface="Calibri" panose="020F0502020204030204" pitchFamily="34" charset="0"/>
              </a:rPr>
              <a:t>When </a:t>
            </a:r>
            <a:r>
              <a:rPr lang="en-IN" sz="2400" b="1" dirty="0">
                <a:latin typeface="Calibri" panose="020F0502020204030204" pitchFamily="34" charset="0"/>
                <a:ea typeface="Calibri" panose="020F0502020204030204" pitchFamily="34" charset="0"/>
                <a:cs typeface="Calibri" panose="020F0502020204030204" pitchFamily="34" charset="0"/>
              </a:rPr>
              <a:t>M = 0, we have B XOR 0 = B. The full-adders receive the value of B, the input carry is 0, and the circuit performs A plus B.</a:t>
            </a:r>
          </a:p>
          <a:p>
            <a:pPr marL="0" lvl="1" algn="just"/>
            <a:r>
              <a:rPr lang="en-IN" sz="2400" b="1" dirty="0">
                <a:latin typeface="Calibri" panose="020F0502020204030204" pitchFamily="34" charset="0"/>
                <a:ea typeface="Calibri" panose="020F0502020204030204" pitchFamily="34" charset="0"/>
                <a:cs typeface="Calibri" panose="020F0502020204030204" pitchFamily="34" charset="0"/>
              </a:rPr>
              <a:t> </a:t>
            </a:r>
          </a:p>
          <a:p>
            <a:pPr marL="342900" lvl="1" indent="-342900" algn="just">
              <a:buFont typeface="Arial" panose="020B0604020202020204" pitchFamily="34" charset="0"/>
              <a:buChar char="•"/>
            </a:pPr>
            <a:endParaRPr lang="en-IN" sz="2400" b="1" dirty="0" smtClean="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p:cNvSpPr txBox="1"/>
          <p:nvPr/>
        </p:nvSpPr>
        <p:spPr>
          <a:xfrm>
            <a:off x="6634480" y="4344858"/>
            <a:ext cx="5294423" cy="400110"/>
          </a:xfrm>
          <a:prstGeom prst="rect">
            <a:avLst/>
          </a:prstGeom>
          <a:noFill/>
        </p:spPr>
        <p:txBody>
          <a:bodyPr wrap="square" rtlCol="0">
            <a:spAutoFit/>
          </a:bodyPr>
          <a:lstStyle/>
          <a:p>
            <a:pPr algn="just"/>
            <a:r>
              <a:rPr lang="en-IN" sz="2000" b="1" dirty="0" smtClean="0">
                <a:latin typeface="Calibri" panose="020F0502020204030204" pitchFamily="34" charset="0"/>
                <a:ea typeface="Calibri" panose="020F0502020204030204" pitchFamily="34" charset="0"/>
                <a:cs typeface="Calibri" panose="020F0502020204030204" pitchFamily="34" charset="0"/>
              </a:rPr>
              <a:t>Fig : 4-bit binary adder/</a:t>
            </a:r>
            <a:r>
              <a:rPr lang="en-IN" sz="2000" b="1" dirty="0" err="1" smtClean="0">
                <a:latin typeface="Calibri" panose="020F0502020204030204" pitchFamily="34" charset="0"/>
                <a:ea typeface="Calibri" panose="020F0502020204030204" pitchFamily="34" charset="0"/>
                <a:cs typeface="Calibri" panose="020F0502020204030204" pitchFamily="34" charset="0"/>
              </a:rPr>
              <a:t>Subtractor</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441439" y="842149"/>
            <a:ext cx="5487463" cy="3099230"/>
          </a:xfrm>
          <a:prstGeom prst="rect">
            <a:avLst/>
          </a:prstGeom>
        </p:spPr>
      </p:pic>
    </p:spTree>
    <p:extLst>
      <p:ext uri="{BB962C8B-B14F-4D97-AF65-F5344CB8AC3E}">
        <p14:creationId xmlns:p14="http://schemas.microsoft.com/office/powerpoint/2010/main" val="1365204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BINARY SUBTRACTOR</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49983" y="589072"/>
            <a:ext cx="5510737" cy="3693319"/>
          </a:xfrm>
          <a:prstGeom prst="rect">
            <a:avLst/>
          </a:prstGeom>
          <a:noFill/>
        </p:spPr>
        <p:txBody>
          <a:bodyPr wrap="square">
            <a:spAutoFit/>
          </a:bodyPr>
          <a:lstStyle/>
          <a:p>
            <a:pPr marL="34290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r>
              <a:rPr lang="en-IN" sz="2400" b="1" dirty="0" smtClean="0">
                <a:latin typeface="Calibri" panose="020F0502020204030204" pitchFamily="34" charset="0"/>
                <a:ea typeface="Calibri" panose="020F0502020204030204" pitchFamily="34" charset="0"/>
                <a:cs typeface="Calibri" panose="020F0502020204030204" pitchFamily="34" charset="0"/>
              </a:rPr>
              <a:t>When </a:t>
            </a:r>
            <a:r>
              <a:rPr lang="en-IN" sz="2400" b="1" dirty="0">
                <a:latin typeface="Calibri" panose="020F0502020204030204" pitchFamily="34" charset="0"/>
                <a:ea typeface="Calibri" panose="020F0502020204030204" pitchFamily="34" charset="0"/>
                <a:cs typeface="Calibri" panose="020F0502020204030204" pitchFamily="34" charset="0"/>
              </a:rPr>
              <a:t>M = 1, we have B </a:t>
            </a:r>
            <a:r>
              <a:rPr lang="en-IN" sz="2400" b="1" dirty="0" err="1">
                <a:latin typeface="Calibri" panose="020F0502020204030204" pitchFamily="34" charset="0"/>
                <a:ea typeface="Calibri" panose="020F0502020204030204" pitchFamily="34" charset="0"/>
                <a:cs typeface="Calibri" panose="020F0502020204030204" pitchFamily="34" charset="0"/>
              </a:rPr>
              <a:t>xor</a:t>
            </a:r>
            <a:r>
              <a:rPr lang="en-IN" sz="2400" b="1" dirty="0">
                <a:latin typeface="Calibri" panose="020F0502020204030204" pitchFamily="34" charset="0"/>
                <a:ea typeface="Calibri" panose="020F0502020204030204" pitchFamily="34" charset="0"/>
                <a:cs typeface="Calibri" panose="020F0502020204030204" pitchFamily="34" charset="0"/>
              </a:rPr>
              <a:t> 1 = B' and Co = 1</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lvl="1"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The B inputs are all complemented and a 1 is added through the input carry</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lvl="1"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The circuit performs the operation A plus the 2's complement of B.</a:t>
            </a:r>
          </a:p>
          <a:p>
            <a:pPr marL="0" lvl="1" algn="just"/>
            <a:endParaRPr lang="en-IN" sz="2400" b="1" dirty="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endParaRPr lang="en-IN" sz="2400" b="1" dirty="0" smtClean="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441439" y="842149"/>
            <a:ext cx="5487463" cy="3099230"/>
          </a:xfrm>
          <a:prstGeom prst="rect">
            <a:avLst/>
          </a:prstGeom>
        </p:spPr>
      </p:pic>
      <p:sp>
        <p:nvSpPr>
          <p:cNvPr id="7" name="TextBox 6"/>
          <p:cNvSpPr txBox="1"/>
          <p:nvPr/>
        </p:nvSpPr>
        <p:spPr>
          <a:xfrm>
            <a:off x="6634480" y="4344858"/>
            <a:ext cx="5294423" cy="400110"/>
          </a:xfrm>
          <a:prstGeom prst="rect">
            <a:avLst/>
          </a:prstGeom>
          <a:noFill/>
        </p:spPr>
        <p:txBody>
          <a:bodyPr wrap="square" rtlCol="0">
            <a:spAutoFit/>
          </a:bodyPr>
          <a:lstStyle/>
          <a:p>
            <a:pPr algn="just"/>
            <a:r>
              <a:rPr lang="en-IN" sz="2000" b="1" dirty="0" smtClean="0">
                <a:latin typeface="Calibri" panose="020F0502020204030204" pitchFamily="34" charset="0"/>
                <a:ea typeface="Calibri" panose="020F0502020204030204" pitchFamily="34" charset="0"/>
                <a:cs typeface="Calibri" panose="020F0502020204030204" pitchFamily="34" charset="0"/>
              </a:rPr>
              <a:t>Fig : 4-bit binary adder/</a:t>
            </a:r>
            <a:r>
              <a:rPr lang="en-IN" sz="2000" b="1" dirty="0" err="1" smtClean="0">
                <a:latin typeface="Calibri" panose="020F0502020204030204" pitchFamily="34" charset="0"/>
                <a:ea typeface="Calibri" panose="020F0502020204030204" pitchFamily="34" charset="0"/>
                <a:cs typeface="Calibri" panose="020F0502020204030204" pitchFamily="34" charset="0"/>
              </a:rPr>
              <a:t>Subtractor</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9693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BINARY INCREMENTER</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49983" y="589072"/>
            <a:ext cx="5846017" cy="5724644"/>
          </a:xfrm>
          <a:prstGeom prst="rect">
            <a:avLst/>
          </a:prstGeom>
          <a:noFill/>
        </p:spPr>
        <p:txBody>
          <a:bodyPr wrap="square">
            <a:spAutoFit/>
          </a:bodyPr>
          <a:lstStyle/>
          <a:p>
            <a:pPr marL="34290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r>
              <a:rPr lang="en-IN" sz="2400" b="1" dirty="0" smtClean="0">
                <a:latin typeface="Calibri" panose="020F0502020204030204" pitchFamily="34" charset="0"/>
                <a:ea typeface="Calibri" panose="020F0502020204030204" pitchFamily="34" charset="0"/>
                <a:cs typeface="Calibri" panose="020F0502020204030204" pitchFamily="34" charset="0"/>
              </a:rPr>
              <a:t>The </a:t>
            </a:r>
            <a:r>
              <a:rPr lang="en-IN" sz="2400" b="1" dirty="0">
                <a:latin typeface="Calibri" panose="020F0502020204030204" pitchFamily="34" charset="0"/>
                <a:ea typeface="Calibri" panose="020F0502020204030204" pitchFamily="34" charset="0"/>
                <a:cs typeface="Calibri" panose="020F0502020204030204" pitchFamily="34" charset="0"/>
              </a:rPr>
              <a:t>increment </a:t>
            </a:r>
            <a:r>
              <a:rPr lang="en-IN" sz="2400" b="1" dirty="0" err="1">
                <a:latin typeface="Calibri" panose="020F0502020204030204" pitchFamily="34" charset="0"/>
                <a:ea typeface="Calibri" panose="020F0502020204030204" pitchFamily="34" charset="0"/>
                <a:cs typeface="Calibri" panose="020F0502020204030204" pitchFamily="34" charset="0"/>
              </a:rPr>
              <a:t>microoperation</a:t>
            </a:r>
            <a:r>
              <a:rPr lang="en-IN" sz="2400" b="1" dirty="0">
                <a:latin typeface="Calibri" panose="020F0502020204030204" pitchFamily="34" charset="0"/>
                <a:ea typeface="Calibri" panose="020F0502020204030204" pitchFamily="34" charset="0"/>
                <a:cs typeface="Calibri" panose="020F0502020204030204" pitchFamily="34" charset="0"/>
              </a:rPr>
              <a:t> adds one to a number in a register</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lvl="1"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For example, if a 4-bit register has a binary value 0110, it will go to 0111 after it is incremented</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lvl="1"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This can be implemented by using a binary counter – every time the count enable is active, the count is incremented by one</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lvl="1"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If the increment is to be performed independent of a particular register, then use half-adders connected in cascade.</a:t>
            </a:r>
          </a:p>
          <a:p>
            <a:pPr marL="342900" lvl="1" indent="-342900" algn="just">
              <a:buFont typeface="Arial" panose="020B0604020202020204" pitchFamily="34" charset="0"/>
              <a:buChar char="•"/>
            </a:pPr>
            <a:endParaRPr lang="en-IN" sz="2400" b="1" dirty="0" smtClean="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p:cNvSpPr txBox="1"/>
          <p:nvPr/>
        </p:nvSpPr>
        <p:spPr>
          <a:xfrm>
            <a:off x="6634480" y="4344858"/>
            <a:ext cx="5294423" cy="400110"/>
          </a:xfrm>
          <a:prstGeom prst="rect">
            <a:avLst/>
          </a:prstGeom>
          <a:noFill/>
        </p:spPr>
        <p:txBody>
          <a:bodyPr wrap="square" rtlCol="0">
            <a:spAutoFit/>
          </a:bodyPr>
          <a:lstStyle/>
          <a:p>
            <a:pPr algn="just"/>
            <a:r>
              <a:rPr lang="en-IN" sz="2000" b="1" dirty="0" smtClean="0">
                <a:latin typeface="Calibri" panose="020F0502020204030204" pitchFamily="34" charset="0"/>
                <a:ea typeface="Calibri" panose="020F0502020204030204" pitchFamily="34" charset="0"/>
                <a:cs typeface="Calibri" panose="020F0502020204030204" pitchFamily="34" charset="0"/>
              </a:rPr>
              <a:t>                Fig : 4-bit binary </a:t>
            </a:r>
            <a:r>
              <a:rPr lang="en-IN" sz="2000" b="1" dirty="0" err="1" smtClean="0">
                <a:latin typeface="Calibri" panose="020F0502020204030204" pitchFamily="34" charset="0"/>
                <a:ea typeface="Calibri" panose="020F0502020204030204" pitchFamily="34" charset="0"/>
                <a:cs typeface="Calibri" panose="020F0502020204030204" pitchFamily="34" charset="0"/>
              </a:rPr>
              <a:t>incrementer</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p:cNvPicPr/>
          <p:nvPr/>
        </p:nvPicPr>
        <p:blipFill>
          <a:blip r:embed="rId2"/>
          <a:stretch>
            <a:fillRect/>
          </a:stretch>
        </p:blipFill>
        <p:spPr>
          <a:xfrm>
            <a:off x="6550660" y="1172210"/>
            <a:ext cx="5227320" cy="2810510"/>
          </a:xfrm>
          <a:prstGeom prst="rect">
            <a:avLst/>
          </a:prstGeom>
        </p:spPr>
      </p:pic>
    </p:spTree>
    <p:extLst>
      <p:ext uri="{BB962C8B-B14F-4D97-AF65-F5344CB8AC3E}">
        <p14:creationId xmlns:p14="http://schemas.microsoft.com/office/powerpoint/2010/main" val="3922965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6100916"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effectLst/>
                <a:latin typeface="Calibri" panose="020F0502020204030204" pitchFamily="34" charset="0"/>
                <a:ea typeface="Calibri" panose="020F0502020204030204" pitchFamily="34" charset="0"/>
                <a:cs typeface="Calibri" panose="020F0502020204030204" pitchFamily="34" charset="0"/>
              </a:rPr>
              <a:t>REGISTER TRANSFER LANGUAGE</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34500" y="589072"/>
            <a:ext cx="11732832" cy="5970865"/>
          </a:xfrm>
          <a:prstGeom prst="rect">
            <a:avLst/>
          </a:prstGeom>
          <a:noFill/>
        </p:spPr>
        <p:txBody>
          <a:bodyPr wrap="square">
            <a:spAutoFit/>
          </a:bodyPr>
          <a:lstStyle/>
          <a:p>
            <a:pPr marL="914400" lvl="1" indent="-457200" algn="just">
              <a:buFont typeface="+mj-lt"/>
              <a:buAutoNum type="arabicPeriod"/>
            </a:pPr>
            <a:r>
              <a:rPr lang="en-IN" sz="2400" b="1" dirty="0" smtClean="0">
                <a:latin typeface="Calibri" panose="020F0502020204030204" pitchFamily="34" charset="0"/>
                <a:ea typeface="Calibri" panose="020F0502020204030204" pitchFamily="34" charset="0"/>
                <a:cs typeface="Calibri" panose="020F0502020204030204" pitchFamily="34" charset="0"/>
              </a:rPr>
              <a:t>Digital </a:t>
            </a:r>
            <a:r>
              <a:rPr lang="en-IN" sz="2400" b="1" dirty="0">
                <a:latin typeface="Calibri" panose="020F0502020204030204" pitchFamily="34" charset="0"/>
                <a:ea typeface="Calibri" panose="020F0502020204030204" pitchFamily="34" charset="0"/>
                <a:cs typeface="Calibri" panose="020F0502020204030204" pitchFamily="34" charset="0"/>
              </a:rPr>
              <a:t>systems are composed of modules that are constructed from digital components, such </a:t>
            </a:r>
            <a:r>
              <a:rPr lang="en-IN" sz="2400" b="1" dirty="0" smtClean="0">
                <a:latin typeface="Calibri" panose="020F0502020204030204" pitchFamily="34" charset="0"/>
                <a:ea typeface="Calibri" panose="020F0502020204030204" pitchFamily="34" charset="0"/>
                <a:cs typeface="Calibri" panose="020F0502020204030204" pitchFamily="34" charset="0"/>
              </a:rPr>
              <a:t>as</a:t>
            </a:r>
          </a:p>
          <a:p>
            <a:pPr lvl="1" algn="just"/>
            <a:r>
              <a:rPr lang="en-IN" sz="2400" b="1"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IN" sz="2400"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IN" sz="2400" b="1" dirty="0">
                <a:solidFill>
                  <a:srgbClr val="FF0000"/>
                </a:solidFill>
                <a:latin typeface="Calibri" panose="020F0502020204030204" pitchFamily="34" charset="0"/>
                <a:ea typeface="Calibri" panose="020F0502020204030204" pitchFamily="34" charset="0"/>
                <a:cs typeface="Calibri" panose="020F0502020204030204" pitchFamily="34" charset="0"/>
              </a:rPr>
              <a:t>registers</a:t>
            </a:r>
            <a:r>
              <a:rPr lang="en-IN" sz="2400" b="1" dirty="0">
                <a:latin typeface="Calibri" panose="020F0502020204030204" pitchFamily="34" charset="0"/>
                <a:ea typeface="Calibri" panose="020F0502020204030204" pitchFamily="34" charset="0"/>
                <a:cs typeface="Calibri" panose="020F0502020204030204" pitchFamily="34" charset="0"/>
              </a:rPr>
              <a:t>, </a:t>
            </a:r>
            <a:r>
              <a:rPr lang="en-IN" sz="2400" b="1" dirty="0">
                <a:solidFill>
                  <a:srgbClr val="FF0000"/>
                </a:solidFill>
                <a:latin typeface="Calibri" panose="020F0502020204030204" pitchFamily="34" charset="0"/>
                <a:ea typeface="Calibri" panose="020F0502020204030204" pitchFamily="34" charset="0"/>
                <a:cs typeface="Calibri" panose="020F0502020204030204" pitchFamily="34" charset="0"/>
              </a:rPr>
              <a:t>decoders</a:t>
            </a:r>
            <a:r>
              <a:rPr lang="en-IN" sz="2400" b="1" dirty="0">
                <a:latin typeface="Calibri" panose="020F0502020204030204" pitchFamily="34" charset="0"/>
                <a:ea typeface="Calibri" panose="020F0502020204030204" pitchFamily="34" charset="0"/>
                <a:cs typeface="Calibri" panose="020F0502020204030204" pitchFamily="34" charset="0"/>
              </a:rPr>
              <a:t>, </a:t>
            </a:r>
            <a:r>
              <a:rPr lang="en-IN" sz="2400" b="1" dirty="0">
                <a:solidFill>
                  <a:srgbClr val="FF0000"/>
                </a:solidFill>
                <a:latin typeface="Calibri" panose="020F0502020204030204" pitchFamily="34" charset="0"/>
                <a:ea typeface="Calibri" panose="020F0502020204030204" pitchFamily="34" charset="0"/>
                <a:cs typeface="Calibri" panose="020F0502020204030204" pitchFamily="34" charset="0"/>
              </a:rPr>
              <a:t>arithmetic elements</a:t>
            </a:r>
            <a:r>
              <a:rPr lang="en-IN" sz="2400" b="1" dirty="0">
                <a:latin typeface="Calibri" panose="020F0502020204030204" pitchFamily="34" charset="0"/>
                <a:ea typeface="Calibri" panose="020F0502020204030204" pitchFamily="34" charset="0"/>
                <a:cs typeface="Calibri" panose="020F0502020204030204" pitchFamily="34" charset="0"/>
              </a:rPr>
              <a:t>, and </a:t>
            </a:r>
            <a:r>
              <a:rPr lang="en-IN" sz="2400" b="1" dirty="0">
                <a:solidFill>
                  <a:srgbClr val="FF0000"/>
                </a:solidFill>
                <a:latin typeface="Calibri" panose="020F0502020204030204" pitchFamily="34" charset="0"/>
                <a:ea typeface="Calibri" panose="020F0502020204030204" pitchFamily="34" charset="0"/>
                <a:cs typeface="Calibri" panose="020F0502020204030204" pitchFamily="34" charset="0"/>
              </a:rPr>
              <a:t>control logic</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lvl="1" algn="just"/>
            <a:endParaRPr lang="en-IN" sz="1000" b="1" dirty="0">
              <a:latin typeface="Calibri" panose="020F0502020204030204" pitchFamily="34" charset="0"/>
              <a:ea typeface="Calibri" panose="020F0502020204030204" pitchFamily="34" charset="0"/>
              <a:cs typeface="Calibri" panose="020F0502020204030204" pitchFamily="34" charset="0"/>
            </a:endParaRPr>
          </a:p>
          <a:p>
            <a:pPr marL="914400" lvl="1" indent="-457200" algn="just">
              <a:buFont typeface="+mj-lt"/>
              <a:buAutoNum type="arabicPeriod" startAt="2"/>
            </a:pPr>
            <a:r>
              <a:rPr lang="en-IN" sz="2400" b="1" dirty="0">
                <a:latin typeface="Calibri" panose="020F0502020204030204" pitchFamily="34" charset="0"/>
                <a:ea typeface="Calibri" panose="020F0502020204030204" pitchFamily="34" charset="0"/>
                <a:cs typeface="Calibri" panose="020F0502020204030204" pitchFamily="34" charset="0"/>
              </a:rPr>
              <a:t>The modules are interconnected with common data and control paths to form a digital computer system</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914400" lvl="1" indent="-457200" algn="just">
              <a:buFont typeface="+mj-lt"/>
              <a:buAutoNum type="arabicPeriod" startAt="2"/>
            </a:pPr>
            <a:endParaRPr lang="en-IN" sz="1000" b="1" dirty="0">
              <a:latin typeface="Calibri" panose="020F0502020204030204" pitchFamily="34" charset="0"/>
              <a:ea typeface="Calibri" panose="020F0502020204030204" pitchFamily="34" charset="0"/>
              <a:cs typeface="Calibri" panose="020F0502020204030204" pitchFamily="34" charset="0"/>
            </a:endParaRPr>
          </a:p>
          <a:p>
            <a:pPr marL="914400" lvl="1" indent="-457200" algn="just">
              <a:buFont typeface="+mj-lt"/>
              <a:buAutoNum type="arabicPeriod" startAt="2"/>
            </a:pPr>
            <a:r>
              <a:rPr lang="en-IN" sz="2400" b="1" dirty="0">
                <a:latin typeface="Calibri" panose="020F0502020204030204" pitchFamily="34" charset="0"/>
                <a:ea typeface="Calibri" panose="020F0502020204030204" pitchFamily="34" charset="0"/>
                <a:cs typeface="Calibri" panose="020F0502020204030204" pitchFamily="34" charset="0"/>
              </a:rPr>
              <a:t>The operations executed on data stored in registers are called </a:t>
            </a:r>
            <a:r>
              <a:rPr lang="en-IN" sz="2400" b="1" dirty="0" smtClean="0">
                <a:latin typeface="Calibri" panose="020F0502020204030204" pitchFamily="34" charset="0"/>
                <a:ea typeface="Calibri" panose="020F0502020204030204" pitchFamily="34" charset="0"/>
                <a:cs typeface="Calibri" panose="020F0502020204030204" pitchFamily="34" charset="0"/>
              </a:rPr>
              <a:t>micro-operations.</a:t>
            </a:r>
          </a:p>
          <a:p>
            <a:pPr marL="914400" lvl="1" indent="-457200" algn="just">
              <a:buFont typeface="+mj-lt"/>
              <a:buAutoNum type="arabicPeriod" startAt="2"/>
            </a:pPr>
            <a:endParaRPr lang="en-IN" sz="1000" b="1" dirty="0">
              <a:latin typeface="Calibri" panose="020F0502020204030204" pitchFamily="34" charset="0"/>
              <a:ea typeface="Calibri" panose="020F0502020204030204" pitchFamily="34" charset="0"/>
              <a:cs typeface="Calibri" panose="020F0502020204030204" pitchFamily="34" charset="0"/>
            </a:endParaRPr>
          </a:p>
          <a:p>
            <a:pPr marL="914400" lvl="1" indent="-457200" algn="just">
              <a:buFont typeface="+mj-lt"/>
              <a:buAutoNum type="arabicPeriod" startAt="2"/>
            </a:pPr>
            <a:r>
              <a:rPr lang="en-IN" sz="2400" b="1" dirty="0">
                <a:latin typeface="Calibri" panose="020F0502020204030204" pitchFamily="34" charset="0"/>
                <a:ea typeface="Calibri" panose="020F0502020204030204" pitchFamily="34" charset="0"/>
                <a:cs typeface="Calibri" panose="020F0502020204030204" pitchFamily="34" charset="0"/>
              </a:rPr>
              <a:t>A </a:t>
            </a:r>
            <a:r>
              <a:rPr lang="en-IN" sz="2400" b="1" dirty="0" smtClean="0">
                <a:latin typeface="Calibri" panose="020F0502020204030204" pitchFamily="34" charset="0"/>
                <a:ea typeface="Calibri" panose="020F0502020204030204" pitchFamily="34" charset="0"/>
                <a:cs typeface="Calibri" panose="020F0502020204030204" pitchFamily="34" charset="0"/>
              </a:rPr>
              <a:t>micro-operation </a:t>
            </a:r>
            <a:r>
              <a:rPr lang="en-IN" sz="2400" b="1" dirty="0">
                <a:latin typeface="Calibri" panose="020F0502020204030204" pitchFamily="34" charset="0"/>
                <a:ea typeface="Calibri" panose="020F0502020204030204" pitchFamily="34" charset="0"/>
                <a:cs typeface="Calibri" panose="020F0502020204030204" pitchFamily="34" charset="0"/>
              </a:rPr>
              <a:t>is an elementary operation performed on the information stored in one or more registers</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914400" lvl="1" indent="-457200" algn="just">
              <a:buFont typeface="+mj-lt"/>
              <a:buAutoNum type="arabicPeriod" startAt="2"/>
            </a:pPr>
            <a:endParaRPr lang="en-IN" sz="1000" b="1" dirty="0">
              <a:latin typeface="Calibri" panose="020F0502020204030204" pitchFamily="34" charset="0"/>
              <a:ea typeface="Calibri" panose="020F0502020204030204" pitchFamily="34" charset="0"/>
              <a:cs typeface="Calibri" panose="020F0502020204030204" pitchFamily="34" charset="0"/>
            </a:endParaRPr>
          </a:p>
          <a:p>
            <a:pPr marL="914400" lvl="1" indent="-457200" algn="just">
              <a:buFont typeface="+mj-lt"/>
              <a:buAutoNum type="arabicPeriod" startAt="2"/>
            </a:pPr>
            <a:r>
              <a:rPr lang="en-IN" sz="2400" b="1" dirty="0">
                <a:latin typeface="Calibri" panose="020F0502020204030204" pitchFamily="34" charset="0"/>
                <a:ea typeface="Calibri" panose="020F0502020204030204" pitchFamily="34" charset="0"/>
                <a:cs typeface="Calibri" panose="020F0502020204030204" pitchFamily="34" charset="0"/>
              </a:rPr>
              <a:t>Examples </a:t>
            </a:r>
            <a:endParaRPr lang="en-IN" sz="2400" b="1" dirty="0" smtClean="0">
              <a:latin typeface="Calibri" panose="020F0502020204030204" pitchFamily="34" charset="0"/>
              <a:ea typeface="Calibri" panose="020F0502020204030204" pitchFamily="34" charset="0"/>
              <a:cs typeface="Calibri" panose="020F0502020204030204" pitchFamily="34" charset="0"/>
            </a:endParaRPr>
          </a:p>
          <a:p>
            <a:pPr marL="1828800" lvl="3" indent="-457200" algn="just">
              <a:buFont typeface="Arial" panose="020B0604020202020204" pitchFamily="34" charset="0"/>
              <a:buChar char="•"/>
            </a:pPr>
            <a:r>
              <a:rPr lang="en-IN" sz="2400" b="1" dirty="0" smtClean="0">
                <a:latin typeface="Calibri" panose="020F0502020204030204" pitchFamily="34" charset="0"/>
                <a:ea typeface="Calibri" panose="020F0502020204030204" pitchFamily="34" charset="0"/>
                <a:cs typeface="Calibri" panose="020F0502020204030204" pitchFamily="34" charset="0"/>
              </a:rPr>
              <a:t> shift</a:t>
            </a:r>
          </a:p>
          <a:p>
            <a:pPr marL="1828800" lvl="3" indent="-457200" algn="just">
              <a:buFont typeface="Arial" panose="020B0604020202020204" pitchFamily="34" charset="0"/>
              <a:buChar char="•"/>
            </a:pPr>
            <a:r>
              <a:rPr lang="en-IN" sz="2400" b="1" dirty="0" smtClean="0">
                <a:latin typeface="Calibri" panose="020F0502020204030204" pitchFamily="34" charset="0"/>
                <a:ea typeface="Calibri" panose="020F0502020204030204" pitchFamily="34" charset="0"/>
                <a:cs typeface="Calibri" panose="020F0502020204030204" pitchFamily="34" charset="0"/>
              </a:rPr>
              <a:t> count</a:t>
            </a:r>
          </a:p>
          <a:p>
            <a:pPr marL="1828800" lvl="3" indent="-457200" algn="just">
              <a:buFont typeface="Arial" panose="020B0604020202020204" pitchFamily="34" charset="0"/>
              <a:buChar char="•"/>
            </a:pPr>
            <a:r>
              <a:rPr lang="en-IN" sz="2400" b="1" dirty="0" smtClean="0">
                <a:latin typeface="Calibri" panose="020F0502020204030204" pitchFamily="34" charset="0"/>
                <a:ea typeface="Calibri" panose="020F0502020204030204" pitchFamily="34" charset="0"/>
                <a:cs typeface="Calibri" panose="020F0502020204030204" pitchFamily="34" charset="0"/>
              </a:rPr>
              <a:t> clear</a:t>
            </a:r>
          </a:p>
          <a:p>
            <a:pPr marL="1828800" lvl="3" indent="-457200" algn="just">
              <a:buFont typeface="Arial" panose="020B0604020202020204" pitchFamily="34" charset="0"/>
              <a:buChar char="•"/>
            </a:pPr>
            <a:r>
              <a:rPr lang="en-IN" sz="2400" b="1" dirty="0" smtClean="0">
                <a:latin typeface="Calibri" panose="020F0502020204030204" pitchFamily="34" charset="0"/>
                <a:ea typeface="Calibri" panose="020F0502020204030204" pitchFamily="34" charset="0"/>
                <a:cs typeface="Calibri" panose="020F0502020204030204" pitchFamily="34" charset="0"/>
              </a:rPr>
              <a:t> load</a:t>
            </a:r>
            <a:endParaRPr lang="en-IN" sz="2400" b="1"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0094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BINARY INCREMENTER</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49983" y="507792"/>
            <a:ext cx="6171137" cy="5539978"/>
          </a:xfrm>
          <a:prstGeom prst="rect">
            <a:avLst/>
          </a:prstGeom>
          <a:noFill/>
        </p:spPr>
        <p:txBody>
          <a:bodyPr wrap="square">
            <a:spAutoFit/>
          </a:bodyPr>
          <a:lstStyle/>
          <a:p>
            <a:pPr marL="342900" lvl="1"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r>
              <a:rPr lang="en-IN" sz="2400" b="1" dirty="0" smtClean="0">
                <a:latin typeface="Calibri" panose="020F0502020204030204" pitchFamily="34" charset="0"/>
                <a:ea typeface="Calibri" panose="020F0502020204030204" pitchFamily="34" charset="0"/>
                <a:cs typeface="Calibri" panose="020F0502020204030204" pitchFamily="34" charset="0"/>
              </a:rPr>
              <a:t>An </a:t>
            </a:r>
            <a:r>
              <a:rPr lang="en-IN" sz="2400" b="1" dirty="0">
                <a:latin typeface="Calibri" panose="020F0502020204030204" pitchFamily="34" charset="0"/>
                <a:ea typeface="Calibri" panose="020F0502020204030204" pitchFamily="34" charset="0"/>
                <a:cs typeface="Calibri" panose="020F0502020204030204" pitchFamily="34" charset="0"/>
              </a:rPr>
              <a:t>n-bit binary </a:t>
            </a:r>
            <a:r>
              <a:rPr lang="en-IN" sz="2400" b="1" dirty="0" err="1">
                <a:latin typeface="Calibri" panose="020F0502020204030204" pitchFamily="34" charset="0"/>
                <a:ea typeface="Calibri" panose="020F0502020204030204" pitchFamily="34" charset="0"/>
                <a:cs typeface="Calibri" panose="020F0502020204030204" pitchFamily="34" charset="0"/>
              </a:rPr>
              <a:t>incrementor</a:t>
            </a:r>
            <a:r>
              <a:rPr lang="en-IN" sz="2400" b="1" dirty="0">
                <a:latin typeface="Calibri" panose="020F0502020204030204" pitchFamily="34" charset="0"/>
                <a:ea typeface="Calibri" panose="020F0502020204030204" pitchFamily="34" charset="0"/>
                <a:cs typeface="Calibri" panose="020F0502020204030204" pitchFamily="34" charset="0"/>
              </a:rPr>
              <a:t> requires n half-adders</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lvl="1" indent="-342900" algn="just">
              <a:buFont typeface="Arial" panose="020B0604020202020204" pitchFamily="34" charset="0"/>
              <a:buChar char="•"/>
            </a:pPr>
            <a:endParaRPr lang="en-IN" sz="600" b="1" dirty="0" smtClean="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endParaRPr lang="en-IN" sz="600" b="1" dirty="0" smtClean="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One of the inputs to the least significant half-adder (HA) is connected to logic-1 and the other input is connected to the least significant bit of the number to be incremented</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lvl="1" indent="-342900" algn="just">
              <a:buFont typeface="Arial" panose="020B0604020202020204" pitchFamily="34" charset="0"/>
              <a:buChar char="•"/>
            </a:pPr>
            <a:endParaRPr lang="en-IN" sz="600" b="1" dirty="0" smtClean="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The output carry from one half-adder is connected to one of the inputs of the next-higher-order half-adder</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lvl="1" indent="-342900" algn="just">
              <a:buFont typeface="Arial" panose="020B0604020202020204" pitchFamily="34" charset="0"/>
              <a:buChar char="•"/>
            </a:pPr>
            <a:endParaRPr lang="en-IN" sz="600" b="1" dirty="0" smtClean="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The circuit receives the four bits from A0 through A3, adds one to it, and generates the incremented output in S0 through S3</a:t>
            </a:r>
            <a:r>
              <a:rPr lang="en-IN" sz="2400" b="1" dirty="0" smtClean="0">
                <a:latin typeface="Calibri" panose="020F0502020204030204" pitchFamily="34" charset="0"/>
                <a:ea typeface="Calibri" panose="020F0502020204030204" pitchFamily="34" charset="0"/>
                <a:cs typeface="Calibri" panose="020F0502020204030204" pitchFamily="34" charset="0"/>
              </a:rPr>
              <a:t>.</a:t>
            </a: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p:cNvSpPr txBox="1"/>
          <p:nvPr/>
        </p:nvSpPr>
        <p:spPr>
          <a:xfrm>
            <a:off x="6937803" y="4165748"/>
            <a:ext cx="5294423" cy="400110"/>
          </a:xfrm>
          <a:prstGeom prst="rect">
            <a:avLst/>
          </a:prstGeom>
          <a:noFill/>
        </p:spPr>
        <p:txBody>
          <a:bodyPr wrap="square" rtlCol="0">
            <a:spAutoFit/>
          </a:bodyPr>
          <a:lstStyle/>
          <a:p>
            <a:pPr algn="just"/>
            <a:r>
              <a:rPr lang="en-IN" sz="2000" b="1" dirty="0" smtClean="0">
                <a:latin typeface="Calibri" panose="020F0502020204030204" pitchFamily="34" charset="0"/>
                <a:ea typeface="Calibri" panose="020F0502020204030204" pitchFamily="34" charset="0"/>
                <a:cs typeface="Calibri" panose="020F0502020204030204" pitchFamily="34" charset="0"/>
              </a:rPr>
              <a:t>                Fig : 4-bit binary </a:t>
            </a:r>
            <a:r>
              <a:rPr lang="en-IN" sz="2000" b="1" dirty="0" err="1" smtClean="0">
                <a:latin typeface="Calibri" panose="020F0502020204030204" pitchFamily="34" charset="0"/>
                <a:ea typeface="Calibri" panose="020F0502020204030204" pitchFamily="34" charset="0"/>
                <a:cs typeface="Calibri" panose="020F0502020204030204" pitchFamily="34" charset="0"/>
              </a:rPr>
              <a:t>incrementer</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p:cNvPicPr/>
          <p:nvPr/>
        </p:nvPicPr>
        <p:blipFill>
          <a:blip r:embed="rId2"/>
          <a:stretch>
            <a:fillRect/>
          </a:stretch>
        </p:blipFill>
        <p:spPr>
          <a:xfrm>
            <a:off x="6937803" y="1172210"/>
            <a:ext cx="4991100" cy="2810510"/>
          </a:xfrm>
          <a:prstGeom prst="rect">
            <a:avLst/>
          </a:prstGeom>
        </p:spPr>
      </p:pic>
    </p:spTree>
    <p:extLst>
      <p:ext uri="{BB962C8B-B14F-4D97-AF65-F5344CB8AC3E}">
        <p14:creationId xmlns:p14="http://schemas.microsoft.com/office/powerpoint/2010/main" val="1987146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BINARY INCREMENTER</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49983" y="589072"/>
            <a:ext cx="5846017" cy="5078313"/>
          </a:xfrm>
          <a:prstGeom prst="rect">
            <a:avLst/>
          </a:prstGeom>
          <a:noFill/>
        </p:spPr>
        <p:txBody>
          <a:bodyPr wrap="square">
            <a:spAutoFit/>
          </a:bodyPr>
          <a:lstStyle/>
          <a:p>
            <a:pPr marL="34290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r>
              <a:rPr lang="en-IN" sz="2400" b="1" dirty="0" smtClean="0">
                <a:latin typeface="Calibri" panose="020F0502020204030204" pitchFamily="34" charset="0"/>
                <a:ea typeface="Calibri" panose="020F0502020204030204" pitchFamily="34" charset="0"/>
                <a:cs typeface="Calibri" panose="020F0502020204030204" pitchFamily="34" charset="0"/>
              </a:rPr>
              <a:t>The </a:t>
            </a:r>
            <a:r>
              <a:rPr lang="en-IN" sz="2400" b="1" dirty="0">
                <a:latin typeface="Calibri" panose="020F0502020204030204" pitchFamily="34" charset="0"/>
                <a:ea typeface="Calibri" panose="020F0502020204030204" pitchFamily="34" charset="0"/>
                <a:cs typeface="Calibri" panose="020F0502020204030204" pitchFamily="34" charset="0"/>
              </a:rPr>
              <a:t>output carry C4 will be 1 only after incrementing binary 1111. This also causes outputs S0 through S3 to go to 0</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lvl="1" indent="-342900" algn="just">
              <a:buFont typeface="Arial" panose="020B0604020202020204" pitchFamily="34" charset="0"/>
              <a:buChar char="•"/>
            </a:pPr>
            <a:endParaRPr lang="en-IN" sz="600" b="1" dirty="0" smtClean="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The circuit </a:t>
            </a:r>
            <a:r>
              <a:rPr lang="en-IN" sz="2400" b="1" dirty="0" smtClean="0">
                <a:latin typeface="Calibri" panose="020F0502020204030204" pitchFamily="34" charset="0"/>
                <a:ea typeface="Calibri" panose="020F0502020204030204" pitchFamily="34" charset="0"/>
                <a:cs typeface="Calibri" panose="020F0502020204030204" pitchFamily="34" charset="0"/>
              </a:rPr>
              <a:t>can </a:t>
            </a:r>
            <a:r>
              <a:rPr lang="en-IN" sz="2400" b="1" dirty="0">
                <a:latin typeface="Calibri" panose="020F0502020204030204" pitchFamily="34" charset="0"/>
                <a:ea typeface="Calibri" panose="020F0502020204030204" pitchFamily="34" charset="0"/>
                <a:cs typeface="Calibri" panose="020F0502020204030204" pitchFamily="34" charset="0"/>
              </a:rPr>
              <a:t>be extended to an n -bit binary </a:t>
            </a:r>
            <a:r>
              <a:rPr lang="en-IN" sz="2400" b="1" dirty="0" err="1">
                <a:latin typeface="Calibri" panose="020F0502020204030204" pitchFamily="34" charset="0"/>
                <a:ea typeface="Calibri" panose="020F0502020204030204" pitchFamily="34" charset="0"/>
                <a:cs typeface="Calibri" panose="020F0502020204030204" pitchFamily="34" charset="0"/>
              </a:rPr>
              <a:t>incrementer</a:t>
            </a:r>
            <a:r>
              <a:rPr lang="en-IN" sz="2400" b="1" dirty="0">
                <a:latin typeface="Calibri" panose="020F0502020204030204" pitchFamily="34" charset="0"/>
                <a:ea typeface="Calibri" panose="020F0502020204030204" pitchFamily="34" charset="0"/>
                <a:cs typeface="Calibri" panose="020F0502020204030204" pitchFamily="34" charset="0"/>
              </a:rPr>
              <a:t> by extending the diagram to include n half-adders</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lvl="1" indent="-342900" algn="just">
              <a:buFont typeface="Arial" panose="020B0604020202020204" pitchFamily="34" charset="0"/>
              <a:buChar char="•"/>
            </a:pPr>
            <a:endParaRPr lang="en-IN" sz="600" b="1" dirty="0" smtClean="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The least significant bit must have one input connected to logic-1. The other inputs receive the number to be incremented or the carry from the previous stage.</a:t>
            </a:r>
          </a:p>
          <a:p>
            <a:pPr marL="0" lvl="1" algn="just"/>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p:cNvSpPr txBox="1"/>
          <p:nvPr/>
        </p:nvSpPr>
        <p:spPr>
          <a:xfrm>
            <a:off x="6634480" y="4344858"/>
            <a:ext cx="5294423" cy="400110"/>
          </a:xfrm>
          <a:prstGeom prst="rect">
            <a:avLst/>
          </a:prstGeom>
          <a:noFill/>
        </p:spPr>
        <p:txBody>
          <a:bodyPr wrap="square" rtlCol="0">
            <a:spAutoFit/>
          </a:bodyPr>
          <a:lstStyle/>
          <a:p>
            <a:pPr algn="just"/>
            <a:r>
              <a:rPr lang="en-IN" sz="2000" b="1" dirty="0" smtClean="0">
                <a:latin typeface="Calibri" panose="020F0502020204030204" pitchFamily="34" charset="0"/>
                <a:ea typeface="Calibri" panose="020F0502020204030204" pitchFamily="34" charset="0"/>
                <a:cs typeface="Calibri" panose="020F0502020204030204" pitchFamily="34" charset="0"/>
              </a:rPr>
              <a:t>                Fig : 4-bit binary </a:t>
            </a:r>
            <a:r>
              <a:rPr lang="en-IN" sz="2000" b="1" dirty="0" err="1" smtClean="0">
                <a:latin typeface="Calibri" panose="020F0502020204030204" pitchFamily="34" charset="0"/>
                <a:ea typeface="Calibri" panose="020F0502020204030204" pitchFamily="34" charset="0"/>
                <a:cs typeface="Calibri" panose="020F0502020204030204" pitchFamily="34" charset="0"/>
              </a:rPr>
              <a:t>incrementer</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p:cNvPicPr/>
          <p:nvPr/>
        </p:nvPicPr>
        <p:blipFill>
          <a:blip r:embed="rId2"/>
          <a:stretch>
            <a:fillRect/>
          </a:stretch>
        </p:blipFill>
        <p:spPr>
          <a:xfrm>
            <a:off x="6550660" y="1172210"/>
            <a:ext cx="5227320" cy="2810510"/>
          </a:xfrm>
          <a:prstGeom prst="rect">
            <a:avLst/>
          </a:prstGeom>
        </p:spPr>
      </p:pic>
    </p:spTree>
    <p:extLst>
      <p:ext uri="{BB962C8B-B14F-4D97-AF65-F5344CB8AC3E}">
        <p14:creationId xmlns:p14="http://schemas.microsoft.com/office/powerpoint/2010/main" val="481627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ARITHMETIC CIRCUIT</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49983" y="589072"/>
            <a:ext cx="5846017" cy="4524315"/>
          </a:xfrm>
          <a:prstGeom prst="rect">
            <a:avLst/>
          </a:prstGeom>
          <a:noFill/>
        </p:spPr>
        <p:txBody>
          <a:bodyPr wrap="square">
            <a:spAutoFit/>
          </a:bodyPr>
          <a:lstStyle/>
          <a:p>
            <a:pPr marL="34290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r>
              <a:rPr lang="en-IN" sz="2400" b="1" dirty="0" smtClean="0">
                <a:latin typeface="Calibri" panose="020F0502020204030204" pitchFamily="34" charset="0"/>
                <a:ea typeface="Calibri" panose="020F0502020204030204" pitchFamily="34" charset="0"/>
                <a:cs typeface="Calibri" panose="020F0502020204030204" pitchFamily="34" charset="0"/>
              </a:rPr>
              <a:t>The </a:t>
            </a:r>
            <a:r>
              <a:rPr lang="en-IN" sz="2400" b="1" dirty="0">
                <a:latin typeface="Calibri" panose="020F0502020204030204" pitchFamily="34" charset="0"/>
                <a:ea typeface="Calibri" panose="020F0502020204030204" pitchFamily="34" charset="0"/>
                <a:cs typeface="Calibri" panose="020F0502020204030204" pitchFamily="34" charset="0"/>
              </a:rPr>
              <a:t>basic component of an arithmetic circuit is the parallel adder</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By controlling the data inputs to the adder, it is possible to obtain different types of arithmetic operations</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The diagram of a 4-bit arithmetic circuit is </a:t>
            </a:r>
            <a:r>
              <a:rPr lang="en-IN" sz="2400" b="1" dirty="0" smtClean="0">
                <a:latin typeface="Calibri" panose="020F0502020204030204" pitchFamily="34" charset="0"/>
                <a:ea typeface="Calibri" panose="020F0502020204030204" pitchFamily="34" charset="0"/>
                <a:cs typeface="Calibri" panose="020F0502020204030204" pitchFamily="34" charset="0"/>
              </a:rPr>
              <a:t>consist of four </a:t>
            </a:r>
            <a:r>
              <a:rPr lang="en-IN" sz="2400" b="1" dirty="0">
                <a:latin typeface="Calibri" panose="020F0502020204030204" pitchFamily="34" charset="0"/>
                <a:ea typeface="Calibri" panose="020F0502020204030204" pitchFamily="34" charset="0"/>
                <a:cs typeface="Calibri" panose="020F0502020204030204" pitchFamily="34" charset="0"/>
              </a:rPr>
              <a:t>full-adder circuits that constitute the 4-bit adder and four multiplexers for choosing different operations.</a:t>
            </a:r>
          </a:p>
          <a:p>
            <a:pPr marL="0" lvl="1" algn="just"/>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p:cNvSpPr txBox="1"/>
          <p:nvPr/>
        </p:nvSpPr>
        <p:spPr>
          <a:xfrm>
            <a:off x="6897577" y="5482778"/>
            <a:ext cx="5294423" cy="400110"/>
          </a:xfrm>
          <a:prstGeom prst="rect">
            <a:avLst/>
          </a:prstGeom>
          <a:noFill/>
        </p:spPr>
        <p:txBody>
          <a:bodyPr wrap="square" rtlCol="0">
            <a:spAutoFit/>
          </a:bodyPr>
          <a:lstStyle/>
          <a:p>
            <a:pPr algn="just"/>
            <a:r>
              <a:rPr lang="en-IN" sz="2000" b="1" dirty="0" smtClean="0">
                <a:latin typeface="Calibri" panose="020F0502020204030204" pitchFamily="34" charset="0"/>
                <a:ea typeface="Calibri" panose="020F0502020204030204" pitchFamily="34" charset="0"/>
                <a:cs typeface="Calibri" panose="020F0502020204030204" pitchFamily="34" charset="0"/>
              </a:rPr>
              <a:t>                Fig : 4-bit Arithmetic circuit</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096000" y="716647"/>
            <a:ext cx="5913120" cy="4396740"/>
          </a:xfrm>
          <a:prstGeom prst="rect">
            <a:avLst/>
          </a:prstGeom>
        </p:spPr>
      </p:pic>
    </p:spTree>
    <p:extLst>
      <p:ext uri="{BB962C8B-B14F-4D97-AF65-F5344CB8AC3E}">
        <p14:creationId xmlns:p14="http://schemas.microsoft.com/office/powerpoint/2010/main" val="3656646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ARITHMETIC CIRCUIT</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49983" y="589072"/>
            <a:ext cx="5846017" cy="4616648"/>
          </a:xfrm>
          <a:prstGeom prst="rect">
            <a:avLst/>
          </a:prstGeom>
          <a:noFill/>
        </p:spPr>
        <p:txBody>
          <a:bodyPr wrap="square">
            <a:spAutoFit/>
          </a:bodyPr>
          <a:lstStyle/>
          <a:p>
            <a:pPr marL="34290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r>
              <a:rPr lang="en-IN" sz="2400" b="1" dirty="0" smtClean="0">
                <a:latin typeface="Calibri" panose="020F0502020204030204" pitchFamily="34" charset="0"/>
                <a:ea typeface="Calibri" panose="020F0502020204030204" pitchFamily="34" charset="0"/>
                <a:cs typeface="Calibri" panose="020F0502020204030204" pitchFamily="34" charset="0"/>
              </a:rPr>
              <a:t>There </a:t>
            </a:r>
            <a:r>
              <a:rPr lang="en-IN" sz="2400" b="1" dirty="0">
                <a:latin typeface="Calibri" panose="020F0502020204030204" pitchFamily="34" charset="0"/>
                <a:ea typeface="Calibri" panose="020F0502020204030204" pitchFamily="34" charset="0"/>
                <a:cs typeface="Calibri" panose="020F0502020204030204" pitchFamily="34" charset="0"/>
              </a:rPr>
              <a:t>are two 4-bit inputs A and B and a 4-bit output D</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The four inputs from A go directly to the X inputs of the binary adder</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Each of the four inputs from B are connected to the data inputs of the multiplexers</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The multiplexers data inputs also receive the complement of B</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The other two data inputs are connected to logic-0 and logic-1</a:t>
            </a:r>
            <a:r>
              <a:rPr lang="en-IN" sz="2400" b="1" dirty="0" smtClean="0">
                <a:latin typeface="Calibri" panose="020F0502020204030204" pitchFamily="34" charset="0"/>
                <a:ea typeface="Calibri" panose="020F0502020204030204" pitchFamily="34" charset="0"/>
                <a:cs typeface="Calibri" panose="020F0502020204030204" pitchFamily="34" charset="0"/>
              </a:rPr>
              <a:t>.</a:t>
            </a: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p:cNvSpPr txBox="1"/>
          <p:nvPr/>
        </p:nvSpPr>
        <p:spPr>
          <a:xfrm>
            <a:off x="6897577" y="5482778"/>
            <a:ext cx="5294423" cy="400110"/>
          </a:xfrm>
          <a:prstGeom prst="rect">
            <a:avLst/>
          </a:prstGeom>
          <a:noFill/>
        </p:spPr>
        <p:txBody>
          <a:bodyPr wrap="square" rtlCol="0">
            <a:spAutoFit/>
          </a:bodyPr>
          <a:lstStyle/>
          <a:p>
            <a:pPr algn="just"/>
            <a:r>
              <a:rPr lang="en-IN" sz="2000" b="1" dirty="0" smtClean="0">
                <a:latin typeface="Calibri" panose="020F0502020204030204" pitchFamily="34" charset="0"/>
                <a:ea typeface="Calibri" panose="020F0502020204030204" pitchFamily="34" charset="0"/>
                <a:cs typeface="Calibri" panose="020F0502020204030204" pitchFamily="34" charset="0"/>
              </a:rPr>
              <a:t>                Fig : 4-bit Arithmetic circuit</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096000" y="716647"/>
            <a:ext cx="5913120" cy="4396740"/>
          </a:xfrm>
          <a:prstGeom prst="rect">
            <a:avLst/>
          </a:prstGeom>
        </p:spPr>
      </p:pic>
    </p:spTree>
    <p:extLst>
      <p:ext uri="{BB962C8B-B14F-4D97-AF65-F5344CB8AC3E}">
        <p14:creationId xmlns:p14="http://schemas.microsoft.com/office/powerpoint/2010/main" val="47541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ARITHMETIC CIRCUIT</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49983" y="589072"/>
            <a:ext cx="5846017" cy="3970318"/>
          </a:xfrm>
          <a:prstGeom prst="rect">
            <a:avLst/>
          </a:prstGeom>
          <a:noFill/>
        </p:spPr>
        <p:txBody>
          <a:bodyPr wrap="square">
            <a:spAutoFit/>
          </a:bodyPr>
          <a:lstStyle/>
          <a:p>
            <a:pPr marL="34290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r>
              <a:rPr lang="en-IN" sz="2400" b="1" dirty="0" smtClean="0">
                <a:latin typeface="Calibri" panose="020F0502020204030204" pitchFamily="34" charset="0"/>
                <a:ea typeface="Calibri" panose="020F0502020204030204" pitchFamily="34" charset="0"/>
                <a:cs typeface="Calibri" panose="020F0502020204030204" pitchFamily="34" charset="0"/>
              </a:rPr>
              <a:t>The </a:t>
            </a:r>
            <a:r>
              <a:rPr lang="en-IN" sz="2400" b="1" dirty="0">
                <a:latin typeface="Calibri" panose="020F0502020204030204" pitchFamily="34" charset="0"/>
                <a:ea typeface="Calibri" panose="020F0502020204030204" pitchFamily="34" charset="0"/>
                <a:cs typeface="Calibri" panose="020F0502020204030204" pitchFamily="34" charset="0"/>
              </a:rPr>
              <a:t>four multiplexers are controlled by two selection inputs S1 and S0. The input carry </a:t>
            </a:r>
            <a:r>
              <a:rPr lang="en-IN" sz="2400" b="1" dirty="0" err="1">
                <a:latin typeface="Calibri" panose="020F0502020204030204" pitchFamily="34" charset="0"/>
                <a:ea typeface="Calibri" panose="020F0502020204030204" pitchFamily="34" charset="0"/>
                <a:cs typeface="Calibri" panose="020F0502020204030204" pitchFamily="34" charset="0"/>
              </a:rPr>
              <a:t>Cin</a:t>
            </a:r>
            <a:r>
              <a:rPr lang="en-IN" sz="2400" b="1" dirty="0">
                <a:latin typeface="Calibri" panose="020F0502020204030204" pitchFamily="34" charset="0"/>
                <a:ea typeface="Calibri" panose="020F0502020204030204" pitchFamily="34" charset="0"/>
                <a:cs typeface="Calibri" panose="020F0502020204030204" pitchFamily="34" charset="0"/>
              </a:rPr>
              <a:t>, goes to the carry input of the FA in the least significant position. The other carries are connected from one stage to the next</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By controlling the value of Y with the two selection inputs S1 and S0 and making </a:t>
            </a:r>
            <a:r>
              <a:rPr lang="en-IN" sz="2400" b="1" dirty="0" err="1">
                <a:latin typeface="Calibri" panose="020F0502020204030204" pitchFamily="34" charset="0"/>
                <a:ea typeface="Calibri" panose="020F0502020204030204" pitchFamily="34" charset="0"/>
                <a:cs typeface="Calibri" panose="020F0502020204030204" pitchFamily="34" charset="0"/>
              </a:rPr>
              <a:t>Cin</a:t>
            </a:r>
            <a:r>
              <a:rPr lang="en-IN" sz="2400" b="1" dirty="0">
                <a:latin typeface="Calibri" panose="020F0502020204030204" pitchFamily="34" charset="0"/>
                <a:ea typeface="Calibri" panose="020F0502020204030204" pitchFamily="34" charset="0"/>
                <a:cs typeface="Calibri" panose="020F0502020204030204" pitchFamily="34" charset="0"/>
              </a:rPr>
              <a:t> equal to 0 or 1, it is possible to generate the eight arithmetic </a:t>
            </a:r>
            <a:r>
              <a:rPr lang="en-IN" sz="2400" b="1" dirty="0" err="1" smtClean="0">
                <a:latin typeface="Calibri" panose="020F0502020204030204" pitchFamily="34" charset="0"/>
                <a:ea typeface="Calibri" panose="020F0502020204030204" pitchFamily="34" charset="0"/>
                <a:cs typeface="Calibri" panose="020F0502020204030204" pitchFamily="34" charset="0"/>
              </a:rPr>
              <a:t>microoperations</a:t>
            </a: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p:cNvSpPr txBox="1"/>
          <p:nvPr/>
        </p:nvSpPr>
        <p:spPr>
          <a:xfrm>
            <a:off x="6897577" y="5482778"/>
            <a:ext cx="5294423" cy="400110"/>
          </a:xfrm>
          <a:prstGeom prst="rect">
            <a:avLst/>
          </a:prstGeom>
          <a:noFill/>
        </p:spPr>
        <p:txBody>
          <a:bodyPr wrap="square" rtlCol="0">
            <a:spAutoFit/>
          </a:bodyPr>
          <a:lstStyle/>
          <a:p>
            <a:pPr algn="just"/>
            <a:r>
              <a:rPr lang="en-IN" sz="2000" b="1" dirty="0" smtClean="0">
                <a:latin typeface="Calibri" panose="020F0502020204030204" pitchFamily="34" charset="0"/>
                <a:ea typeface="Calibri" panose="020F0502020204030204" pitchFamily="34" charset="0"/>
                <a:cs typeface="Calibri" panose="020F0502020204030204" pitchFamily="34" charset="0"/>
              </a:rPr>
              <a:t>                Fig : 4-bit Arithmetic circuit</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096000" y="716647"/>
            <a:ext cx="5913120" cy="4396740"/>
          </a:xfrm>
          <a:prstGeom prst="rect">
            <a:avLst/>
          </a:prstGeom>
        </p:spPr>
      </p:pic>
    </p:spTree>
    <p:extLst>
      <p:ext uri="{BB962C8B-B14F-4D97-AF65-F5344CB8AC3E}">
        <p14:creationId xmlns:p14="http://schemas.microsoft.com/office/powerpoint/2010/main" val="14703002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ARITHMETIC CIRCUIT</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 name="TextBox 1"/>
          <p:cNvSpPr txBox="1"/>
          <p:nvPr/>
        </p:nvSpPr>
        <p:spPr>
          <a:xfrm>
            <a:off x="3402537" y="4477502"/>
            <a:ext cx="5294423" cy="400110"/>
          </a:xfrm>
          <a:prstGeom prst="rect">
            <a:avLst/>
          </a:prstGeom>
          <a:noFill/>
        </p:spPr>
        <p:txBody>
          <a:bodyPr wrap="square" rtlCol="0">
            <a:spAutoFit/>
          </a:bodyPr>
          <a:lstStyle/>
          <a:p>
            <a:pPr algn="just"/>
            <a:r>
              <a:rPr lang="en-IN" sz="2000" b="1" dirty="0" smtClean="0">
                <a:latin typeface="Calibri" panose="020F0502020204030204" pitchFamily="34" charset="0"/>
                <a:ea typeface="Calibri" panose="020F0502020204030204" pitchFamily="34" charset="0"/>
                <a:cs typeface="Calibri" panose="020F0502020204030204" pitchFamily="34" charset="0"/>
              </a:rPr>
              <a:t>                Fig : Arithmetic circuit </a:t>
            </a:r>
            <a:r>
              <a:rPr lang="en-IN" sz="2000" b="1" smtClean="0">
                <a:latin typeface="Calibri" panose="020F0502020204030204" pitchFamily="34" charset="0"/>
                <a:ea typeface="Calibri" panose="020F0502020204030204" pitchFamily="34" charset="0"/>
                <a:cs typeface="Calibri" panose="020F0502020204030204" pitchFamily="34" charset="0"/>
              </a:rPr>
              <a:t>Function Table</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p:cNvPicPr/>
          <p:nvPr/>
        </p:nvPicPr>
        <p:blipFill>
          <a:blip r:embed="rId2"/>
          <a:stretch>
            <a:fillRect/>
          </a:stretch>
        </p:blipFill>
        <p:spPr>
          <a:xfrm>
            <a:off x="1787207" y="1019750"/>
            <a:ext cx="8088313" cy="3227129"/>
          </a:xfrm>
          <a:prstGeom prst="rect">
            <a:avLst/>
          </a:prstGeom>
        </p:spPr>
      </p:pic>
    </p:spTree>
    <p:extLst>
      <p:ext uri="{BB962C8B-B14F-4D97-AF65-F5344CB8AC3E}">
        <p14:creationId xmlns:p14="http://schemas.microsoft.com/office/powerpoint/2010/main" val="1715775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ARITHMETIC CIRCUIT</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49983" y="589072"/>
            <a:ext cx="5846017" cy="3847207"/>
          </a:xfrm>
          <a:prstGeom prst="rect">
            <a:avLst/>
          </a:prstGeom>
          <a:noFill/>
        </p:spPr>
        <p:txBody>
          <a:bodyPr wrap="square">
            <a:spAutoFit/>
          </a:bodyPr>
          <a:lstStyle/>
          <a:p>
            <a:pPr marL="34290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r>
              <a:rPr lang="en-IN" sz="2200" b="1" u="sng" dirty="0">
                <a:latin typeface="Calibri" panose="020F0502020204030204" pitchFamily="34" charset="0"/>
                <a:ea typeface="Calibri" panose="020F0502020204030204" pitchFamily="34" charset="0"/>
                <a:cs typeface="Calibri" panose="020F0502020204030204" pitchFamily="34" charset="0"/>
              </a:rPr>
              <a:t>Addition</a:t>
            </a:r>
            <a:r>
              <a:rPr lang="en-IN" sz="2200" b="1" u="sng" dirty="0" smtClean="0">
                <a:latin typeface="Calibri" panose="020F0502020204030204" pitchFamily="34" charset="0"/>
                <a:ea typeface="Calibri" panose="020F0502020204030204" pitchFamily="34" charset="0"/>
                <a:cs typeface="Calibri" panose="020F0502020204030204" pitchFamily="34" charset="0"/>
              </a:rPr>
              <a:t>:</a:t>
            </a:r>
          </a:p>
          <a:p>
            <a:endParaRPr lang="en-IN" sz="600" dirty="0">
              <a:latin typeface="Calibri" panose="020F0502020204030204" pitchFamily="34" charset="0"/>
              <a:ea typeface="Calibri" panose="020F0502020204030204" pitchFamily="34" charset="0"/>
              <a:cs typeface="Calibri" panose="020F0502020204030204" pitchFamily="34" charset="0"/>
            </a:endParaRPr>
          </a:p>
          <a:p>
            <a:pPr lvl="0"/>
            <a:r>
              <a:rPr lang="en-IN" sz="2200" dirty="0">
                <a:latin typeface="Calibri" panose="020F0502020204030204" pitchFamily="34" charset="0"/>
                <a:ea typeface="Calibri" panose="020F0502020204030204" pitchFamily="34" charset="0"/>
                <a:cs typeface="Calibri" panose="020F0502020204030204" pitchFamily="34" charset="0"/>
              </a:rPr>
              <a:t>When S1S0= 00, the value of B is applied to the Y inputs of the adder</a:t>
            </a:r>
            <a:r>
              <a:rPr lang="en-IN" sz="2200" dirty="0" smtClean="0">
                <a:latin typeface="Calibri" panose="020F0502020204030204" pitchFamily="34" charset="0"/>
                <a:ea typeface="Calibri" panose="020F0502020204030204" pitchFamily="34" charset="0"/>
                <a:cs typeface="Calibri" panose="020F0502020204030204" pitchFamily="34" charset="0"/>
              </a:rPr>
              <a:t>.</a:t>
            </a:r>
          </a:p>
          <a:p>
            <a:pPr lvl="0"/>
            <a:endParaRPr lang="en-IN" sz="600" dirty="0" smtClean="0">
              <a:latin typeface="Calibri" panose="020F0502020204030204" pitchFamily="34" charset="0"/>
              <a:ea typeface="Calibri" panose="020F0502020204030204" pitchFamily="34" charset="0"/>
              <a:cs typeface="Calibri" panose="020F0502020204030204" pitchFamily="34" charset="0"/>
            </a:endParaRPr>
          </a:p>
          <a:p>
            <a:pPr lvl="0"/>
            <a:endParaRPr lang="en-IN" sz="600" dirty="0">
              <a:latin typeface="Calibri" panose="020F0502020204030204" pitchFamily="34" charset="0"/>
              <a:ea typeface="Calibri" panose="020F0502020204030204" pitchFamily="34" charset="0"/>
              <a:cs typeface="Calibri" panose="020F0502020204030204" pitchFamily="34" charset="0"/>
            </a:endParaRPr>
          </a:p>
          <a:p>
            <a:pPr lvl="0"/>
            <a:r>
              <a:rPr lang="en-IN" sz="2200" dirty="0">
                <a:latin typeface="Calibri" panose="020F0502020204030204" pitchFamily="34" charset="0"/>
                <a:ea typeface="Calibri" panose="020F0502020204030204" pitchFamily="34" charset="0"/>
                <a:cs typeface="Calibri" panose="020F0502020204030204" pitchFamily="34" charset="0"/>
              </a:rPr>
              <a:t>If Cir, = 0, the output D =A+B</a:t>
            </a:r>
            <a:r>
              <a:rPr lang="en-IN" sz="2200" dirty="0" smtClean="0">
                <a:latin typeface="Calibri" panose="020F0502020204030204" pitchFamily="34" charset="0"/>
                <a:ea typeface="Calibri" panose="020F0502020204030204" pitchFamily="34" charset="0"/>
                <a:cs typeface="Calibri" panose="020F0502020204030204" pitchFamily="34" charset="0"/>
              </a:rPr>
              <a:t>.</a:t>
            </a:r>
          </a:p>
          <a:p>
            <a:pPr lvl="0"/>
            <a:endParaRPr lang="en-IN" sz="2200" dirty="0">
              <a:latin typeface="Calibri" panose="020F0502020204030204" pitchFamily="34" charset="0"/>
              <a:ea typeface="Calibri" panose="020F0502020204030204" pitchFamily="34" charset="0"/>
              <a:cs typeface="Calibri" panose="020F0502020204030204" pitchFamily="34" charset="0"/>
            </a:endParaRPr>
          </a:p>
          <a:p>
            <a:pPr lvl="0"/>
            <a:r>
              <a:rPr lang="en-IN" sz="2200" dirty="0">
                <a:latin typeface="Calibri" panose="020F0502020204030204" pitchFamily="34" charset="0"/>
                <a:ea typeface="Calibri" panose="020F0502020204030204" pitchFamily="34" charset="0"/>
                <a:cs typeface="Calibri" panose="020F0502020204030204" pitchFamily="34" charset="0"/>
              </a:rPr>
              <a:t>If </a:t>
            </a:r>
            <a:r>
              <a:rPr lang="en-IN" sz="2200" dirty="0" err="1">
                <a:latin typeface="Calibri" panose="020F0502020204030204" pitchFamily="34" charset="0"/>
                <a:ea typeface="Calibri" panose="020F0502020204030204" pitchFamily="34" charset="0"/>
                <a:cs typeface="Calibri" panose="020F0502020204030204" pitchFamily="34" charset="0"/>
              </a:rPr>
              <a:t>Cin</a:t>
            </a:r>
            <a:r>
              <a:rPr lang="en-IN" sz="2200" dirty="0">
                <a:latin typeface="Calibri" panose="020F0502020204030204" pitchFamily="34" charset="0"/>
                <a:ea typeface="Calibri" panose="020F0502020204030204" pitchFamily="34" charset="0"/>
                <a:cs typeface="Calibri" panose="020F0502020204030204" pitchFamily="34" charset="0"/>
              </a:rPr>
              <a:t> = 1, output D=A+B + 1</a:t>
            </a:r>
            <a:r>
              <a:rPr lang="en-IN" sz="2200" dirty="0" smtClean="0">
                <a:latin typeface="Calibri" panose="020F0502020204030204" pitchFamily="34" charset="0"/>
                <a:ea typeface="Calibri" panose="020F0502020204030204" pitchFamily="34" charset="0"/>
                <a:cs typeface="Calibri" panose="020F0502020204030204" pitchFamily="34" charset="0"/>
              </a:rPr>
              <a:t>.</a:t>
            </a:r>
          </a:p>
          <a:p>
            <a:pPr lvl="0"/>
            <a:endParaRPr lang="en-IN" sz="2200" dirty="0">
              <a:latin typeface="Calibri" panose="020F0502020204030204" pitchFamily="34" charset="0"/>
              <a:ea typeface="Calibri" panose="020F0502020204030204" pitchFamily="34" charset="0"/>
              <a:cs typeface="Calibri" panose="020F0502020204030204" pitchFamily="34" charset="0"/>
            </a:endParaRPr>
          </a:p>
          <a:p>
            <a:pPr lvl="0"/>
            <a:r>
              <a:rPr lang="en-IN" sz="2200" dirty="0" smtClean="0">
                <a:latin typeface="Calibri" panose="020F0502020204030204" pitchFamily="34" charset="0"/>
                <a:ea typeface="Calibri" panose="020F0502020204030204" pitchFamily="34" charset="0"/>
                <a:cs typeface="Calibri" panose="020F0502020204030204" pitchFamily="34" charset="0"/>
              </a:rPr>
              <a:t>Both </a:t>
            </a:r>
            <a:r>
              <a:rPr lang="en-IN" sz="2200" dirty="0">
                <a:latin typeface="Calibri" panose="020F0502020204030204" pitchFamily="34" charset="0"/>
                <a:ea typeface="Calibri" panose="020F0502020204030204" pitchFamily="34" charset="0"/>
                <a:cs typeface="Calibri" panose="020F0502020204030204" pitchFamily="34" charset="0"/>
              </a:rPr>
              <a:t>cases perform the add </a:t>
            </a:r>
            <a:r>
              <a:rPr lang="en-IN" sz="2200" dirty="0" err="1">
                <a:latin typeface="Calibri" panose="020F0502020204030204" pitchFamily="34" charset="0"/>
                <a:ea typeface="Calibri" panose="020F0502020204030204" pitchFamily="34" charset="0"/>
                <a:cs typeface="Calibri" panose="020F0502020204030204" pitchFamily="34" charset="0"/>
              </a:rPr>
              <a:t>microoperation</a:t>
            </a:r>
            <a:r>
              <a:rPr lang="en-IN" sz="2200" dirty="0">
                <a:latin typeface="Calibri" panose="020F0502020204030204" pitchFamily="34" charset="0"/>
                <a:ea typeface="Calibri" panose="020F0502020204030204" pitchFamily="34" charset="0"/>
                <a:cs typeface="Calibri" panose="020F0502020204030204" pitchFamily="34" charset="0"/>
              </a:rPr>
              <a:t> with or without adding the input carry.</a:t>
            </a:r>
          </a:p>
          <a:p>
            <a:r>
              <a:rPr lang="en-IN" sz="2200" b="1" dirty="0">
                <a:latin typeface="Calibri" panose="020F0502020204030204" pitchFamily="34" charset="0"/>
                <a:ea typeface="Calibri" panose="020F0502020204030204" pitchFamily="34" charset="0"/>
                <a:cs typeface="Calibri" panose="020F0502020204030204" pitchFamily="34" charset="0"/>
              </a:rPr>
              <a:t> </a:t>
            </a:r>
            <a:endParaRPr lang="en-IN" sz="2200"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p:cNvSpPr txBox="1"/>
          <p:nvPr/>
        </p:nvSpPr>
        <p:spPr>
          <a:xfrm>
            <a:off x="6897577" y="5482778"/>
            <a:ext cx="5294423" cy="400110"/>
          </a:xfrm>
          <a:prstGeom prst="rect">
            <a:avLst/>
          </a:prstGeom>
          <a:noFill/>
        </p:spPr>
        <p:txBody>
          <a:bodyPr wrap="square" rtlCol="0">
            <a:spAutoFit/>
          </a:bodyPr>
          <a:lstStyle/>
          <a:p>
            <a:pPr algn="just"/>
            <a:r>
              <a:rPr lang="en-IN" sz="2000" b="1" dirty="0" smtClean="0">
                <a:latin typeface="Calibri" panose="020F0502020204030204" pitchFamily="34" charset="0"/>
                <a:ea typeface="Calibri" panose="020F0502020204030204" pitchFamily="34" charset="0"/>
                <a:cs typeface="Calibri" panose="020F0502020204030204" pitchFamily="34" charset="0"/>
              </a:rPr>
              <a:t>                Fig : 4-bit Addition circuit</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096000" y="716647"/>
            <a:ext cx="5913120" cy="4396740"/>
          </a:xfrm>
          <a:prstGeom prst="rect">
            <a:avLst/>
          </a:prstGeom>
        </p:spPr>
      </p:pic>
    </p:spTree>
    <p:extLst>
      <p:ext uri="{BB962C8B-B14F-4D97-AF65-F5344CB8AC3E}">
        <p14:creationId xmlns:p14="http://schemas.microsoft.com/office/powerpoint/2010/main" val="2382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ARITHMETIC CIRCUIT</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49983" y="589072"/>
            <a:ext cx="5632657" cy="3631763"/>
          </a:xfrm>
          <a:prstGeom prst="rect">
            <a:avLst/>
          </a:prstGeom>
          <a:noFill/>
        </p:spPr>
        <p:txBody>
          <a:bodyPr wrap="square">
            <a:spAutoFit/>
          </a:bodyPr>
          <a:lstStyle/>
          <a:p>
            <a:pPr marL="34290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r>
              <a:rPr lang="en-IN" sz="2200" b="1" u="sng" dirty="0" smtClean="0">
                <a:latin typeface="Calibri" panose="020F0502020204030204" pitchFamily="34" charset="0"/>
                <a:ea typeface="Calibri" panose="020F0502020204030204" pitchFamily="34" charset="0"/>
                <a:cs typeface="Calibri" panose="020F0502020204030204" pitchFamily="34" charset="0"/>
              </a:rPr>
              <a:t>Subtraction:</a:t>
            </a:r>
          </a:p>
          <a:p>
            <a:endParaRPr lang="en-IN" sz="600" b="1" u="sng" dirty="0">
              <a:latin typeface="Calibri" panose="020F0502020204030204" pitchFamily="34" charset="0"/>
              <a:ea typeface="Calibri" panose="020F0502020204030204" pitchFamily="34" charset="0"/>
              <a:cs typeface="Calibri" panose="020F0502020204030204" pitchFamily="34" charset="0"/>
            </a:endParaRPr>
          </a:p>
          <a:p>
            <a:endParaRPr lang="en-IN" sz="600" dirty="0">
              <a:latin typeface="Calibri" panose="020F0502020204030204" pitchFamily="34" charset="0"/>
              <a:ea typeface="Calibri" panose="020F0502020204030204" pitchFamily="34" charset="0"/>
              <a:cs typeface="Calibri" panose="020F0502020204030204" pitchFamily="34" charset="0"/>
            </a:endParaRPr>
          </a:p>
          <a:p>
            <a:pPr lvl="0" algn="just"/>
            <a:r>
              <a:rPr lang="en-IN" sz="2200" dirty="0">
                <a:latin typeface="Calibri" panose="020F0502020204030204" pitchFamily="34" charset="0"/>
                <a:ea typeface="Calibri" panose="020F0502020204030204" pitchFamily="34" charset="0"/>
                <a:cs typeface="Calibri" panose="020F0502020204030204" pitchFamily="34" charset="0"/>
              </a:rPr>
              <a:t>When S1S0 = 01, the complement of B is applied to the Y inputs of the adder</a:t>
            </a:r>
            <a:r>
              <a:rPr lang="en-IN" sz="2200" dirty="0" smtClean="0">
                <a:latin typeface="Calibri" panose="020F0502020204030204" pitchFamily="34" charset="0"/>
                <a:ea typeface="Calibri" panose="020F0502020204030204" pitchFamily="34" charset="0"/>
                <a:cs typeface="Calibri" panose="020F0502020204030204" pitchFamily="34" charset="0"/>
              </a:rPr>
              <a:t>.</a:t>
            </a:r>
          </a:p>
          <a:p>
            <a:pPr lvl="0" algn="just"/>
            <a:endParaRPr lang="en-IN" sz="600" dirty="0">
              <a:latin typeface="Calibri" panose="020F0502020204030204" pitchFamily="34" charset="0"/>
              <a:ea typeface="Calibri" panose="020F0502020204030204" pitchFamily="34" charset="0"/>
              <a:cs typeface="Calibri" panose="020F0502020204030204" pitchFamily="34" charset="0"/>
            </a:endParaRPr>
          </a:p>
          <a:p>
            <a:pPr lvl="0" algn="just"/>
            <a:endParaRPr lang="en-IN" sz="600" dirty="0" smtClean="0">
              <a:latin typeface="Calibri" panose="020F0502020204030204" pitchFamily="34" charset="0"/>
              <a:ea typeface="Calibri" panose="020F0502020204030204" pitchFamily="34" charset="0"/>
              <a:cs typeface="Calibri" panose="020F0502020204030204" pitchFamily="34" charset="0"/>
            </a:endParaRPr>
          </a:p>
          <a:p>
            <a:pPr lvl="0" algn="just"/>
            <a:endParaRPr lang="en-IN" sz="600" dirty="0">
              <a:latin typeface="Calibri" panose="020F0502020204030204" pitchFamily="34" charset="0"/>
              <a:ea typeface="Calibri" panose="020F0502020204030204" pitchFamily="34" charset="0"/>
              <a:cs typeface="Calibri" panose="020F0502020204030204" pitchFamily="34" charset="0"/>
            </a:endParaRPr>
          </a:p>
          <a:p>
            <a:pPr lvl="0" algn="just"/>
            <a:r>
              <a:rPr lang="en-IN" sz="2200" dirty="0">
                <a:latin typeface="Calibri" panose="020F0502020204030204" pitchFamily="34" charset="0"/>
                <a:ea typeface="Calibri" panose="020F0502020204030204" pitchFamily="34" charset="0"/>
                <a:cs typeface="Calibri" panose="020F0502020204030204" pitchFamily="34" charset="0"/>
              </a:rPr>
              <a:t>If </a:t>
            </a:r>
            <a:r>
              <a:rPr lang="en-IN" sz="2200" dirty="0" err="1">
                <a:latin typeface="Calibri" panose="020F0502020204030204" pitchFamily="34" charset="0"/>
                <a:ea typeface="Calibri" panose="020F0502020204030204" pitchFamily="34" charset="0"/>
                <a:cs typeface="Calibri" panose="020F0502020204030204" pitchFamily="34" charset="0"/>
              </a:rPr>
              <a:t>Cin</a:t>
            </a:r>
            <a:r>
              <a:rPr lang="en-IN" sz="2200" dirty="0">
                <a:latin typeface="Calibri" panose="020F0502020204030204" pitchFamily="34" charset="0"/>
                <a:ea typeface="Calibri" panose="020F0502020204030204" pitchFamily="34" charset="0"/>
                <a:cs typeface="Calibri" panose="020F0502020204030204" pitchFamily="34" charset="0"/>
              </a:rPr>
              <a:t> = 1, then D = A + B + 1. This produces A plus the 2's complement of B, which is equivalent to a subtraction of A -B</a:t>
            </a:r>
            <a:r>
              <a:rPr lang="en-IN" sz="2200" dirty="0" smtClean="0">
                <a:latin typeface="Calibri" panose="020F0502020204030204" pitchFamily="34" charset="0"/>
                <a:ea typeface="Calibri" panose="020F0502020204030204" pitchFamily="34" charset="0"/>
                <a:cs typeface="Calibri" panose="020F0502020204030204" pitchFamily="34" charset="0"/>
              </a:rPr>
              <a:t>.</a:t>
            </a:r>
          </a:p>
          <a:p>
            <a:pPr lvl="0" algn="just"/>
            <a:endParaRPr lang="en-IN" sz="600" dirty="0">
              <a:latin typeface="Calibri" panose="020F0502020204030204" pitchFamily="34" charset="0"/>
              <a:ea typeface="Calibri" panose="020F0502020204030204" pitchFamily="34" charset="0"/>
              <a:cs typeface="Calibri" panose="020F0502020204030204" pitchFamily="34" charset="0"/>
            </a:endParaRPr>
          </a:p>
          <a:p>
            <a:pPr lvl="0" algn="just"/>
            <a:endParaRPr lang="en-IN" sz="600" dirty="0" smtClean="0">
              <a:latin typeface="Calibri" panose="020F0502020204030204" pitchFamily="34" charset="0"/>
              <a:ea typeface="Calibri" panose="020F0502020204030204" pitchFamily="34" charset="0"/>
              <a:cs typeface="Calibri" panose="020F0502020204030204" pitchFamily="34" charset="0"/>
            </a:endParaRPr>
          </a:p>
          <a:p>
            <a:pPr lvl="0" algn="just"/>
            <a:endParaRPr lang="en-IN" sz="600" dirty="0">
              <a:latin typeface="Calibri" panose="020F0502020204030204" pitchFamily="34" charset="0"/>
              <a:ea typeface="Calibri" panose="020F0502020204030204" pitchFamily="34" charset="0"/>
              <a:cs typeface="Calibri" panose="020F0502020204030204" pitchFamily="34" charset="0"/>
            </a:endParaRPr>
          </a:p>
          <a:p>
            <a:pPr lvl="0" algn="just"/>
            <a:r>
              <a:rPr lang="en-IN" sz="2200" dirty="0">
                <a:latin typeface="Calibri" panose="020F0502020204030204" pitchFamily="34" charset="0"/>
                <a:ea typeface="Calibri" panose="020F0502020204030204" pitchFamily="34" charset="0"/>
                <a:cs typeface="Calibri" panose="020F0502020204030204" pitchFamily="34" charset="0"/>
              </a:rPr>
              <a:t>When </a:t>
            </a:r>
            <a:r>
              <a:rPr lang="en-IN" sz="2200" dirty="0" err="1">
                <a:latin typeface="Calibri" panose="020F0502020204030204" pitchFamily="34" charset="0"/>
                <a:ea typeface="Calibri" panose="020F0502020204030204" pitchFamily="34" charset="0"/>
                <a:cs typeface="Calibri" panose="020F0502020204030204" pitchFamily="34" charset="0"/>
              </a:rPr>
              <a:t>Cin</a:t>
            </a:r>
            <a:r>
              <a:rPr lang="en-IN" sz="2200" dirty="0">
                <a:latin typeface="Calibri" panose="020F0502020204030204" pitchFamily="34" charset="0"/>
                <a:ea typeface="Calibri" panose="020F0502020204030204" pitchFamily="34" charset="0"/>
                <a:cs typeface="Calibri" panose="020F0502020204030204" pitchFamily="34" charset="0"/>
              </a:rPr>
              <a:t> = 0 then D = A + B. This is equivalent to a subtract with borrow, that is, A-B-1.</a:t>
            </a:r>
          </a:p>
        </p:txBody>
      </p:sp>
      <p:sp>
        <p:nvSpPr>
          <p:cNvPr id="2" name="TextBox 1"/>
          <p:cNvSpPr txBox="1"/>
          <p:nvPr/>
        </p:nvSpPr>
        <p:spPr>
          <a:xfrm>
            <a:off x="6897577" y="5482778"/>
            <a:ext cx="5294423" cy="400110"/>
          </a:xfrm>
          <a:prstGeom prst="rect">
            <a:avLst/>
          </a:prstGeom>
          <a:noFill/>
        </p:spPr>
        <p:txBody>
          <a:bodyPr wrap="square" rtlCol="0">
            <a:spAutoFit/>
          </a:bodyPr>
          <a:lstStyle/>
          <a:p>
            <a:pPr algn="just"/>
            <a:r>
              <a:rPr lang="en-IN" sz="2000" b="1" dirty="0" smtClean="0">
                <a:latin typeface="Calibri" panose="020F0502020204030204" pitchFamily="34" charset="0"/>
                <a:ea typeface="Calibri" panose="020F0502020204030204" pitchFamily="34" charset="0"/>
                <a:cs typeface="Calibri" panose="020F0502020204030204" pitchFamily="34" charset="0"/>
              </a:rPr>
              <a:t>                Fig : 4-bit </a:t>
            </a:r>
            <a:r>
              <a:rPr lang="en-IN" sz="2000" b="1" dirty="0" err="1" smtClean="0">
                <a:latin typeface="Calibri" panose="020F0502020204030204" pitchFamily="34" charset="0"/>
                <a:ea typeface="Calibri" panose="020F0502020204030204" pitchFamily="34" charset="0"/>
                <a:cs typeface="Calibri" panose="020F0502020204030204" pitchFamily="34" charset="0"/>
              </a:rPr>
              <a:t>Substraction</a:t>
            </a:r>
            <a:r>
              <a:rPr lang="en-IN" sz="2000" b="1" dirty="0" smtClean="0">
                <a:latin typeface="Calibri" panose="020F0502020204030204" pitchFamily="34" charset="0"/>
                <a:ea typeface="Calibri" panose="020F0502020204030204" pitchFamily="34" charset="0"/>
                <a:cs typeface="Calibri" panose="020F0502020204030204" pitchFamily="34" charset="0"/>
              </a:rPr>
              <a:t> circuit</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096000" y="716647"/>
            <a:ext cx="5913120" cy="4396740"/>
          </a:xfrm>
          <a:prstGeom prst="rect">
            <a:avLst/>
          </a:prstGeom>
        </p:spPr>
      </p:pic>
    </p:spTree>
    <p:extLst>
      <p:ext uri="{BB962C8B-B14F-4D97-AF65-F5344CB8AC3E}">
        <p14:creationId xmlns:p14="http://schemas.microsoft.com/office/powerpoint/2010/main" val="3987167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ARITHMETIC CIRCUIT</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49983" y="589072"/>
            <a:ext cx="5632657" cy="4462760"/>
          </a:xfrm>
          <a:prstGeom prst="rect">
            <a:avLst/>
          </a:prstGeom>
          <a:noFill/>
        </p:spPr>
        <p:txBody>
          <a:bodyPr wrap="square">
            <a:spAutoFit/>
          </a:bodyPr>
          <a:lstStyle/>
          <a:p>
            <a:pPr marL="34290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algn="just"/>
            <a:r>
              <a:rPr lang="en-IN" sz="2200" b="1" u="sng" dirty="0">
                <a:latin typeface="Calibri" panose="020F0502020204030204" pitchFamily="34" charset="0"/>
                <a:ea typeface="Calibri" panose="020F0502020204030204" pitchFamily="34" charset="0"/>
                <a:cs typeface="Calibri" panose="020F0502020204030204" pitchFamily="34" charset="0"/>
              </a:rPr>
              <a:t>Increment</a:t>
            </a:r>
            <a:r>
              <a:rPr lang="en-IN" sz="2200" b="1" u="sng" dirty="0" smtClean="0">
                <a:latin typeface="Calibri" panose="020F0502020204030204" pitchFamily="34" charset="0"/>
                <a:ea typeface="Calibri" panose="020F0502020204030204" pitchFamily="34" charset="0"/>
                <a:cs typeface="Calibri" panose="020F0502020204030204" pitchFamily="34" charset="0"/>
              </a:rPr>
              <a:t>:</a:t>
            </a:r>
          </a:p>
          <a:p>
            <a:pPr algn="just"/>
            <a:endParaRPr lang="en-IN" sz="600" b="1" u="sng" dirty="0">
              <a:latin typeface="Calibri" panose="020F0502020204030204" pitchFamily="34" charset="0"/>
              <a:ea typeface="Calibri" panose="020F0502020204030204" pitchFamily="34" charset="0"/>
              <a:cs typeface="Calibri" panose="020F0502020204030204" pitchFamily="34" charset="0"/>
            </a:endParaRPr>
          </a:p>
          <a:p>
            <a:pPr algn="just"/>
            <a:endParaRPr lang="en-IN" sz="600" dirty="0">
              <a:latin typeface="Calibri" panose="020F0502020204030204" pitchFamily="34" charset="0"/>
              <a:ea typeface="Calibri" panose="020F0502020204030204" pitchFamily="34" charset="0"/>
              <a:cs typeface="Calibri" panose="020F0502020204030204" pitchFamily="34" charset="0"/>
            </a:endParaRPr>
          </a:p>
          <a:p>
            <a:pPr lvl="0" algn="just"/>
            <a:r>
              <a:rPr lang="en-IN" sz="2200" dirty="0">
                <a:latin typeface="Calibri" panose="020F0502020204030204" pitchFamily="34" charset="0"/>
                <a:ea typeface="Calibri" panose="020F0502020204030204" pitchFamily="34" charset="0"/>
                <a:cs typeface="Calibri" panose="020F0502020204030204" pitchFamily="34" charset="0"/>
              </a:rPr>
              <a:t>When S1S0 = 10, the inputs from B are neglected, and instead, all 0's are inserted into the Y inputs. The output becomes D = A + 0 + </a:t>
            </a:r>
            <a:r>
              <a:rPr lang="en-IN" sz="2200" dirty="0" err="1">
                <a:latin typeface="Calibri" panose="020F0502020204030204" pitchFamily="34" charset="0"/>
                <a:ea typeface="Calibri" panose="020F0502020204030204" pitchFamily="34" charset="0"/>
                <a:cs typeface="Calibri" panose="020F0502020204030204" pitchFamily="34" charset="0"/>
              </a:rPr>
              <a:t>Cin</a:t>
            </a:r>
            <a:r>
              <a:rPr lang="en-IN" sz="2200" dirty="0">
                <a:latin typeface="Calibri" panose="020F0502020204030204" pitchFamily="34" charset="0"/>
                <a:ea typeface="Calibri" panose="020F0502020204030204" pitchFamily="34" charset="0"/>
                <a:cs typeface="Calibri" panose="020F0502020204030204" pitchFamily="34" charset="0"/>
              </a:rPr>
              <a:t>. </a:t>
            </a:r>
            <a:endParaRPr lang="en-IN" sz="2200" dirty="0" smtClean="0">
              <a:latin typeface="Calibri" panose="020F0502020204030204" pitchFamily="34" charset="0"/>
              <a:ea typeface="Calibri" panose="020F0502020204030204" pitchFamily="34" charset="0"/>
              <a:cs typeface="Calibri" panose="020F0502020204030204" pitchFamily="34" charset="0"/>
            </a:endParaRPr>
          </a:p>
          <a:p>
            <a:pPr lvl="0" algn="just"/>
            <a:endParaRPr lang="en-IN" sz="600" dirty="0" smtClean="0">
              <a:latin typeface="Calibri" panose="020F0502020204030204" pitchFamily="34" charset="0"/>
              <a:ea typeface="Calibri" panose="020F0502020204030204" pitchFamily="34" charset="0"/>
              <a:cs typeface="Calibri" panose="020F0502020204030204" pitchFamily="34" charset="0"/>
            </a:endParaRPr>
          </a:p>
          <a:p>
            <a:pPr lvl="0" algn="just"/>
            <a:endParaRPr lang="en-IN" sz="600" dirty="0">
              <a:latin typeface="Calibri" panose="020F0502020204030204" pitchFamily="34" charset="0"/>
              <a:ea typeface="Calibri" panose="020F0502020204030204" pitchFamily="34" charset="0"/>
              <a:cs typeface="Calibri" panose="020F0502020204030204" pitchFamily="34" charset="0"/>
            </a:endParaRPr>
          </a:p>
          <a:p>
            <a:pPr lvl="0" algn="just"/>
            <a:r>
              <a:rPr lang="en-IN" sz="2200" dirty="0" smtClean="0">
                <a:latin typeface="Calibri" panose="020F0502020204030204" pitchFamily="34" charset="0"/>
                <a:ea typeface="Calibri" panose="020F0502020204030204" pitchFamily="34" charset="0"/>
                <a:cs typeface="Calibri" panose="020F0502020204030204" pitchFamily="34" charset="0"/>
              </a:rPr>
              <a:t>This </a:t>
            </a:r>
            <a:r>
              <a:rPr lang="en-IN" sz="2200" dirty="0">
                <a:latin typeface="Calibri" panose="020F0502020204030204" pitchFamily="34" charset="0"/>
                <a:ea typeface="Calibri" panose="020F0502020204030204" pitchFamily="34" charset="0"/>
                <a:cs typeface="Calibri" panose="020F0502020204030204" pitchFamily="34" charset="0"/>
              </a:rPr>
              <a:t>gives D = A when </a:t>
            </a:r>
            <a:r>
              <a:rPr lang="en-IN" sz="2200" dirty="0" err="1">
                <a:latin typeface="Calibri" panose="020F0502020204030204" pitchFamily="34" charset="0"/>
                <a:ea typeface="Calibri" panose="020F0502020204030204" pitchFamily="34" charset="0"/>
                <a:cs typeface="Calibri" panose="020F0502020204030204" pitchFamily="34" charset="0"/>
              </a:rPr>
              <a:t>Cin</a:t>
            </a:r>
            <a:r>
              <a:rPr lang="en-IN" sz="2200" dirty="0">
                <a:latin typeface="Calibri" panose="020F0502020204030204" pitchFamily="34" charset="0"/>
                <a:ea typeface="Calibri" panose="020F0502020204030204" pitchFamily="34" charset="0"/>
                <a:cs typeface="Calibri" panose="020F0502020204030204" pitchFamily="34" charset="0"/>
              </a:rPr>
              <a:t> = 0 and D = A + 1 when </a:t>
            </a:r>
            <a:r>
              <a:rPr lang="en-IN" sz="2200" dirty="0" err="1">
                <a:latin typeface="Calibri" panose="020F0502020204030204" pitchFamily="34" charset="0"/>
                <a:ea typeface="Calibri" panose="020F0502020204030204" pitchFamily="34" charset="0"/>
                <a:cs typeface="Calibri" panose="020F0502020204030204" pitchFamily="34" charset="0"/>
              </a:rPr>
              <a:t>Cin</a:t>
            </a:r>
            <a:r>
              <a:rPr lang="en-IN" sz="2200" dirty="0">
                <a:latin typeface="Calibri" panose="020F0502020204030204" pitchFamily="34" charset="0"/>
                <a:ea typeface="Calibri" panose="020F0502020204030204" pitchFamily="34" charset="0"/>
                <a:cs typeface="Calibri" panose="020F0502020204030204" pitchFamily="34" charset="0"/>
              </a:rPr>
              <a:t> = 1</a:t>
            </a:r>
            <a:r>
              <a:rPr lang="en-IN" sz="2200" dirty="0" smtClean="0">
                <a:latin typeface="Calibri" panose="020F0502020204030204" pitchFamily="34" charset="0"/>
                <a:ea typeface="Calibri" panose="020F0502020204030204" pitchFamily="34" charset="0"/>
                <a:cs typeface="Calibri" panose="020F0502020204030204" pitchFamily="34" charset="0"/>
              </a:rPr>
              <a:t>.</a:t>
            </a:r>
          </a:p>
          <a:p>
            <a:pPr lvl="0" algn="just"/>
            <a:endParaRPr lang="en-IN" sz="600" dirty="0">
              <a:latin typeface="Calibri" panose="020F0502020204030204" pitchFamily="34" charset="0"/>
              <a:ea typeface="Calibri" panose="020F0502020204030204" pitchFamily="34" charset="0"/>
              <a:cs typeface="Calibri" panose="020F0502020204030204" pitchFamily="34" charset="0"/>
            </a:endParaRPr>
          </a:p>
          <a:p>
            <a:pPr lvl="0" algn="just"/>
            <a:r>
              <a:rPr lang="en-IN" sz="2200" dirty="0">
                <a:latin typeface="Calibri" panose="020F0502020204030204" pitchFamily="34" charset="0"/>
                <a:ea typeface="Calibri" panose="020F0502020204030204" pitchFamily="34" charset="0"/>
                <a:cs typeface="Calibri" panose="020F0502020204030204" pitchFamily="34" charset="0"/>
              </a:rPr>
              <a:t>In the first case we have a direct transfer from input A to output D</a:t>
            </a:r>
            <a:r>
              <a:rPr lang="en-IN" sz="2200" dirty="0" smtClean="0">
                <a:latin typeface="Calibri" panose="020F0502020204030204" pitchFamily="34" charset="0"/>
                <a:ea typeface="Calibri" panose="020F0502020204030204" pitchFamily="34" charset="0"/>
                <a:cs typeface="Calibri" panose="020F0502020204030204" pitchFamily="34" charset="0"/>
              </a:rPr>
              <a:t>.</a:t>
            </a:r>
          </a:p>
          <a:p>
            <a:pPr lvl="0" algn="just"/>
            <a:endParaRPr lang="en-IN" sz="600" dirty="0">
              <a:latin typeface="Calibri" panose="020F0502020204030204" pitchFamily="34" charset="0"/>
              <a:ea typeface="Calibri" panose="020F0502020204030204" pitchFamily="34" charset="0"/>
              <a:cs typeface="Calibri" panose="020F0502020204030204" pitchFamily="34" charset="0"/>
            </a:endParaRPr>
          </a:p>
          <a:p>
            <a:pPr lvl="0" algn="just"/>
            <a:r>
              <a:rPr lang="en-IN" sz="2200" dirty="0">
                <a:latin typeface="Calibri" panose="020F0502020204030204" pitchFamily="34" charset="0"/>
                <a:ea typeface="Calibri" panose="020F0502020204030204" pitchFamily="34" charset="0"/>
                <a:cs typeface="Calibri" panose="020F0502020204030204" pitchFamily="34" charset="0"/>
              </a:rPr>
              <a:t>In the second case, the value of A is incremented by 1.</a:t>
            </a:r>
          </a:p>
        </p:txBody>
      </p:sp>
      <p:sp>
        <p:nvSpPr>
          <p:cNvPr id="2" name="TextBox 1"/>
          <p:cNvSpPr txBox="1"/>
          <p:nvPr/>
        </p:nvSpPr>
        <p:spPr>
          <a:xfrm>
            <a:off x="6897577" y="5482778"/>
            <a:ext cx="5294423" cy="400110"/>
          </a:xfrm>
          <a:prstGeom prst="rect">
            <a:avLst/>
          </a:prstGeom>
          <a:noFill/>
        </p:spPr>
        <p:txBody>
          <a:bodyPr wrap="square" rtlCol="0">
            <a:spAutoFit/>
          </a:bodyPr>
          <a:lstStyle/>
          <a:p>
            <a:pPr algn="just"/>
            <a:r>
              <a:rPr lang="en-IN" sz="2000" b="1" dirty="0" smtClean="0">
                <a:latin typeface="Calibri" panose="020F0502020204030204" pitchFamily="34" charset="0"/>
                <a:ea typeface="Calibri" panose="020F0502020204030204" pitchFamily="34" charset="0"/>
                <a:cs typeface="Calibri" panose="020F0502020204030204" pitchFamily="34" charset="0"/>
              </a:rPr>
              <a:t>                Fig : 4-bit Increment circuit</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096000" y="716647"/>
            <a:ext cx="5913120" cy="4396740"/>
          </a:xfrm>
          <a:prstGeom prst="rect">
            <a:avLst/>
          </a:prstGeom>
        </p:spPr>
      </p:pic>
    </p:spTree>
    <p:extLst>
      <p:ext uri="{BB962C8B-B14F-4D97-AF65-F5344CB8AC3E}">
        <p14:creationId xmlns:p14="http://schemas.microsoft.com/office/powerpoint/2010/main" val="16551235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ARITHMETIC CIRCUIT</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300783" y="589072"/>
            <a:ext cx="5480257" cy="4616648"/>
          </a:xfrm>
          <a:prstGeom prst="rect">
            <a:avLst/>
          </a:prstGeom>
          <a:noFill/>
        </p:spPr>
        <p:txBody>
          <a:bodyPr wrap="square">
            <a:spAutoFit/>
          </a:bodyPr>
          <a:lstStyle/>
          <a:p>
            <a:pPr marL="34290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algn="just"/>
            <a:r>
              <a:rPr lang="en-IN" sz="2200" b="1" u="sng" dirty="0" smtClean="0">
                <a:latin typeface="Calibri" panose="020F0502020204030204" pitchFamily="34" charset="0"/>
                <a:ea typeface="Calibri" panose="020F0502020204030204" pitchFamily="34" charset="0"/>
                <a:cs typeface="Calibri" panose="020F0502020204030204" pitchFamily="34" charset="0"/>
              </a:rPr>
              <a:t>Decrement:</a:t>
            </a:r>
          </a:p>
          <a:p>
            <a:pPr algn="just"/>
            <a:endParaRPr lang="en-IN" sz="600" b="1" u="sng" dirty="0">
              <a:latin typeface="Calibri" panose="020F0502020204030204" pitchFamily="34" charset="0"/>
              <a:ea typeface="Calibri" panose="020F0502020204030204" pitchFamily="34" charset="0"/>
              <a:cs typeface="Calibri" panose="020F0502020204030204" pitchFamily="34" charset="0"/>
            </a:endParaRPr>
          </a:p>
          <a:p>
            <a:pPr algn="just"/>
            <a:endParaRPr lang="en-IN" sz="600" dirty="0">
              <a:latin typeface="Calibri" panose="020F0502020204030204" pitchFamily="34" charset="0"/>
              <a:ea typeface="Calibri" panose="020F0502020204030204" pitchFamily="34" charset="0"/>
              <a:cs typeface="Calibri" panose="020F0502020204030204" pitchFamily="34" charset="0"/>
            </a:endParaRPr>
          </a:p>
          <a:p>
            <a:pPr lvl="0" algn="just"/>
            <a:r>
              <a:rPr lang="en-IN" sz="2200" dirty="0">
                <a:latin typeface="Calibri" panose="020F0502020204030204" pitchFamily="34" charset="0"/>
                <a:ea typeface="Calibri" panose="020F0502020204030204" pitchFamily="34" charset="0"/>
                <a:cs typeface="Calibri" panose="020F0502020204030204" pitchFamily="34" charset="0"/>
              </a:rPr>
              <a:t>When S1S0= 11, all l's are inserted into the Y inputs of the adder to produce the decrement operation D = A -1 when </a:t>
            </a:r>
            <a:r>
              <a:rPr lang="en-IN" sz="2200" dirty="0" err="1">
                <a:latin typeface="Calibri" panose="020F0502020204030204" pitchFamily="34" charset="0"/>
                <a:ea typeface="Calibri" panose="020F0502020204030204" pitchFamily="34" charset="0"/>
                <a:cs typeface="Calibri" panose="020F0502020204030204" pitchFamily="34" charset="0"/>
              </a:rPr>
              <a:t>Cin</a:t>
            </a:r>
            <a:r>
              <a:rPr lang="en-IN" sz="2200" dirty="0">
                <a:latin typeface="Calibri" panose="020F0502020204030204" pitchFamily="34" charset="0"/>
                <a:ea typeface="Calibri" panose="020F0502020204030204" pitchFamily="34" charset="0"/>
                <a:cs typeface="Calibri" panose="020F0502020204030204" pitchFamily="34" charset="0"/>
              </a:rPr>
              <a:t> = 0</a:t>
            </a:r>
            <a:r>
              <a:rPr lang="en-IN" sz="2200" dirty="0" smtClean="0">
                <a:latin typeface="Calibri" panose="020F0502020204030204" pitchFamily="34" charset="0"/>
                <a:ea typeface="Calibri" panose="020F0502020204030204" pitchFamily="34" charset="0"/>
                <a:cs typeface="Calibri" panose="020F0502020204030204" pitchFamily="34" charset="0"/>
              </a:rPr>
              <a:t>.</a:t>
            </a:r>
          </a:p>
          <a:p>
            <a:pPr lvl="0" algn="just"/>
            <a:endParaRPr lang="en-IN" sz="600" dirty="0" smtClean="0">
              <a:latin typeface="Calibri" panose="020F0502020204030204" pitchFamily="34" charset="0"/>
              <a:ea typeface="Calibri" panose="020F0502020204030204" pitchFamily="34" charset="0"/>
              <a:cs typeface="Calibri" panose="020F0502020204030204" pitchFamily="34" charset="0"/>
            </a:endParaRPr>
          </a:p>
          <a:p>
            <a:pPr lvl="0" algn="just"/>
            <a:endParaRPr lang="en-IN" sz="600" dirty="0">
              <a:latin typeface="Calibri" panose="020F0502020204030204" pitchFamily="34" charset="0"/>
              <a:ea typeface="Calibri" panose="020F0502020204030204" pitchFamily="34" charset="0"/>
              <a:cs typeface="Calibri" panose="020F0502020204030204" pitchFamily="34" charset="0"/>
            </a:endParaRPr>
          </a:p>
          <a:p>
            <a:pPr lvl="0" algn="just"/>
            <a:r>
              <a:rPr lang="en-IN" sz="2200" dirty="0" smtClean="0">
                <a:latin typeface="Calibri" panose="020F0502020204030204" pitchFamily="34" charset="0"/>
                <a:ea typeface="Calibri" panose="020F0502020204030204" pitchFamily="34" charset="0"/>
                <a:cs typeface="Calibri" panose="020F0502020204030204" pitchFamily="34" charset="0"/>
              </a:rPr>
              <a:t>This </a:t>
            </a:r>
            <a:r>
              <a:rPr lang="en-IN" sz="2200" dirty="0">
                <a:latin typeface="Calibri" panose="020F0502020204030204" pitchFamily="34" charset="0"/>
                <a:ea typeface="Calibri" panose="020F0502020204030204" pitchFamily="34" charset="0"/>
                <a:cs typeface="Calibri" panose="020F0502020204030204" pitchFamily="34" charset="0"/>
              </a:rPr>
              <a:t>is because a number with all 1's is equal to the 2's complement of 1 (the 2's complement of binary 0001 is 1111). Adding a number A to the 2's complement of 1 produces F = A + 2's complement of 1 = A — 1. When </a:t>
            </a:r>
            <a:r>
              <a:rPr lang="en-IN" sz="2200" dirty="0" err="1">
                <a:latin typeface="Calibri" panose="020F0502020204030204" pitchFamily="34" charset="0"/>
                <a:ea typeface="Calibri" panose="020F0502020204030204" pitchFamily="34" charset="0"/>
                <a:cs typeface="Calibri" panose="020F0502020204030204" pitchFamily="34" charset="0"/>
              </a:rPr>
              <a:t>Cin</a:t>
            </a:r>
            <a:r>
              <a:rPr lang="en-IN" sz="2200" dirty="0">
                <a:latin typeface="Calibri" panose="020F0502020204030204" pitchFamily="34" charset="0"/>
                <a:ea typeface="Calibri" panose="020F0502020204030204" pitchFamily="34" charset="0"/>
                <a:cs typeface="Calibri" panose="020F0502020204030204" pitchFamily="34" charset="0"/>
              </a:rPr>
              <a:t> = 1, then D = A -1 + 1=A, which causes a direct transfer from input A to output D.</a:t>
            </a:r>
          </a:p>
        </p:txBody>
      </p:sp>
      <p:sp>
        <p:nvSpPr>
          <p:cNvPr id="2" name="TextBox 1"/>
          <p:cNvSpPr txBox="1"/>
          <p:nvPr/>
        </p:nvSpPr>
        <p:spPr>
          <a:xfrm>
            <a:off x="6897577" y="5482778"/>
            <a:ext cx="5294423" cy="400110"/>
          </a:xfrm>
          <a:prstGeom prst="rect">
            <a:avLst/>
          </a:prstGeom>
          <a:noFill/>
        </p:spPr>
        <p:txBody>
          <a:bodyPr wrap="square" rtlCol="0">
            <a:spAutoFit/>
          </a:bodyPr>
          <a:lstStyle/>
          <a:p>
            <a:pPr algn="just"/>
            <a:r>
              <a:rPr lang="en-IN" sz="2000" b="1" dirty="0" smtClean="0">
                <a:latin typeface="Calibri" panose="020F0502020204030204" pitchFamily="34" charset="0"/>
                <a:ea typeface="Calibri" panose="020F0502020204030204" pitchFamily="34" charset="0"/>
                <a:cs typeface="Calibri" panose="020F0502020204030204" pitchFamily="34" charset="0"/>
              </a:rPr>
              <a:t>                Fig : 4-bit Decrement circuit</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096000" y="716647"/>
            <a:ext cx="5913120" cy="4396740"/>
          </a:xfrm>
          <a:prstGeom prst="rect">
            <a:avLst/>
          </a:prstGeom>
        </p:spPr>
      </p:pic>
    </p:spTree>
    <p:extLst>
      <p:ext uri="{BB962C8B-B14F-4D97-AF65-F5344CB8AC3E}">
        <p14:creationId xmlns:p14="http://schemas.microsoft.com/office/powerpoint/2010/main" val="1400269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6100916"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effectLst/>
                <a:latin typeface="Calibri" panose="020F0502020204030204" pitchFamily="34" charset="0"/>
                <a:ea typeface="Calibri" panose="020F0502020204030204" pitchFamily="34" charset="0"/>
                <a:cs typeface="Calibri" panose="020F0502020204030204" pitchFamily="34" charset="0"/>
              </a:rPr>
              <a:t>REGISTER TRANSFER LANGUAGE</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34500" y="834879"/>
            <a:ext cx="11732832" cy="4770537"/>
          </a:xfrm>
          <a:prstGeom prst="rect">
            <a:avLst/>
          </a:prstGeom>
          <a:noFill/>
        </p:spPr>
        <p:txBody>
          <a:bodyPr wrap="square">
            <a:spAutoFit/>
          </a:bodyPr>
          <a:lstStyle/>
          <a:p>
            <a:pPr marL="914400" lvl="1" indent="-457200" algn="just">
              <a:buFont typeface="+mj-lt"/>
              <a:buAutoNum type="arabicPeriod"/>
            </a:pPr>
            <a:r>
              <a:rPr lang="en-IN" sz="2400" b="1" dirty="0" smtClean="0">
                <a:latin typeface="Calibri" panose="020F0502020204030204" pitchFamily="34" charset="0"/>
                <a:ea typeface="Calibri" panose="020F0502020204030204" pitchFamily="34" charset="0"/>
                <a:cs typeface="Calibri" panose="020F0502020204030204" pitchFamily="34" charset="0"/>
              </a:rPr>
              <a:t>Some </a:t>
            </a:r>
            <a:r>
              <a:rPr lang="en-IN" sz="2400" b="1" dirty="0">
                <a:latin typeface="Calibri" panose="020F0502020204030204" pitchFamily="34" charset="0"/>
                <a:ea typeface="Calibri" panose="020F0502020204030204" pitchFamily="34" charset="0"/>
                <a:cs typeface="Calibri" panose="020F0502020204030204" pitchFamily="34" charset="0"/>
              </a:rPr>
              <a:t>of the digital components </a:t>
            </a:r>
            <a:r>
              <a:rPr lang="en-IN" sz="2400" b="1" dirty="0" smtClean="0">
                <a:latin typeface="Calibri" panose="020F0502020204030204" pitchFamily="34" charset="0"/>
                <a:ea typeface="Calibri" panose="020F0502020204030204" pitchFamily="34" charset="0"/>
                <a:cs typeface="Calibri" panose="020F0502020204030204" pitchFamily="34" charset="0"/>
              </a:rPr>
              <a:t>are </a:t>
            </a:r>
            <a:r>
              <a:rPr lang="en-IN" sz="2400" b="1" dirty="0">
                <a:latin typeface="Calibri" panose="020F0502020204030204" pitchFamily="34" charset="0"/>
                <a:ea typeface="Calibri" panose="020F0502020204030204" pitchFamily="34" charset="0"/>
                <a:cs typeface="Calibri" panose="020F0502020204030204" pitchFamily="34" charset="0"/>
              </a:rPr>
              <a:t>registers that implement </a:t>
            </a:r>
            <a:r>
              <a:rPr lang="en-IN" sz="2400" b="1" dirty="0" smtClean="0">
                <a:latin typeface="Calibri" panose="020F0502020204030204" pitchFamily="34" charset="0"/>
                <a:ea typeface="Calibri" panose="020F0502020204030204" pitchFamily="34" charset="0"/>
                <a:cs typeface="Calibri" panose="020F0502020204030204" pitchFamily="34" charset="0"/>
              </a:rPr>
              <a:t>micro operations.</a:t>
            </a:r>
          </a:p>
          <a:p>
            <a:pPr marL="914400" lvl="1" indent="-457200" algn="just">
              <a:buFont typeface="+mj-lt"/>
              <a:buAutoNum type="arabicPeriod"/>
            </a:pPr>
            <a:endParaRPr lang="en-IN" sz="1000" b="1" dirty="0">
              <a:latin typeface="Calibri" panose="020F0502020204030204" pitchFamily="34" charset="0"/>
              <a:ea typeface="Calibri" panose="020F0502020204030204" pitchFamily="34" charset="0"/>
              <a:cs typeface="Calibri" panose="020F0502020204030204" pitchFamily="34" charset="0"/>
            </a:endParaRPr>
          </a:p>
          <a:p>
            <a:pPr marL="914400" lvl="1" indent="-457200" algn="just">
              <a:buFont typeface="+mj-lt"/>
              <a:buAutoNum type="arabicPeriod"/>
            </a:pPr>
            <a:r>
              <a:rPr lang="en-IN" sz="2400" b="1" dirty="0">
                <a:latin typeface="Calibri" panose="020F0502020204030204" pitchFamily="34" charset="0"/>
                <a:ea typeface="Calibri" panose="020F0502020204030204" pitchFamily="34" charset="0"/>
                <a:cs typeface="Calibri" panose="020F0502020204030204" pitchFamily="34" charset="0"/>
              </a:rPr>
              <a:t>The internal hardware organization of a digital computer is best defined by specifying</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1828800" lvl="3" indent="-457200" algn="just">
              <a:buFont typeface="Arial" panose="020B0604020202020204" pitchFamily="34" charset="0"/>
              <a:buChar char="•"/>
            </a:pPr>
            <a:r>
              <a:rPr lang="en-US" sz="2400" b="1" dirty="0" smtClean="0">
                <a:latin typeface="Calibri" panose="020F0502020204030204" pitchFamily="34" charset="0"/>
                <a:ea typeface="Calibri" panose="020F0502020204030204" pitchFamily="34" charset="0"/>
                <a:cs typeface="Calibri" panose="020F0502020204030204" pitchFamily="34" charset="0"/>
              </a:rPr>
              <a:t>The set of registers it contains and their functions</a:t>
            </a:r>
          </a:p>
          <a:p>
            <a:pPr marL="1828800" lvl="3" indent="-457200" algn="just">
              <a:buFont typeface="Arial" panose="020B0604020202020204" pitchFamily="34" charset="0"/>
              <a:buChar char="•"/>
            </a:pPr>
            <a:r>
              <a:rPr lang="en-US" sz="2400" b="1" dirty="0" smtClean="0">
                <a:latin typeface="Calibri" panose="020F0502020204030204" pitchFamily="34" charset="0"/>
                <a:ea typeface="Calibri" panose="020F0502020204030204" pitchFamily="34" charset="0"/>
                <a:cs typeface="Calibri" panose="020F0502020204030204" pitchFamily="34" charset="0"/>
              </a:rPr>
              <a:t>The sequence of micro-operations performed on the binary information stored </a:t>
            </a:r>
          </a:p>
          <a:p>
            <a:pPr marL="1828800" lvl="3" indent="-457200" algn="just">
              <a:buFont typeface="Arial" panose="020B0604020202020204" pitchFamily="34" charset="0"/>
              <a:buChar char="•"/>
            </a:pPr>
            <a:r>
              <a:rPr lang="en-US" sz="2400" b="1" dirty="0" smtClean="0">
                <a:latin typeface="Calibri" panose="020F0502020204030204" pitchFamily="34" charset="0"/>
                <a:ea typeface="Calibri" panose="020F0502020204030204" pitchFamily="34" charset="0"/>
                <a:cs typeface="Calibri" panose="020F0502020204030204" pitchFamily="34" charset="0"/>
              </a:rPr>
              <a:t>The control that initiates the sequence of micro-operations</a:t>
            </a:r>
          </a:p>
          <a:p>
            <a:pPr lvl="3" algn="just"/>
            <a:endParaRPr lang="en-IN" sz="1000" b="1" dirty="0">
              <a:latin typeface="Calibri" panose="020F0502020204030204" pitchFamily="34" charset="0"/>
              <a:ea typeface="Calibri" panose="020F0502020204030204" pitchFamily="34" charset="0"/>
              <a:cs typeface="Calibri" panose="020F0502020204030204" pitchFamily="34" charset="0"/>
            </a:endParaRPr>
          </a:p>
          <a:p>
            <a:pPr marL="914400" lvl="1" indent="-457200" algn="just">
              <a:buFont typeface="+mj-lt"/>
              <a:buAutoNum type="arabicPeriod"/>
            </a:pPr>
            <a:r>
              <a:rPr lang="en-IN" sz="2400" b="1" dirty="0" smtClean="0">
                <a:latin typeface="Calibri" panose="020F0502020204030204" pitchFamily="34" charset="0"/>
                <a:ea typeface="Calibri" panose="020F0502020204030204" pitchFamily="34" charset="0"/>
                <a:cs typeface="Calibri" panose="020F0502020204030204" pitchFamily="34" charset="0"/>
              </a:rPr>
              <a:t>Use </a:t>
            </a:r>
            <a:r>
              <a:rPr lang="en-IN" sz="2400" b="1" dirty="0">
                <a:latin typeface="Calibri" panose="020F0502020204030204" pitchFamily="34" charset="0"/>
                <a:ea typeface="Calibri" panose="020F0502020204030204" pitchFamily="34" charset="0"/>
                <a:cs typeface="Calibri" panose="020F0502020204030204" pitchFamily="34" charset="0"/>
              </a:rPr>
              <a:t>symbols, rather than words, to specify the sequence of </a:t>
            </a:r>
            <a:r>
              <a:rPr lang="en-IN" sz="2400" b="1" dirty="0" smtClean="0">
                <a:latin typeface="Calibri" panose="020F0502020204030204" pitchFamily="34" charset="0"/>
                <a:ea typeface="Calibri" panose="020F0502020204030204" pitchFamily="34" charset="0"/>
                <a:cs typeface="Calibri" panose="020F0502020204030204" pitchFamily="34" charset="0"/>
              </a:rPr>
              <a:t>micro-operations.</a:t>
            </a:r>
          </a:p>
          <a:p>
            <a:pPr marL="914400" lvl="1" indent="-457200" algn="just">
              <a:buFont typeface="+mj-lt"/>
              <a:buAutoNum type="arabicPeriod"/>
            </a:pPr>
            <a:endParaRPr lang="en-IN" sz="1000" b="1" dirty="0">
              <a:latin typeface="Calibri" panose="020F0502020204030204" pitchFamily="34" charset="0"/>
              <a:ea typeface="Calibri" panose="020F0502020204030204" pitchFamily="34" charset="0"/>
              <a:cs typeface="Calibri" panose="020F0502020204030204" pitchFamily="34" charset="0"/>
            </a:endParaRPr>
          </a:p>
          <a:p>
            <a:pPr marL="914400" lvl="1" indent="-457200" algn="just">
              <a:buFont typeface="+mj-lt"/>
              <a:buAutoNum type="arabicPeriod"/>
            </a:pPr>
            <a:r>
              <a:rPr lang="en-IN" sz="2400" b="1" dirty="0">
                <a:latin typeface="Calibri" panose="020F0502020204030204" pitchFamily="34" charset="0"/>
                <a:ea typeface="Calibri" panose="020F0502020204030204" pitchFamily="34" charset="0"/>
                <a:cs typeface="Calibri" panose="020F0502020204030204" pitchFamily="34" charset="0"/>
              </a:rPr>
              <a:t>The symbolic notation used is called a </a:t>
            </a:r>
            <a:r>
              <a:rPr lang="en-IN" sz="2400" b="1" dirty="0">
                <a:solidFill>
                  <a:srgbClr val="FF0000"/>
                </a:solidFill>
                <a:latin typeface="Calibri" panose="020F0502020204030204" pitchFamily="34" charset="0"/>
                <a:ea typeface="Calibri" panose="020F0502020204030204" pitchFamily="34" charset="0"/>
                <a:cs typeface="Calibri" panose="020F0502020204030204" pitchFamily="34" charset="0"/>
              </a:rPr>
              <a:t>R</a:t>
            </a:r>
            <a:r>
              <a:rPr lang="en-IN" sz="2400"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egister </a:t>
            </a:r>
            <a:r>
              <a:rPr lang="en-IN" sz="2400" b="1" dirty="0">
                <a:solidFill>
                  <a:srgbClr val="FF0000"/>
                </a:solidFill>
                <a:latin typeface="Calibri" panose="020F0502020204030204" pitchFamily="34" charset="0"/>
                <a:ea typeface="Calibri" panose="020F0502020204030204" pitchFamily="34" charset="0"/>
                <a:cs typeface="Calibri" panose="020F0502020204030204" pitchFamily="34" charset="0"/>
              </a:rPr>
              <a:t>transfer language</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914400" lvl="1" indent="-457200" algn="just">
              <a:buFont typeface="+mj-lt"/>
              <a:buAutoNum type="arabicPeriod"/>
            </a:pPr>
            <a:endParaRPr lang="en-IN" sz="1000" b="1" dirty="0">
              <a:latin typeface="Calibri" panose="020F0502020204030204" pitchFamily="34" charset="0"/>
              <a:ea typeface="Calibri" panose="020F0502020204030204" pitchFamily="34" charset="0"/>
              <a:cs typeface="Calibri" panose="020F0502020204030204" pitchFamily="34" charset="0"/>
            </a:endParaRPr>
          </a:p>
          <a:p>
            <a:pPr marL="914400" lvl="1" indent="-457200" algn="just">
              <a:buFont typeface="+mj-lt"/>
              <a:buAutoNum type="arabicPeriod"/>
            </a:pPr>
            <a:r>
              <a:rPr lang="en-IN" sz="2400" b="1" dirty="0">
                <a:latin typeface="Calibri" panose="020F0502020204030204" pitchFamily="34" charset="0"/>
                <a:ea typeface="Calibri" panose="020F0502020204030204" pitchFamily="34" charset="0"/>
                <a:cs typeface="Calibri" panose="020F0502020204030204" pitchFamily="34" charset="0"/>
              </a:rPr>
              <a:t>A programming language is a procedure for writing symbols to specify a given computational process</a:t>
            </a:r>
            <a:r>
              <a:rPr lang="en-IN" sz="2400" b="1" dirty="0" smtClean="0">
                <a:latin typeface="Calibri" panose="020F0502020204030204" pitchFamily="34" charset="0"/>
                <a:ea typeface="Calibri" panose="020F0502020204030204" pitchFamily="34" charset="0"/>
                <a:cs typeface="Calibri" panose="020F0502020204030204" pitchFamily="34" charset="0"/>
              </a:rPr>
              <a:t>.</a:t>
            </a: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54080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LOGIC MICROOPERATIONS</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49983" y="589072"/>
            <a:ext cx="11738817" cy="2954655"/>
          </a:xfrm>
          <a:prstGeom prst="rect">
            <a:avLst/>
          </a:prstGeom>
          <a:noFill/>
        </p:spPr>
        <p:txBody>
          <a:bodyPr wrap="square">
            <a:spAutoFit/>
          </a:bodyPr>
          <a:lstStyle/>
          <a:p>
            <a:pPr marL="34290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1"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en-IN" sz="2200" dirty="0" smtClean="0">
                <a:latin typeface="Calibri" panose="020F0502020204030204" pitchFamily="34" charset="0"/>
                <a:ea typeface="Calibri" panose="020F0502020204030204" pitchFamily="34" charset="0"/>
                <a:cs typeface="Calibri" panose="020F0502020204030204" pitchFamily="34" charset="0"/>
              </a:rPr>
              <a:t>Logic </a:t>
            </a:r>
            <a:r>
              <a:rPr lang="en-IN" sz="2200" dirty="0">
                <a:latin typeface="Calibri" panose="020F0502020204030204" pitchFamily="34" charset="0"/>
                <a:ea typeface="Calibri" panose="020F0502020204030204" pitchFamily="34" charset="0"/>
                <a:cs typeface="Calibri" panose="020F0502020204030204" pitchFamily="34" charset="0"/>
              </a:rPr>
              <a:t>operations specify binary operations for strings of bits stored in registers and treat each bit separately</a:t>
            </a:r>
            <a:r>
              <a:rPr lang="en-IN" sz="2200"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a:p>
            <a:pPr lvl="0"/>
            <a:r>
              <a:rPr lang="en-IN" sz="2200" dirty="0" smtClean="0">
                <a:latin typeface="Calibri" panose="020F0502020204030204" pitchFamily="34" charset="0"/>
                <a:ea typeface="Calibri" panose="020F0502020204030204" pitchFamily="34" charset="0"/>
                <a:cs typeface="Calibri" panose="020F0502020204030204" pitchFamily="34" charset="0"/>
              </a:rPr>
              <a:t>                                Example</a:t>
            </a:r>
            <a:r>
              <a:rPr lang="en-IN" sz="2200" dirty="0">
                <a:latin typeface="Calibri" panose="020F0502020204030204" pitchFamily="34" charset="0"/>
                <a:ea typeface="Calibri" panose="020F0502020204030204" pitchFamily="34" charset="0"/>
                <a:cs typeface="Calibri" panose="020F0502020204030204" pitchFamily="34" charset="0"/>
              </a:rPr>
              <a:t>: the XOR of R1 and R2 is symbolized </a:t>
            </a:r>
            <a:r>
              <a:rPr lang="en-IN" sz="2200" dirty="0" smtClean="0">
                <a:latin typeface="Calibri" panose="020F0502020204030204" pitchFamily="34" charset="0"/>
                <a:ea typeface="Calibri" panose="020F0502020204030204" pitchFamily="34" charset="0"/>
                <a:cs typeface="Calibri" panose="020F0502020204030204" pitchFamily="34" charset="0"/>
              </a:rPr>
              <a:t>by</a:t>
            </a:r>
          </a:p>
          <a:p>
            <a:pPr lvl="0"/>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P: R1 ← R1⊕ </a:t>
            </a:r>
            <a:r>
              <a:rPr lang="en-IN" sz="2200" dirty="0" smtClean="0">
                <a:latin typeface="Calibri" panose="020F0502020204030204" pitchFamily="34" charset="0"/>
                <a:ea typeface="Calibri" panose="020F0502020204030204" pitchFamily="34" charset="0"/>
                <a:cs typeface="Calibri" panose="020F0502020204030204" pitchFamily="34" charset="0"/>
              </a:rPr>
              <a:t>R2</a:t>
            </a:r>
          </a:p>
          <a:p>
            <a:pPr marL="342900" indent="-342900">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It specifies a logic </a:t>
            </a:r>
            <a:r>
              <a:rPr lang="en-IN" sz="2200" dirty="0" smtClean="0">
                <a:latin typeface="Calibri" panose="020F0502020204030204" pitchFamily="34" charset="0"/>
                <a:ea typeface="Calibri" panose="020F0502020204030204" pitchFamily="34" charset="0"/>
                <a:cs typeface="Calibri" panose="020F0502020204030204" pitchFamily="34" charset="0"/>
              </a:rPr>
              <a:t>micro-operation </a:t>
            </a:r>
            <a:r>
              <a:rPr lang="en-IN" sz="2200" dirty="0">
                <a:latin typeface="Calibri" panose="020F0502020204030204" pitchFamily="34" charset="0"/>
                <a:ea typeface="Calibri" panose="020F0502020204030204" pitchFamily="34" charset="0"/>
                <a:cs typeface="Calibri" panose="020F0502020204030204" pitchFamily="34" charset="0"/>
              </a:rPr>
              <a:t>to be executed on the individual bits of the registers provided that the control variable P = 1.</a:t>
            </a:r>
          </a:p>
          <a:p>
            <a:pPr marL="0" lvl="1" algn="just"/>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34607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646331"/>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LIST OF LOGIC MICROOPERATIONS </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49983" y="589072"/>
            <a:ext cx="11748977" cy="5693866"/>
          </a:xfrm>
          <a:prstGeom prst="rect">
            <a:avLst/>
          </a:prstGeom>
          <a:noFill/>
        </p:spPr>
        <p:txBody>
          <a:bodyPr wrap="square">
            <a:spAutoFit/>
          </a:bodyPr>
          <a:lstStyle/>
          <a:p>
            <a:pPr marL="34290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lvl="0"/>
            <a:r>
              <a:rPr lang="en-IN" sz="2200" dirty="0" smtClean="0">
                <a:latin typeface="Calibri" panose="020F0502020204030204" pitchFamily="34" charset="0"/>
                <a:ea typeface="Calibri" panose="020F0502020204030204" pitchFamily="34" charset="0"/>
                <a:cs typeface="Calibri" panose="020F0502020204030204" pitchFamily="34" charset="0"/>
              </a:rPr>
              <a:t>There </a:t>
            </a:r>
            <a:r>
              <a:rPr lang="en-IN" sz="2200" dirty="0">
                <a:latin typeface="Calibri" panose="020F0502020204030204" pitchFamily="34" charset="0"/>
                <a:ea typeface="Calibri" panose="020F0502020204030204" pitchFamily="34" charset="0"/>
                <a:cs typeface="Calibri" panose="020F0502020204030204" pitchFamily="34" charset="0"/>
              </a:rPr>
              <a:t>are 16 different logic operations that can be performed with two binary variables. </a:t>
            </a:r>
            <a:endParaRPr lang="en-IN" sz="2200" dirty="0" smtClean="0">
              <a:latin typeface="Calibri" panose="020F0502020204030204" pitchFamily="34" charset="0"/>
              <a:ea typeface="Calibri" panose="020F0502020204030204" pitchFamily="34" charset="0"/>
              <a:cs typeface="Calibri" panose="020F0502020204030204" pitchFamily="34" charset="0"/>
            </a:endParaRPr>
          </a:p>
          <a:p>
            <a:pPr lvl="0"/>
            <a:endParaRPr lang="en-IN" sz="600" dirty="0">
              <a:latin typeface="Calibri" panose="020F0502020204030204" pitchFamily="34" charset="0"/>
              <a:ea typeface="Calibri" panose="020F0502020204030204" pitchFamily="34" charset="0"/>
              <a:cs typeface="Calibri" panose="020F0502020204030204" pitchFamily="34" charset="0"/>
            </a:endParaRPr>
          </a:p>
          <a:p>
            <a:pPr lvl="0"/>
            <a:endParaRPr lang="en-IN" sz="600" dirty="0">
              <a:latin typeface="Calibri" panose="020F0502020204030204" pitchFamily="34" charset="0"/>
              <a:ea typeface="Calibri" panose="020F0502020204030204" pitchFamily="34" charset="0"/>
              <a:cs typeface="Calibri" panose="020F0502020204030204" pitchFamily="34" charset="0"/>
            </a:endParaRPr>
          </a:p>
          <a:p>
            <a:pPr lvl="0"/>
            <a:r>
              <a:rPr lang="en-IN" sz="2200" dirty="0">
                <a:latin typeface="Calibri" panose="020F0502020204030204" pitchFamily="34" charset="0"/>
                <a:ea typeface="Calibri" panose="020F0502020204030204" pitchFamily="34" charset="0"/>
                <a:cs typeface="Calibri" panose="020F0502020204030204" pitchFamily="34" charset="0"/>
              </a:rPr>
              <a:t>They can be determined from all possible truth tables obtained with two binary variables as </a:t>
            </a:r>
            <a:r>
              <a:rPr lang="en-IN" sz="2200" b="1" dirty="0">
                <a:latin typeface="Calibri" panose="020F0502020204030204" pitchFamily="34" charset="0"/>
                <a:ea typeface="Calibri" panose="020F0502020204030204" pitchFamily="34" charset="0"/>
                <a:cs typeface="Calibri" panose="020F0502020204030204" pitchFamily="34" charset="0"/>
              </a:rPr>
              <a:t>Table </a:t>
            </a:r>
            <a:r>
              <a:rPr lang="en-IN" sz="2200" b="1" dirty="0" smtClean="0">
                <a:latin typeface="Calibri" panose="020F0502020204030204" pitchFamily="34" charset="0"/>
                <a:ea typeface="Calibri" panose="020F0502020204030204" pitchFamily="34" charset="0"/>
                <a:cs typeface="Calibri" panose="020F0502020204030204" pitchFamily="34" charset="0"/>
              </a:rPr>
              <a:t>below </a:t>
            </a:r>
          </a:p>
          <a:p>
            <a:pPr lvl="0"/>
            <a:endParaRPr lang="en-IN" sz="1000" b="1" dirty="0">
              <a:latin typeface="Calibri" panose="020F0502020204030204" pitchFamily="34" charset="0"/>
              <a:ea typeface="Calibri" panose="020F0502020204030204" pitchFamily="34" charset="0"/>
              <a:cs typeface="Calibri" panose="020F0502020204030204" pitchFamily="34" charset="0"/>
            </a:endParaRPr>
          </a:p>
          <a:p>
            <a:pPr lvl="0"/>
            <a:endParaRPr lang="en-IN" sz="2200" b="1" dirty="0" smtClean="0">
              <a:latin typeface="Calibri" panose="020F0502020204030204" pitchFamily="34" charset="0"/>
              <a:ea typeface="Calibri" panose="020F0502020204030204" pitchFamily="34" charset="0"/>
              <a:cs typeface="Calibri" panose="020F0502020204030204" pitchFamily="34" charset="0"/>
            </a:endParaRPr>
          </a:p>
          <a:p>
            <a:pPr lvl="0"/>
            <a:endParaRPr lang="en-IN" sz="2200" b="1" dirty="0">
              <a:latin typeface="Calibri" panose="020F0502020204030204" pitchFamily="34" charset="0"/>
              <a:ea typeface="Calibri" panose="020F0502020204030204" pitchFamily="34" charset="0"/>
              <a:cs typeface="Calibri" panose="020F0502020204030204" pitchFamily="34" charset="0"/>
            </a:endParaRPr>
          </a:p>
          <a:p>
            <a:pPr lvl="0"/>
            <a:endParaRPr lang="en-IN" sz="2200" b="1" dirty="0" smtClean="0">
              <a:latin typeface="Calibri" panose="020F0502020204030204" pitchFamily="34" charset="0"/>
              <a:ea typeface="Calibri" panose="020F0502020204030204" pitchFamily="34" charset="0"/>
              <a:cs typeface="Calibri" panose="020F0502020204030204" pitchFamily="34" charset="0"/>
            </a:endParaRPr>
          </a:p>
          <a:p>
            <a:pPr lvl="0"/>
            <a:endParaRPr lang="en-IN" sz="2200" b="1" dirty="0">
              <a:latin typeface="Calibri" panose="020F0502020204030204" pitchFamily="34" charset="0"/>
              <a:ea typeface="Calibri" panose="020F0502020204030204" pitchFamily="34" charset="0"/>
              <a:cs typeface="Calibri" panose="020F0502020204030204" pitchFamily="34" charset="0"/>
            </a:endParaRPr>
          </a:p>
          <a:p>
            <a:pPr lvl="0"/>
            <a:endParaRPr lang="en-IN" sz="2200" b="1" dirty="0" smtClean="0">
              <a:latin typeface="Calibri" panose="020F0502020204030204" pitchFamily="34" charset="0"/>
              <a:ea typeface="Calibri" panose="020F0502020204030204" pitchFamily="34" charset="0"/>
              <a:cs typeface="Calibri" panose="020F0502020204030204" pitchFamily="34" charset="0"/>
            </a:endParaRPr>
          </a:p>
          <a:p>
            <a:pPr lvl="0"/>
            <a:endParaRPr lang="en-IN" sz="2200" b="1" dirty="0">
              <a:latin typeface="Calibri" panose="020F0502020204030204" pitchFamily="34" charset="0"/>
              <a:ea typeface="Calibri" panose="020F0502020204030204" pitchFamily="34" charset="0"/>
              <a:cs typeface="Calibri" panose="020F0502020204030204" pitchFamily="34" charset="0"/>
            </a:endParaRPr>
          </a:p>
          <a:p>
            <a:pPr lvl="0"/>
            <a:endParaRPr lang="en-IN" sz="2200" b="1" dirty="0" smtClean="0">
              <a:latin typeface="Calibri" panose="020F0502020204030204" pitchFamily="34" charset="0"/>
              <a:ea typeface="Calibri" panose="020F0502020204030204" pitchFamily="34" charset="0"/>
              <a:cs typeface="Calibri" panose="020F0502020204030204" pitchFamily="34" charset="0"/>
            </a:endParaRPr>
          </a:p>
          <a:p>
            <a:pPr lvl="0" algn="just"/>
            <a:r>
              <a:rPr lang="en-IN" sz="2200" dirty="0">
                <a:latin typeface="Calibri" panose="020F0502020204030204" pitchFamily="34" charset="0"/>
                <a:ea typeface="Calibri" panose="020F0502020204030204" pitchFamily="34" charset="0"/>
                <a:cs typeface="Calibri" panose="020F0502020204030204" pitchFamily="34" charset="0"/>
              </a:rPr>
              <a:t>The 16 Boolean functions of two variables x and y are expressed in algebraic form in the first column of </a:t>
            </a:r>
            <a:r>
              <a:rPr lang="en-IN" sz="2200" dirty="0" smtClean="0">
                <a:latin typeface="Calibri" panose="020F0502020204030204" pitchFamily="34" charset="0"/>
                <a:ea typeface="Calibri" panose="020F0502020204030204" pitchFamily="34" charset="0"/>
                <a:cs typeface="Calibri" panose="020F0502020204030204" pitchFamily="34" charset="0"/>
              </a:rPr>
              <a:t>Above </a:t>
            </a:r>
          </a:p>
          <a:p>
            <a:pPr lvl="0" algn="just"/>
            <a:endParaRPr lang="en-IN" sz="600" dirty="0">
              <a:latin typeface="Calibri" panose="020F0502020204030204" pitchFamily="34" charset="0"/>
              <a:ea typeface="Calibri" panose="020F0502020204030204" pitchFamily="34" charset="0"/>
              <a:cs typeface="Calibri" panose="020F0502020204030204" pitchFamily="34" charset="0"/>
            </a:endParaRPr>
          </a:p>
          <a:p>
            <a:pPr lvl="0" algn="just"/>
            <a:r>
              <a:rPr lang="en-IN" sz="2200" dirty="0">
                <a:latin typeface="Calibri" panose="020F0502020204030204" pitchFamily="34" charset="0"/>
                <a:ea typeface="Calibri" panose="020F0502020204030204" pitchFamily="34" charset="0"/>
                <a:cs typeface="Calibri" panose="020F0502020204030204" pitchFamily="34" charset="0"/>
              </a:rPr>
              <a:t>The 16 logic </a:t>
            </a:r>
            <a:r>
              <a:rPr lang="en-IN" sz="2200" dirty="0" smtClean="0">
                <a:latin typeface="Calibri" panose="020F0502020204030204" pitchFamily="34" charset="0"/>
                <a:ea typeface="Calibri" panose="020F0502020204030204" pitchFamily="34" charset="0"/>
                <a:cs typeface="Calibri" panose="020F0502020204030204" pitchFamily="34" charset="0"/>
              </a:rPr>
              <a:t>micro-operations </a:t>
            </a:r>
            <a:r>
              <a:rPr lang="en-IN" sz="2200" dirty="0">
                <a:latin typeface="Calibri" panose="020F0502020204030204" pitchFamily="34" charset="0"/>
                <a:ea typeface="Calibri" panose="020F0502020204030204" pitchFamily="34" charset="0"/>
                <a:cs typeface="Calibri" panose="020F0502020204030204" pitchFamily="34" charset="0"/>
              </a:rPr>
              <a:t>are derived from these functions by replacing variable x by the binary content of register A and variable y by the binary content of register B.</a:t>
            </a:r>
          </a:p>
          <a:p>
            <a:pPr lvl="0" algn="just"/>
            <a:endParaRPr lang="en-IN" sz="2200"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503680" y="1971040"/>
            <a:ext cx="9601200" cy="2214880"/>
          </a:xfrm>
          <a:prstGeom prst="rect">
            <a:avLst/>
          </a:prstGeom>
        </p:spPr>
      </p:pic>
    </p:spTree>
    <p:extLst>
      <p:ext uri="{BB962C8B-B14F-4D97-AF65-F5344CB8AC3E}">
        <p14:creationId xmlns:p14="http://schemas.microsoft.com/office/powerpoint/2010/main" val="16214405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646331"/>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LIST OF LOGIC MICROOPERATIONS </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49983" y="589072"/>
            <a:ext cx="11748977" cy="4924425"/>
          </a:xfrm>
          <a:prstGeom prst="rect">
            <a:avLst/>
          </a:prstGeom>
          <a:noFill/>
        </p:spPr>
        <p:txBody>
          <a:bodyPr wrap="square">
            <a:spAutoFit/>
          </a:bodyPr>
          <a:lstStyle/>
          <a:p>
            <a:pPr marL="34290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lvl="0"/>
            <a:r>
              <a:rPr lang="en-IN" sz="2200" dirty="0">
                <a:latin typeface="Calibri" panose="020F0502020204030204" pitchFamily="34" charset="0"/>
                <a:ea typeface="Calibri" panose="020F0502020204030204" pitchFamily="34" charset="0"/>
                <a:cs typeface="Calibri" panose="020F0502020204030204" pitchFamily="34" charset="0"/>
              </a:rPr>
              <a:t>The logic micro-operations listed in the second column represent a relationship between the binary content of two registers A and B</a:t>
            </a:r>
            <a:r>
              <a:rPr lang="en-IN" sz="2200" dirty="0" smtClean="0">
                <a:latin typeface="Calibri" panose="020F0502020204030204" pitchFamily="34" charset="0"/>
                <a:ea typeface="Calibri" panose="020F0502020204030204" pitchFamily="34" charset="0"/>
                <a:cs typeface="Calibri" panose="020F0502020204030204" pitchFamily="34" charset="0"/>
              </a:rPr>
              <a:t>.</a:t>
            </a:r>
          </a:p>
          <a:p>
            <a:pPr lvl="0"/>
            <a:endParaRPr lang="en-IN" sz="600" dirty="0">
              <a:latin typeface="Calibri" panose="020F0502020204030204" pitchFamily="34" charset="0"/>
              <a:ea typeface="Calibri" panose="020F0502020204030204" pitchFamily="34" charset="0"/>
              <a:cs typeface="Calibri" panose="020F0502020204030204" pitchFamily="34" charset="0"/>
            </a:endParaRPr>
          </a:p>
          <a:p>
            <a:pPr lvl="0"/>
            <a:endParaRPr lang="en-IN" sz="600" dirty="0">
              <a:latin typeface="Calibri" panose="020F0502020204030204" pitchFamily="34" charset="0"/>
              <a:ea typeface="Calibri" panose="020F0502020204030204" pitchFamily="34" charset="0"/>
              <a:cs typeface="Calibri" panose="020F0502020204030204" pitchFamily="34" charset="0"/>
            </a:endParaRPr>
          </a:p>
          <a:p>
            <a:pPr lvl="0"/>
            <a:r>
              <a:rPr lang="en-IN" sz="2200" dirty="0">
                <a:latin typeface="Calibri" panose="020F0502020204030204" pitchFamily="34" charset="0"/>
                <a:ea typeface="Calibri" panose="020F0502020204030204" pitchFamily="34" charset="0"/>
                <a:cs typeface="Calibri" panose="020F0502020204030204" pitchFamily="34" charset="0"/>
              </a:rPr>
              <a:t>Example: R1 = 1010 and R2 = 1100 </a:t>
            </a:r>
          </a:p>
          <a:p>
            <a:endParaRPr lang="en-IN" sz="1000" dirty="0" smtClean="0">
              <a:latin typeface="Calibri" panose="020F0502020204030204" pitchFamily="34" charset="0"/>
              <a:ea typeface="Calibri" panose="020F0502020204030204" pitchFamily="34" charset="0"/>
              <a:cs typeface="Calibri" panose="020F0502020204030204" pitchFamily="34" charset="0"/>
            </a:endParaRPr>
          </a:p>
          <a:p>
            <a:r>
              <a:rPr lang="en-IN" sz="2200" dirty="0" smtClean="0">
                <a:latin typeface="Calibri" panose="020F0502020204030204" pitchFamily="34" charset="0"/>
                <a:ea typeface="Calibri" panose="020F0502020204030204" pitchFamily="34" charset="0"/>
                <a:cs typeface="Calibri" panose="020F0502020204030204" pitchFamily="34" charset="0"/>
              </a:rPr>
              <a:t>1010 </a:t>
            </a:r>
            <a:r>
              <a:rPr lang="en-IN" sz="2200" dirty="0">
                <a:latin typeface="Calibri" panose="020F0502020204030204" pitchFamily="34" charset="0"/>
                <a:ea typeface="Calibri" panose="020F0502020204030204" pitchFamily="34" charset="0"/>
                <a:cs typeface="Calibri" panose="020F0502020204030204" pitchFamily="34" charset="0"/>
              </a:rPr>
              <a:t>Content of R1 </a:t>
            </a:r>
            <a:endParaRPr lang="en-IN" sz="2200" dirty="0" smtClean="0">
              <a:latin typeface="Calibri" panose="020F0502020204030204" pitchFamily="34" charset="0"/>
              <a:ea typeface="Calibri" panose="020F0502020204030204" pitchFamily="34" charset="0"/>
              <a:cs typeface="Calibri" panose="020F0502020204030204" pitchFamily="34" charset="0"/>
            </a:endParaRPr>
          </a:p>
          <a:p>
            <a:endParaRPr lang="en-IN" sz="600" dirty="0">
              <a:latin typeface="Calibri" panose="020F0502020204030204" pitchFamily="34" charset="0"/>
              <a:ea typeface="Calibri" panose="020F0502020204030204" pitchFamily="34" charset="0"/>
              <a:cs typeface="Calibri" panose="020F0502020204030204" pitchFamily="34" charset="0"/>
            </a:endParaRPr>
          </a:p>
          <a:p>
            <a:r>
              <a:rPr lang="en-IN" sz="2200" dirty="0">
                <a:latin typeface="Calibri" panose="020F0502020204030204" pitchFamily="34" charset="0"/>
                <a:ea typeface="Calibri" panose="020F0502020204030204" pitchFamily="34" charset="0"/>
                <a:cs typeface="Calibri" panose="020F0502020204030204" pitchFamily="34" charset="0"/>
              </a:rPr>
              <a:t>1100 Content </a:t>
            </a:r>
            <a:r>
              <a:rPr lang="en-IN" sz="2200">
                <a:latin typeface="Calibri" panose="020F0502020204030204" pitchFamily="34" charset="0"/>
                <a:ea typeface="Calibri" panose="020F0502020204030204" pitchFamily="34" charset="0"/>
                <a:cs typeface="Calibri" panose="020F0502020204030204" pitchFamily="34" charset="0"/>
              </a:rPr>
              <a:t>of </a:t>
            </a:r>
            <a:r>
              <a:rPr lang="en-IN" sz="2200" smtClean="0">
                <a:latin typeface="Calibri" panose="020F0502020204030204" pitchFamily="34" charset="0"/>
                <a:ea typeface="Calibri" panose="020F0502020204030204" pitchFamily="34" charset="0"/>
                <a:cs typeface="Calibri" panose="020F0502020204030204" pitchFamily="34" charset="0"/>
              </a:rPr>
              <a:t>R2</a:t>
            </a:r>
          </a:p>
          <a:p>
            <a:endParaRPr lang="en-IN" sz="600" dirty="0">
              <a:latin typeface="Calibri" panose="020F0502020204030204" pitchFamily="34" charset="0"/>
              <a:ea typeface="Calibri" panose="020F0502020204030204" pitchFamily="34" charset="0"/>
              <a:cs typeface="Calibri" panose="020F0502020204030204" pitchFamily="34" charset="0"/>
            </a:endParaRPr>
          </a:p>
          <a:p>
            <a:r>
              <a:rPr lang="en-IN" sz="2200" dirty="0">
                <a:latin typeface="Calibri" panose="020F0502020204030204" pitchFamily="34" charset="0"/>
                <a:ea typeface="Calibri" panose="020F0502020204030204" pitchFamily="34" charset="0"/>
                <a:cs typeface="Calibri" panose="020F0502020204030204" pitchFamily="34" charset="0"/>
              </a:rPr>
              <a:t>0110 Content of R1 after P = 1</a:t>
            </a:r>
          </a:p>
          <a:p>
            <a:pPr lvl="0"/>
            <a:endParaRPr lang="en-IN" sz="2200" dirty="0">
              <a:latin typeface="Calibri" panose="020F0502020204030204" pitchFamily="34" charset="0"/>
              <a:ea typeface="Calibri" panose="020F0502020204030204" pitchFamily="34" charset="0"/>
              <a:cs typeface="Calibri" panose="020F0502020204030204" pitchFamily="34" charset="0"/>
            </a:endParaRPr>
          </a:p>
          <a:p>
            <a:pPr lvl="0"/>
            <a:endParaRPr lang="en-IN" sz="1000" b="1" dirty="0">
              <a:latin typeface="Calibri" panose="020F0502020204030204" pitchFamily="34" charset="0"/>
              <a:ea typeface="Calibri" panose="020F0502020204030204" pitchFamily="34" charset="0"/>
              <a:cs typeface="Calibri" panose="020F0502020204030204" pitchFamily="34" charset="0"/>
            </a:endParaRPr>
          </a:p>
          <a:p>
            <a:pPr lvl="0"/>
            <a:endParaRPr lang="en-IN" sz="2200" b="1" dirty="0" smtClean="0">
              <a:latin typeface="Calibri" panose="020F0502020204030204" pitchFamily="34" charset="0"/>
              <a:ea typeface="Calibri" panose="020F0502020204030204" pitchFamily="34" charset="0"/>
              <a:cs typeface="Calibri" panose="020F0502020204030204" pitchFamily="34" charset="0"/>
            </a:endParaRPr>
          </a:p>
          <a:p>
            <a:pPr lvl="0"/>
            <a:endParaRPr lang="en-IN" sz="2200" b="1" dirty="0">
              <a:latin typeface="Calibri" panose="020F0502020204030204" pitchFamily="34" charset="0"/>
              <a:ea typeface="Calibri" panose="020F0502020204030204" pitchFamily="34" charset="0"/>
              <a:cs typeface="Calibri" panose="020F0502020204030204" pitchFamily="34" charset="0"/>
            </a:endParaRPr>
          </a:p>
          <a:p>
            <a:pPr lvl="0"/>
            <a:endParaRPr lang="en-IN" sz="2200" b="1" dirty="0" smtClean="0">
              <a:latin typeface="Calibri" panose="020F0502020204030204" pitchFamily="34" charset="0"/>
              <a:ea typeface="Calibri" panose="020F0502020204030204" pitchFamily="34" charset="0"/>
              <a:cs typeface="Calibri" panose="020F0502020204030204" pitchFamily="34" charset="0"/>
            </a:endParaRPr>
          </a:p>
          <a:p>
            <a:pPr lvl="0"/>
            <a:endParaRPr lang="en-IN" sz="2200" b="1" dirty="0">
              <a:latin typeface="Calibri" panose="020F0502020204030204" pitchFamily="34" charset="0"/>
              <a:ea typeface="Calibri" panose="020F0502020204030204" pitchFamily="34" charset="0"/>
              <a:cs typeface="Calibri" panose="020F0502020204030204" pitchFamily="34" charset="0"/>
            </a:endParaRPr>
          </a:p>
          <a:p>
            <a:pPr lvl="0"/>
            <a:endParaRPr lang="en-IN" sz="2200" b="1" dirty="0" smtClean="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77452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646331"/>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SYMBOLS USED FOR LOGICAL MICRO-OPERATIONS  </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49983" y="589072"/>
            <a:ext cx="5216097" cy="5847755"/>
          </a:xfrm>
          <a:prstGeom prst="rect">
            <a:avLst/>
          </a:prstGeom>
          <a:noFill/>
        </p:spPr>
        <p:txBody>
          <a:bodyPr wrap="square">
            <a:spAutoFit/>
          </a:bodyPr>
          <a:lstStyle/>
          <a:p>
            <a:pPr marL="34290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lvl="0"/>
            <a:endParaRPr lang="en-IN" sz="600" dirty="0">
              <a:latin typeface="Calibri" panose="020F0502020204030204" pitchFamily="34" charset="0"/>
              <a:ea typeface="Calibri" panose="020F0502020204030204" pitchFamily="34" charset="0"/>
              <a:cs typeface="Calibri" panose="020F0502020204030204" pitchFamily="34" charset="0"/>
            </a:endParaRPr>
          </a:p>
          <a:p>
            <a:pPr lvl="0"/>
            <a:r>
              <a:rPr lang="en-IN" sz="2200" dirty="0" smtClean="0"/>
              <a:t>OR:V</a:t>
            </a:r>
            <a:endParaRPr lang="en-IN" sz="2200" dirty="0"/>
          </a:p>
          <a:p>
            <a:pPr lvl="0"/>
            <a:r>
              <a:rPr lang="en-IN" sz="2200" dirty="0"/>
              <a:t>AND: ^</a:t>
            </a:r>
          </a:p>
          <a:p>
            <a:pPr lvl="0"/>
            <a:r>
              <a:rPr lang="en-IN" sz="2200" dirty="0"/>
              <a:t>XOR: </a:t>
            </a:r>
            <a:r>
              <a:rPr lang="en-IN" sz="2200" dirty="0" smtClean="0"/>
              <a:t>⊕</a:t>
            </a:r>
          </a:p>
          <a:p>
            <a:pPr lvl="0"/>
            <a:endParaRPr lang="en-IN" sz="2200" dirty="0"/>
          </a:p>
          <a:p>
            <a:pPr lvl="0"/>
            <a:r>
              <a:rPr lang="en-IN" sz="2200" dirty="0"/>
              <a:t>The + sign has two different meanings: logical OR and summation</a:t>
            </a:r>
          </a:p>
          <a:p>
            <a:pPr lvl="0"/>
            <a:r>
              <a:rPr lang="en-IN" sz="2200" dirty="0"/>
              <a:t>When + is in a </a:t>
            </a:r>
            <a:r>
              <a:rPr lang="en-IN" sz="2200" dirty="0" smtClean="0"/>
              <a:t>micro-operation</a:t>
            </a:r>
            <a:r>
              <a:rPr lang="en-IN" sz="2200" dirty="0"/>
              <a:t>, then summation</a:t>
            </a:r>
          </a:p>
          <a:p>
            <a:pPr lvl="0"/>
            <a:r>
              <a:rPr lang="en-IN" sz="2200" dirty="0"/>
              <a:t>When + is in a control function, then OR</a:t>
            </a:r>
          </a:p>
          <a:p>
            <a:pPr lvl="0"/>
            <a:endParaRPr lang="en-IN" sz="2200" dirty="0">
              <a:latin typeface="Calibri" panose="020F0502020204030204" pitchFamily="34" charset="0"/>
              <a:ea typeface="Calibri" panose="020F0502020204030204" pitchFamily="34" charset="0"/>
              <a:cs typeface="Calibri" panose="020F0502020204030204" pitchFamily="34" charset="0"/>
            </a:endParaRPr>
          </a:p>
          <a:p>
            <a:pPr lvl="0"/>
            <a:endParaRPr lang="en-IN" sz="1000" b="1" dirty="0">
              <a:latin typeface="Calibri" panose="020F0502020204030204" pitchFamily="34" charset="0"/>
              <a:ea typeface="Calibri" panose="020F0502020204030204" pitchFamily="34" charset="0"/>
              <a:cs typeface="Calibri" panose="020F0502020204030204" pitchFamily="34" charset="0"/>
            </a:endParaRPr>
          </a:p>
          <a:p>
            <a:r>
              <a:rPr lang="en-IN" sz="2200" dirty="0"/>
              <a:t>P + Q: R1 ←R2 + R3, R4 ← R5 V R6</a:t>
            </a:r>
          </a:p>
          <a:p>
            <a:pPr lvl="0"/>
            <a:endParaRPr lang="en-IN" sz="2200" b="1" dirty="0" smtClean="0">
              <a:latin typeface="Calibri" panose="020F0502020204030204" pitchFamily="34" charset="0"/>
              <a:ea typeface="Calibri" panose="020F0502020204030204" pitchFamily="34" charset="0"/>
              <a:cs typeface="Calibri" panose="020F0502020204030204" pitchFamily="34" charset="0"/>
            </a:endParaRPr>
          </a:p>
          <a:p>
            <a:pPr lvl="0"/>
            <a:endParaRPr lang="en-IN" sz="2200" b="1" dirty="0">
              <a:latin typeface="Calibri" panose="020F0502020204030204" pitchFamily="34" charset="0"/>
              <a:ea typeface="Calibri" panose="020F0502020204030204" pitchFamily="34" charset="0"/>
              <a:cs typeface="Calibri" panose="020F0502020204030204" pitchFamily="34" charset="0"/>
            </a:endParaRPr>
          </a:p>
          <a:p>
            <a:pPr lvl="0"/>
            <a:endParaRPr lang="en-IN" sz="2200" b="1" dirty="0" smtClean="0">
              <a:latin typeface="Calibri" panose="020F0502020204030204" pitchFamily="34" charset="0"/>
              <a:ea typeface="Calibri" panose="020F0502020204030204" pitchFamily="34" charset="0"/>
              <a:cs typeface="Calibri" panose="020F0502020204030204" pitchFamily="34" charset="0"/>
            </a:endParaRPr>
          </a:p>
          <a:p>
            <a:pPr lvl="0"/>
            <a:endParaRPr lang="en-IN" sz="2200" b="1" dirty="0">
              <a:latin typeface="Calibri" panose="020F0502020204030204" pitchFamily="34" charset="0"/>
              <a:ea typeface="Calibri" panose="020F0502020204030204" pitchFamily="34" charset="0"/>
              <a:cs typeface="Calibri" panose="020F0502020204030204" pitchFamily="34" charset="0"/>
            </a:endParaRPr>
          </a:p>
          <a:p>
            <a:pPr lvl="0"/>
            <a:endParaRPr lang="en-IN" sz="2200" b="1" dirty="0" smtClean="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p:nvPr/>
        </p:nvPicPr>
        <p:blipFill>
          <a:blip r:embed="rId2"/>
          <a:stretch>
            <a:fillRect/>
          </a:stretch>
        </p:blipFill>
        <p:spPr>
          <a:xfrm>
            <a:off x="5716063" y="741680"/>
            <a:ext cx="6323537" cy="4673600"/>
          </a:xfrm>
          <a:prstGeom prst="rect">
            <a:avLst/>
          </a:prstGeom>
        </p:spPr>
      </p:pic>
      <p:sp>
        <p:nvSpPr>
          <p:cNvPr id="2" name="Rectangle 1"/>
          <p:cNvSpPr/>
          <p:nvPr/>
        </p:nvSpPr>
        <p:spPr>
          <a:xfrm>
            <a:off x="5191760" y="5415280"/>
            <a:ext cx="6864143" cy="507831"/>
          </a:xfrm>
          <a:prstGeom prst="rect">
            <a:avLst/>
          </a:prstGeom>
        </p:spPr>
        <p:txBody>
          <a:bodyPr wrap="square">
            <a:spAutoFit/>
          </a:bodyPr>
          <a:lstStyle/>
          <a:p>
            <a:pPr lvl="0" algn="just">
              <a:lnSpc>
                <a:spcPct val="150000"/>
              </a:lnSpc>
              <a:spcAft>
                <a:spcPts val="0"/>
              </a:spcAft>
            </a:pPr>
            <a:r>
              <a:rPr lang="en-IN" b="1" kern="100" dirty="0" smtClean="0">
                <a:latin typeface="Times New Roman" panose="02020603050405020304" pitchFamily="18" charset="0"/>
                <a:ea typeface="Calibri" panose="020F0502020204030204" pitchFamily="34" charset="0"/>
              </a:rPr>
              <a:t>16 </a:t>
            </a:r>
            <a:r>
              <a:rPr lang="en-IN" b="1" kern="100" dirty="0">
                <a:latin typeface="Times New Roman" panose="02020603050405020304" pitchFamily="18" charset="0"/>
                <a:ea typeface="Calibri" panose="020F0502020204030204" pitchFamily="34" charset="0"/>
              </a:rPr>
              <a:t>different logic operations </a:t>
            </a:r>
            <a:r>
              <a:rPr lang="en-IN" b="1" kern="100" dirty="0" smtClean="0">
                <a:latin typeface="Times New Roman" panose="02020603050405020304" pitchFamily="18" charset="0"/>
                <a:ea typeface="Calibri" panose="020F0502020204030204" pitchFamily="34" charset="0"/>
              </a:rPr>
              <a:t>performed </a:t>
            </a:r>
            <a:r>
              <a:rPr lang="en-IN" b="1" kern="100" dirty="0">
                <a:latin typeface="Times New Roman" panose="02020603050405020304" pitchFamily="18" charset="0"/>
                <a:ea typeface="Calibri" panose="020F0502020204030204" pitchFamily="34" charset="0"/>
              </a:rPr>
              <a:t>with two binary variables.</a:t>
            </a:r>
            <a:endParaRPr lang="en-IN" sz="1600" b="1" kern="1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8392217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646331"/>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HARDWARE IMPLEMENTATION FOR  LOGICAL MICRO-OPERATIONS  </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49983" y="589072"/>
            <a:ext cx="6465777" cy="5386090"/>
          </a:xfrm>
          <a:prstGeom prst="rect">
            <a:avLst/>
          </a:prstGeom>
          <a:noFill/>
        </p:spPr>
        <p:txBody>
          <a:bodyPr wrap="square">
            <a:spAutoFit/>
          </a:bodyPr>
          <a:lstStyle/>
          <a:p>
            <a:pPr marL="34290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lvl="0"/>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The hardware implementation of logic </a:t>
            </a:r>
            <a:r>
              <a:rPr lang="en-IN" sz="2200" dirty="0" smtClean="0">
                <a:latin typeface="Calibri" panose="020F0502020204030204" pitchFamily="34" charset="0"/>
                <a:ea typeface="Calibri" panose="020F0502020204030204" pitchFamily="34" charset="0"/>
                <a:cs typeface="Calibri" panose="020F0502020204030204" pitchFamily="34" charset="0"/>
              </a:rPr>
              <a:t>micro-operations </a:t>
            </a:r>
            <a:r>
              <a:rPr lang="en-IN" sz="2200" dirty="0">
                <a:latin typeface="Calibri" panose="020F0502020204030204" pitchFamily="34" charset="0"/>
                <a:ea typeface="Calibri" panose="020F0502020204030204" pitchFamily="34" charset="0"/>
                <a:cs typeface="Calibri" panose="020F0502020204030204" pitchFamily="34" charset="0"/>
              </a:rPr>
              <a:t>requires that logic gates be inserted for each bit or pair of bits in the registers</a:t>
            </a:r>
            <a:r>
              <a:rPr lang="en-IN" sz="2200"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lgn="just">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All 16 </a:t>
            </a:r>
            <a:r>
              <a:rPr lang="en-IN" sz="2200" dirty="0" smtClean="0">
                <a:latin typeface="Calibri" panose="020F0502020204030204" pitchFamily="34" charset="0"/>
                <a:ea typeface="Calibri" panose="020F0502020204030204" pitchFamily="34" charset="0"/>
                <a:cs typeface="Calibri" panose="020F0502020204030204" pitchFamily="34" charset="0"/>
              </a:rPr>
              <a:t>micro-operations </a:t>
            </a:r>
            <a:r>
              <a:rPr lang="en-IN" sz="2200" dirty="0">
                <a:latin typeface="Calibri" panose="020F0502020204030204" pitchFamily="34" charset="0"/>
                <a:ea typeface="Calibri" panose="020F0502020204030204" pitchFamily="34" charset="0"/>
                <a:cs typeface="Calibri" panose="020F0502020204030204" pitchFamily="34" charset="0"/>
              </a:rPr>
              <a:t>can be derived from using four logic gates</a:t>
            </a:r>
            <a:r>
              <a:rPr lang="en-IN" sz="2200"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lgn="just">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Figure </a:t>
            </a:r>
            <a:r>
              <a:rPr lang="en-IN" sz="2200" dirty="0" smtClean="0">
                <a:latin typeface="Calibri" panose="020F0502020204030204" pitchFamily="34" charset="0"/>
                <a:ea typeface="Calibri" panose="020F0502020204030204" pitchFamily="34" charset="0"/>
                <a:cs typeface="Calibri" panose="020F0502020204030204" pitchFamily="34" charset="0"/>
              </a:rPr>
              <a:t>shows </a:t>
            </a:r>
            <a:r>
              <a:rPr lang="en-IN" sz="2200" dirty="0">
                <a:latin typeface="Calibri" panose="020F0502020204030204" pitchFamily="34" charset="0"/>
                <a:ea typeface="Calibri" panose="020F0502020204030204" pitchFamily="34" charset="0"/>
                <a:cs typeface="Calibri" panose="020F0502020204030204" pitchFamily="34" charset="0"/>
              </a:rPr>
              <a:t>one stage of a circuit that generates the four basic logic </a:t>
            </a:r>
            <a:r>
              <a:rPr lang="en-IN" sz="2200" dirty="0" smtClean="0">
                <a:latin typeface="Calibri" panose="020F0502020204030204" pitchFamily="34" charset="0"/>
                <a:ea typeface="Calibri" panose="020F0502020204030204" pitchFamily="34" charset="0"/>
                <a:cs typeface="Calibri" panose="020F0502020204030204" pitchFamily="34" charset="0"/>
              </a:rPr>
              <a:t>micro-operations.</a:t>
            </a:r>
          </a:p>
          <a:p>
            <a:pPr marL="342900" lvl="0" indent="-342900" algn="just">
              <a:buFont typeface="Arial" panose="020B0604020202020204" pitchFamily="34" charset="0"/>
              <a:buChar char="•"/>
            </a:pPr>
            <a:endParaRPr lang="en-IN" sz="600" dirty="0" smtClean="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r>
              <a:rPr lang="en-IN" sz="2200" dirty="0" smtClean="0">
                <a:latin typeface="Calibri" panose="020F0502020204030204" pitchFamily="34" charset="0"/>
                <a:ea typeface="Calibri" panose="020F0502020204030204" pitchFamily="34" charset="0"/>
                <a:cs typeface="Calibri" panose="020F0502020204030204" pitchFamily="34" charset="0"/>
              </a:rPr>
              <a:t>It </a:t>
            </a:r>
            <a:r>
              <a:rPr lang="en-IN" sz="2200" dirty="0">
                <a:latin typeface="Calibri" panose="020F0502020204030204" pitchFamily="34" charset="0"/>
                <a:ea typeface="Calibri" panose="020F0502020204030204" pitchFamily="34" charset="0"/>
                <a:cs typeface="Calibri" panose="020F0502020204030204" pitchFamily="34" charset="0"/>
              </a:rPr>
              <a:t>consists of four gates and a multiplexer. Each of the four logic operations is generated through a gate that performs the required logic</a:t>
            </a:r>
            <a:r>
              <a:rPr lang="en-IN" sz="2200"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lgn="just">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The outputs of the gates are applied to the data inputs of the multiplexer. The two selection inputs S1 and S0 choose one of the data inputs of the multiplexer and direct its value to the output</a:t>
            </a:r>
            <a:r>
              <a:rPr lang="en-IN" sz="2200" dirty="0" smtClean="0">
                <a:latin typeface="Calibri" panose="020F0502020204030204" pitchFamily="34" charset="0"/>
                <a:ea typeface="Calibri" panose="020F0502020204030204" pitchFamily="34" charset="0"/>
                <a:cs typeface="Calibri" panose="020F0502020204030204" pitchFamily="34" charset="0"/>
              </a:rPr>
              <a:t>.</a:t>
            </a:r>
            <a:endParaRPr lang="en-IN" sz="2200" b="1" dirty="0" smtClean="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p:cNvPicPr/>
          <p:nvPr/>
        </p:nvPicPr>
        <p:blipFill>
          <a:blip r:embed="rId2"/>
          <a:stretch>
            <a:fillRect/>
          </a:stretch>
        </p:blipFill>
        <p:spPr>
          <a:xfrm>
            <a:off x="6807200" y="855980"/>
            <a:ext cx="5246370" cy="4203700"/>
          </a:xfrm>
          <a:prstGeom prst="rect">
            <a:avLst/>
          </a:prstGeom>
        </p:spPr>
      </p:pic>
    </p:spTree>
    <p:extLst>
      <p:ext uri="{BB962C8B-B14F-4D97-AF65-F5344CB8AC3E}">
        <p14:creationId xmlns:p14="http://schemas.microsoft.com/office/powerpoint/2010/main" val="22844204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646331"/>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SOME APPLICATIONS   </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49983" y="589072"/>
            <a:ext cx="11586417" cy="2769989"/>
          </a:xfrm>
          <a:prstGeom prst="rect">
            <a:avLst/>
          </a:prstGeom>
          <a:noFill/>
        </p:spPr>
        <p:txBody>
          <a:bodyPr wrap="square">
            <a:spAutoFit/>
          </a:bodyPr>
          <a:lstStyle/>
          <a:p>
            <a:pPr marL="34290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lvl="0"/>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200" dirty="0" smtClean="0">
                <a:latin typeface="Calibri" panose="020F0502020204030204" pitchFamily="34" charset="0"/>
                <a:ea typeface="Calibri" panose="020F0502020204030204" pitchFamily="34" charset="0"/>
                <a:cs typeface="Calibri" panose="020F0502020204030204" pitchFamily="34" charset="0"/>
              </a:rPr>
              <a:t>Logic </a:t>
            </a:r>
            <a:r>
              <a:rPr lang="en-IN" sz="2200" dirty="0">
                <a:latin typeface="Calibri" panose="020F0502020204030204" pitchFamily="34" charset="0"/>
                <a:ea typeface="Calibri" panose="020F0502020204030204" pitchFamily="34" charset="0"/>
                <a:cs typeface="Calibri" panose="020F0502020204030204" pitchFamily="34" charset="0"/>
              </a:rPr>
              <a:t>micro-operations are very useful for manipulating individual bits or a portion of a word stored in a register</a:t>
            </a:r>
            <a:r>
              <a:rPr lang="en-IN" sz="2200" dirty="0" smtClean="0">
                <a:latin typeface="Calibri" panose="020F0502020204030204" pitchFamily="34" charset="0"/>
                <a:ea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IN" sz="600" dirty="0" smtClean="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600" dirty="0" smtClean="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They can be used to change bit values, delete a group of bits or insert new bits values into a register</a:t>
            </a:r>
            <a:r>
              <a:rPr lang="en-IN" sz="2200" dirty="0" smtClean="0">
                <a:latin typeface="Calibri" panose="020F0502020204030204" pitchFamily="34" charset="0"/>
                <a:ea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IN" sz="600" dirty="0" smtClean="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The following example shows how the bits of one register (designated by A) are manipulated by logic </a:t>
            </a:r>
            <a:r>
              <a:rPr lang="en-IN" sz="2200" dirty="0" smtClean="0">
                <a:latin typeface="Calibri" panose="020F0502020204030204" pitchFamily="34" charset="0"/>
                <a:ea typeface="Calibri" panose="020F0502020204030204" pitchFamily="34" charset="0"/>
                <a:cs typeface="Calibri" panose="020F0502020204030204" pitchFamily="34" charset="0"/>
              </a:rPr>
              <a:t>micro-operations </a:t>
            </a:r>
            <a:r>
              <a:rPr lang="en-IN" sz="2200" dirty="0">
                <a:latin typeface="Calibri" panose="020F0502020204030204" pitchFamily="34" charset="0"/>
                <a:ea typeface="Calibri" panose="020F0502020204030204" pitchFamily="34" charset="0"/>
                <a:cs typeface="Calibri" panose="020F0502020204030204" pitchFamily="34" charset="0"/>
              </a:rPr>
              <a:t>as a function of the bits of another register (designated by B</a:t>
            </a:r>
            <a:r>
              <a:rPr lang="en-IN" sz="2200" dirty="0" smtClean="0">
                <a:latin typeface="Calibri" panose="020F0502020204030204" pitchFamily="34" charset="0"/>
                <a:ea typeface="Calibri" panose="020F0502020204030204" pitchFamily="34" charset="0"/>
                <a:cs typeface="Calibri" panose="020F0502020204030204" pitchFamily="34" charset="0"/>
              </a:rPr>
              <a:t>).</a:t>
            </a:r>
            <a:endParaRPr lang="en-IN"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15479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11208774" cy="646331"/>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SELECTIVE SET    </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49983" y="589072"/>
            <a:ext cx="11586417" cy="6063198"/>
          </a:xfrm>
          <a:prstGeom prst="rect">
            <a:avLst/>
          </a:prstGeom>
          <a:noFill/>
        </p:spPr>
        <p:txBody>
          <a:bodyPr wrap="square">
            <a:spAutoFit/>
          </a:bodyPr>
          <a:lstStyle/>
          <a:p>
            <a:pPr marL="34290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lvl="0"/>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200" dirty="0" smtClean="0">
                <a:latin typeface="Calibri" panose="020F0502020204030204" pitchFamily="34" charset="0"/>
                <a:ea typeface="Calibri" panose="020F0502020204030204" pitchFamily="34" charset="0"/>
                <a:cs typeface="Calibri" panose="020F0502020204030204" pitchFamily="34" charset="0"/>
              </a:rPr>
              <a:t>The selective-set operation sets to 1 the bits in register A where there are corresponding l's in register B. It does not affect bit positions that have 0's in B. The following numerical example clarifies this operation:</a:t>
            </a: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1010 A before </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1100 B (Logic Operand)</a:t>
            </a:r>
          </a:p>
          <a:p>
            <a:pPr marL="342900" indent="-342900" algn="just">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1110 A after </a:t>
            </a: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The OR </a:t>
            </a:r>
            <a:r>
              <a:rPr lang="en-IN" sz="2200" dirty="0" smtClean="0">
                <a:latin typeface="Calibri" panose="020F0502020204030204" pitchFamily="34" charset="0"/>
                <a:ea typeface="Calibri" panose="020F0502020204030204" pitchFamily="34" charset="0"/>
                <a:cs typeface="Calibri" panose="020F0502020204030204" pitchFamily="34" charset="0"/>
              </a:rPr>
              <a:t>micro-operation </a:t>
            </a:r>
            <a:r>
              <a:rPr lang="en-IN" sz="2200" dirty="0">
                <a:latin typeface="Calibri" panose="020F0502020204030204" pitchFamily="34" charset="0"/>
                <a:ea typeface="Calibri" panose="020F0502020204030204" pitchFamily="34" charset="0"/>
                <a:cs typeface="Calibri" panose="020F0502020204030204" pitchFamily="34" charset="0"/>
              </a:rPr>
              <a:t>can be used to selectively set bits of a register.</a:t>
            </a:r>
          </a:p>
          <a:p>
            <a:pPr marL="342900" indent="-342900" algn="just">
              <a:buFont typeface="Arial" panose="020B0604020202020204" pitchFamily="34" charset="0"/>
              <a:buChar char="•"/>
            </a:pPr>
            <a:endParaRPr lang="en-IN" dirty="0" smtClean="0"/>
          </a:p>
          <a:p>
            <a:pPr marL="342900" indent="-342900" algn="just">
              <a:buFont typeface="Arial" panose="020B0604020202020204" pitchFamily="34" charset="0"/>
              <a:buChar char="•"/>
            </a:pPr>
            <a:endParaRPr lang="en-IN" sz="2200" dirty="0" smtClean="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smtClean="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p:txBody>
      </p:sp>
      <p:sp>
        <p:nvSpPr>
          <p:cNvPr id="20" name="Rectangle 22"/>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69" name="Ink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379413"/>
            <a:ext cx="290513"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8331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94593"/>
            <a:ext cx="11208774"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SELECTIVE COMPLEMENT</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97316" y="646331"/>
            <a:ext cx="11586417" cy="6247864"/>
          </a:xfrm>
          <a:prstGeom prst="rect">
            <a:avLst/>
          </a:prstGeom>
          <a:noFill/>
        </p:spPr>
        <p:txBody>
          <a:bodyPr wrap="square">
            <a:spAutoFit/>
          </a:bodyPr>
          <a:lstStyle/>
          <a:p>
            <a:pPr marL="34290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lvl="0"/>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200" dirty="0" smtClean="0">
                <a:latin typeface="Calibri" panose="020F0502020204030204" pitchFamily="34" charset="0"/>
                <a:ea typeface="Calibri" panose="020F0502020204030204" pitchFamily="34" charset="0"/>
                <a:cs typeface="Calibri" panose="020F0502020204030204" pitchFamily="34" charset="0"/>
              </a:rPr>
              <a:t>The selective-complement operation complements bits in A  where there are corresponding 1’s in B .It does not affect bit positions that have 0’s in B . </a:t>
            </a: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200" dirty="0" smtClean="0">
                <a:latin typeface="Calibri" panose="020F0502020204030204" pitchFamily="34" charset="0"/>
                <a:ea typeface="Calibri" panose="020F0502020204030204" pitchFamily="34" charset="0"/>
                <a:cs typeface="Calibri" panose="020F0502020204030204" pitchFamily="34" charset="0"/>
              </a:rPr>
              <a:t>1010 </a:t>
            </a:r>
            <a:r>
              <a:rPr lang="en-IN" sz="2200" dirty="0">
                <a:latin typeface="Calibri" panose="020F0502020204030204" pitchFamily="34" charset="0"/>
                <a:ea typeface="Calibri" panose="020F0502020204030204" pitchFamily="34" charset="0"/>
                <a:cs typeface="Calibri" panose="020F0502020204030204" pitchFamily="34" charset="0"/>
              </a:rPr>
              <a:t>A </a:t>
            </a:r>
            <a:r>
              <a:rPr lang="en-IN" sz="2200" dirty="0" smtClean="0">
                <a:latin typeface="Calibri" panose="020F0502020204030204" pitchFamily="34" charset="0"/>
                <a:ea typeface="Calibri" panose="020F0502020204030204" pitchFamily="34" charset="0"/>
                <a:cs typeface="Calibri" panose="020F0502020204030204" pitchFamily="34" charset="0"/>
              </a:rPr>
              <a:t>before</a:t>
            </a:r>
          </a:p>
          <a:p>
            <a:pPr marL="342900" indent="-342900" algn="just">
              <a:buFont typeface="Arial" panose="020B0604020202020204" pitchFamily="34" charset="0"/>
              <a:buChar char="•"/>
            </a:pPr>
            <a:r>
              <a:rPr lang="en-IN" sz="2200" dirty="0" smtClean="0">
                <a:latin typeface="Calibri" panose="020F0502020204030204" pitchFamily="34" charset="0"/>
                <a:ea typeface="Calibri" panose="020F0502020204030204" pitchFamily="34" charset="0"/>
                <a:cs typeface="Calibri" panose="020F0502020204030204" pitchFamily="34" charset="0"/>
              </a:rPr>
              <a:t>1100 B (Logic Operand)</a:t>
            </a:r>
          </a:p>
          <a:p>
            <a:pPr marL="342900" indent="-342900" algn="just">
              <a:buFont typeface="Arial" panose="020B0604020202020204" pitchFamily="34" charset="0"/>
              <a:buChar char="•"/>
            </a:pPr>
            <a:r>
              <a:rPr lang="en-IN" sz="2200" dirty="0" smtClean="0">
                <a:latin typeface="Calibri" panose="020F0502020204030204" pitchFamily="34" charset="0"/>
                <a:ea typeface="Calibri" panose="020F0502020204030204" pitchFamily="34" charset="0"/>
                <a:cs typeface="Calibri" panose="020F0502020204030204" pitchFamily="34" charset="0"/>
              </a:rPr>
              <a:t>0110 A after </a:t>
            </a: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200" dirty="0" smtClean="0">
                <a:latin typeface="Calibri" panose="020F0502020204030204" pitchFamily="34" charset="0"/>
                <a:ea typeface="Calibri" panose="020F0502020204030204" pitchFamily="34" charset="0"/>
                <a:cs typeface="Calibri" panose="020F0502020204030204" pitchFamily="34" charset="0"/>
              </a:rPr>
              <a:t>The exclusive-OR Micro-operation can be used to selectively complement bits of a register. </a:t>
            </a: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smtClean="0"/>
          </a:p>
          <a:p>
            <a:pPr marL="342900" indent="-342900" algn="just">
              <a:buFont typeface="Arial" panose="020B0604020202020204" pitchFamily="34" charset="0"/>
              <a:buChar char="•"/>
            </a:pPr>
            <a:endParaRPr lang="en-IN" dirty="0" smtClean="0"/>
          </a:p>
          <a:p>
            <a:pPr marL="342900" indent="-342900" algn="just">
              <a:buFont typeface="Arial" panose="020B0604020202020204" pitchFamily="34" charset="0"/>
              <a:buChar char="•"/>
            </a:pPr>
            <a:endParaRPr lang="en-IN" sz="2200" dirty="0" smtClean="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smtClean="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0754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94593"/>
            <a:ext cx="11208774"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SELECTIVE CLEAR </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97316" y="646331"/>
            <a:ext cx="11586417" cy="5909310"/>
          </a:xfrm>
          <a:prstGeom prst="rect">
            <a:avLst/>
          </a:prstGeom>
          <a:noFill/>
        </p:spPr>
        <p:txBody>
          <a:bodyPr wrap="square">
            <a:spAutoFit/>
          </a:bodyPr>
          <a:lstStyle/>
          <a:p>
            <a:pPr marL="34290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lvl="0"/>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200" dirty="0" smtClean="0">
                <a:latin typeface="Calibri" panose="020F0502020204030204" pitchFamily="34" charset="0"/>
                <a:ea typeface="Calibri" panose="020F0502020204030204" pitchFamily="34" charset="0"/>
                <a:cs typeface="Calibri" panose="020F0502020204030204" pitchFamily="34" charset="0"/>
              </a:rPr>
              <a:t>The selective-clear operation clears to 0 to the bits in A only where there are corresponding 1’s in B. </a:t>
            </a: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200" dirty="0" smtClean="0">
                <a:latin typeface="Calibri" panose="020F0502020204030204" pitchFamily="34" charset="0"/>
                <a:ea typeface="Calibri" panose="020F0502020204030204" pitchFamily="34" charset="0"/>
                <a:cs typeface="Calibri" panose="020F0502020204030204" pitchFamily="34" charset="0"/>
              </a:rPr>
              <a:t>1010 </a:t>
            </a:r>
            <a:r>
              <a:rPr lang="en-IN" sz="2200" dirty="0">
                <a:latin typeface="Calibri" panose="020F0502020204030204" pitchFamily="34" charset="0"/>
                <a:ea typeface="Calibri" panose="020F0502020204030204" pitchFamily="34" charset="0"/>
                <a:cs typeface="Calibri" panose="020F0502020204030204" pitchFamily="34" charset="0"/>
              </a:rPr>
              <a:t>A </a:t>
            </a:r>
            <a:r>
              <a:rPr lang="en-IN" sz="2200" dirty="0" smtClean="0">
                <a:latin typeface="Calibri" panose="020F0502020204030204" pitchFamily="34" charset="0"/>
                <a:ea typeface="Calibri" panose="020F0502020204030204" pitchFamily="34" charset="0"/>
                <a:cs typeface="Calibri" panose="020F0502020204030204" pitchFamily="34" charset="0"/>
              </a:rPr>
              <a:t>before</a:t>
            </a:r>
          </a:p>
          <a:p>
            <a:pPr marL="342900" indent="-342900" algn="just">
              <a:buFont typeface="Arial" panose="020B0604020202020204" pitchFamily="34" charset="0"/>
              <a:buChar char="•"/>
            </a:pPr>
            <a:r>
              <a:rPr lang="en-IN" sz="2200" dirty="0" smtClean="0">
                <a:latin typeface="Calibri" panose="020F0502020204030204" pitchFamily="34" charset="0"/>
                <a:ea typeface="Calibri" panose="020F0502020204030204" pitchFamily="34" charset="0"/>
                <a:cs typeface="Calibri" panose="020F0502020204030204" pitchFamily="34" charset="0"/>
              </a:rPr>
              <a:t>1100 B (Logic Operand) 0010 A after </a:t>
            </a: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200" dirty="0" smtClean="0">
                <a:latin typeface="Calibri" panose="020F0502020204030204" pitchFamily="34" charset="0"/>
                <a:ea typeface="Calibri" panose="020F0502020204030204" pitchFamily="34" charset="0"/>
                <a:cs typeface="Calibri" panose="020F0502020204030204" pitchFamily="34" charset="0"/>
              </a:rPr>
              <a:t>The  corresponding logic micro-operation is A</a:t>
            </a:r>
            <a:r>
              <a:rPr lang="en-IN" sz="2200" dirty="0" smtClean="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IN" sz="2200" dirty="0" smtClean="0">
                <a:latin typeface="Calibri" panose="020F0502020204030204" pitchFamily="34" charset="0"/>
                <a:ea typeface="Calibri" panose="020F0502020204030204" pitchFamily="34" charset="0"/>
                <a:cs typeface="Calibri" panose="020F0502020204030204" pitchFamily="34" charset="0"/>
              </a:rPr>
              <a:t>Ā</a:t>
            </a:r>
            <a:r>
              <a:rPr lang="en-IN" sz="2200" dirty="0" smtClean="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 B</a:t>
            </a:r>
            <a:r>
              <a:rPr lang="en-IN" sz="2200" dirty="0" smtClean="0">
                <a:latin typeface="Calibri" panose="020F0502020204030204" pitchFamily="34" charset="0"/>
                <a:ea typeface="Calibri" panose="020F0502020204030204" pitchFamily="34" charset="0"/>
                <a:cs typeface="Calibri" panose="020F0502020204030204" pitchFamily="34" charset="0"/>
              </a:rPr>
              <a:t>. </a:t>
            </a: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smtClean="0"/>
          </a:p>
          <a:p>
            <a:pPr marL="342900" indent="-342900" algn="just">
              <a:buFont typeface="Arial" panose="020B0604020202020204" pitchFamily="34" charset="0"/>
              <a:buChar char="•"/>
            </a:pPr>
            <a:endParaRPr lang="en-IN" dirty="0" smtClean="0"/>
          </a:p>
          <a:p>
            <a:pPr marL="342900" indent="-342900" algn="just">
              <a:buFont typeface="Arial" panose="020B0604020202020204" pitchFamily="34" charset="0"/>
              <a:buChar char="•"/>
            </a:pPr>
            <a:endParaRPr lang="en-IN" sz="2200" dirty="0" smtClean="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smtClean="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35321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94593"/>
            <a:ext cx="11208774"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MASK </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97316" y="646331"/>
            <a:ext cx="11586417" cy="5909310"/>
          </a:xfrm>
          <a:prstGeom prst="rect">
            <a:avLst/>
          </a:prstGeom>
          <a:noFill/>
        </p:spPr>
        <p:txBody>
          <a:bodyPr wrap="square">
            <a:spAutoFit/>
          </a:bodyPr>
          <a:lstStyle/>
          <a:p>
            <a:pPr marL="34290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lvl="0"/>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200" dirty="0" smtClean="0">
                <a:latin typeface="Calibri" panose="020F0502020204030204" pitchFamily="34" charset="0"/>
                <a:ea typeface="Calibri" panose="020F0502020204030204" pitchFamily="34" charset="0"/>
                <a:cs typeface="Calibri" panose="020F0502020204030204" pitchFamily="34" charset="0"/>
              </a:rPr>
              <a:t>The mask operation is similar to the selective-clear operation except that the bits of A are cleared only where there is corresponding 0’s in B .The mask operation is an AND micro-operation as seen from the following example. </a:t>
            </a: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200" dirty="0" smtClean="0">
                <a:latin typeface="Calibri" panose="020F0502020204030204" pitchFamily="34" charset="0"/>
                <a:ea typeface="Calibri" panose="020F0502020204030204" pitchFamily="34" charset="0"/>
                <a:cs typeface="Calibri" panose="020F0502020204030204" pitchFamily="34" charset="0"/>
              </a:rPr>
              <a:t>1010 </a:t>
            </a:r>
            <a:r>
              <a:rPr lang="en-IN" sz="2200" dirty="0">
                <a:latin typeface="Calibri" panose="020F0502020204030204" pitchFamily="34" charset="0"/>
                <a:ea typeface="Calibri" panose="020F0502020204030204" pitchFamily="34" charset="0"/>
                <a:cs typeface="Calibri" panose="020F0502020204030204" pitchFamily="34" charset="0"/>
              </a:rPr>
              <a:t>A </a:t>
            </a:r>
            <a:r>
              <a:rPr lang="en-IN" sz="2200" dirty="0" smtClean="0">
                <a:latin typeface="Calibri" panose="020F0502020204030204" pitchFamily="34" charset="0"/>
                <a:ea typeface="Calibri" panose="020F0502020204030204" pitchFamily="34" charset="0"/>
                <a:cs typeface="Calibri" panose="020F0502020204030204" pitchFamily="34" charset="0"/>
              </a:rPr>
              <a:t>before</a:t>
            </a:r>
          </a:p>
          <a:p>
            <a:pPr marL="342900" indent="-342900" algn="just">
              <a:buFont typeface="Arial" panose="020B0604020202020204" pitchFamily="34" charset="0"/>
              <a:buChar char="•"/>
            </a:pPr>
            <a:r>
              <a:rPr lang="en-IN" sz="2200" dirty="0" smtClean="0">
                <a:latin typeface="Calibri" panose="020F0502020204030204" pitchFamily="34" charset="0"/>
                <a:ea typeface="Calibri" panose="020F0502020204030204" pitchFamily="34" charset="0"/>
                <a:cs typeface="Calibri" panose="020F0502020204030204" pitchFamily="34" charset="0"/>
              </a:rPr>
              <a:t>1100 B ( Mask) </a:t>
            </a: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200" dirty="0" smtClean="0">
                <a:latin typeface="Calibri" panose="020F0502020204030204" pitchFamily="34" charset="0"/>
                <a:ea typeface="Calibri" panose="020F0502020204030204" pitchFamily="34" charset="0"/>
                <a:cs typeface="Calibri" panose="020F0502020204030204" pitchFamily="34" charset="0"/>
              </a:rPr>
              <a:t>1000 A After Masking </a:t>
            </a:r>
            <a:endParaRPr lang="en-IN" sz="2200" dirty="0">
              <a:latin typeface="Calibri" panose="020F0502020204030204" pitchFamily="34" charset="0"/>
              <a:ea typeface="Calibri" panose="020F0502020204030204" pitchFamily="34" charset="0"/>
              <a:cs typeface="Calibri" panose="020F0502020204030204" pitchFamily="34" charset="0"/>
            </a:endParaRPr>
          </a:p>
          <a:p>
            <a:pPr algn="just"/>
            <a:endParaRPr lang="en-IN" dirty="0" smtClean="0"/>
          </a:p>
          <a:p>
            <a:pPr marL="342900" indent="-342900" algn="just">
              <a:buFont typeface="Arial" panose="020B0604020202020204" pitchFamily="34" charset="0"/>
              <a:buChar char="•"/>
            </a:pPr>
            <a:endParaRPr lang="en-IN" dirty="0" smtClean="0"/>
          </a:p>
          <a:p>
            <a:pPr marL="342900" indent="-342900" algn="just">
              <a:buFont typeface="Arial" panose="020B0604020202020204" pitchFamily="34" charset="0"/>
              <a:buChar char="•"/>
            </a:pPr>
            <a:endParaRPr lang="en-IN" sz="2200" dirty="0" smtClean="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smtClean="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3515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6100916"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effectLst/>
                <a:latin typeface="Calibri" panose="020F0502020204030204" pitchFamily="34" charset="0"/>
                <a:ea typeface="Calibri" panose="020F0502020204030204" pitchFamily="34" charset="0"/>
                <a:cs typeface="Calibri" panose="020F0502020204030204" pitchFamily="34" charset="0"/>
              </a:rPr>
              <a:t>REGISTERS</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34500" y="746389"/>
            <a:ext cx="11732832" cy="2031325"/>
          </a:xfrm>
          <a:prstGeom prst="rect">
            <a:avLst/>
          </a:prstGeom>
          <a:noFill/>
        </p:spPr>
        <p:txBody>
          <a:bodyPr wrap="square">
            <a:spAutoFit/>
          </a:bodyPr>
          <a:lstStyle/>
          <a:p>
            <a:pPr lvl="1" algn="just"/>
            <a:r>
              <a:rPr lang="en-IN" sz="2400" b="1" dirty="0" smtClean="0">
                <a:solidFill>
                  <a:srgbClr val="C00000"/>
                </a:solidFill>
                <a:latin typeface="Calibri" panose="020F0502020204030204" pitchFamily="34" charset="0"/>
                <a:ea typeface="Calibri" panose="020F0502020204030204" pitchFamily="34" charset="0"/>
                <a:cs typeface="Calibri" panose="020F0502020204030204" pitchFamily="34" charset="0"/>
              </a:rPr>
              <a:t>MAR (Memory Address Register ) </a:t>
            </a:r>
            <a:r>
              <a:rPr lang="en-IN" sz="2400" b="1" dirty="0" smtClean="0">
                <a:latin typeface="Calibri" panose="020F0502020204030204" pitchFamily="34" charset="0"/>
                <a:ea typeface="Calibri" panose="020F0502020204030204" pitchFamily="34" charset="0"/>
                <a:cs typeface="Calibri" panose="020F0502020204030204" pitchFamily="34" charset="0"/>
              </a:rPr>
              <a:t>: Register that holds an address for memory unit</a:t>
            </a:r>
          </a:p>
          <a:p>
            <a:pPr lvl="1" algn="just"/>
            <a:endParaRPr lang="en-US" sz="1000" b="1" dirty="0">
              <a:latin typeface="Calibri" panose="020F0502020204030204" pitchFamily="34" charset="0"/>
              <a:ea typeface="Calibri" panose="020F0502020204030204" pitchFamily="34" charset="0"/>
              <a:cs typeface="Calibri" panose="020F0502020204030204" pitchFamily="34" charset="0"/>
            </a:endParaRPr>
          </a:p>
          <a:p>
            <a:pPr lvl="1" algn="just"/>
            <a:r>
              <a:rPr lang="en-US" sz="2400" b="1" dirty="0">
                <a:solidFill>
                  <a:srgbClr val="C00000"/>
                </a:solidFill>
                <a:latin typeface="Calibri" panose="020F0502020204030204" pitchFamily="34" charset="0"/>
                <a:ea typeface="Calibri" panose="020F0502020204030204" pitchFamily="34" charset="0"/>
                <a:cs typeface="Calibri" panose="020F0502020204030204" pitchFamily="34" charset="0"/>
              </a:rPr>
              <a:t>PC(Program Counter) </a:t>
            </a:r>
            <a:r>
              <a:rPr lang="en-IN" sz="2400" b="1" dirty="0">
                <a:latin typeface="Calibri" panose="020F0502020204030204" pitchFamily="34" charset="0"/>
                <a:ea typeface="Calibri" panose="020F0502020204030204" pitchFamily="34" charset="0"/>
                <a:cs typeface="Calibri" panose="020F0502020204030204" pitchFamily="34" charset="0"/>
              </a:rPr>
              <a:t>: </a:t>
            </a:r>
            <a:r>
              <a:rPr lang="en-IN" sz="2400" b="1" dirty="0" smtClean="0">
                <a:latin typeface="Calibri" panose="020F0502020204030204" pitchFamily="34" charset="0"/>
                <a:ea typeface="Calibri" panose="020F0502020204030204" pitchFamily="34" charset="0"/>
                <a:cs typeface="Calibri" panose="020F0502020204030204" pitchFamily="34" charset="0"/>
              </a:rPr>
              <a:t>Holds the address of next instruction to be executed</a:t>
            </a:r>
          </a:p>
          <a:p>
            <a:pPr lvl="1" algn="just"/>
            <a:endParaRPr lang="en-IN" sz="1000" b="1" dirty="0" smtClean="0">
              <a:latin typeface="Calibri" panose="020F0502020204030204" pitchFamily="34" charset="0"/>
              <a:ea typeface="Calibri" panose="020F0502020204030204" pitchFamily="34" charset="0"/>
              <a:cs typeface="Calibri" panose="020F0502020204030204" pitchFamily="34" charset="0"/>
            </a:endParaRPr>
          </a:p>
          <a:p>
            <a:pPr lvl="1" algn="just"/>
            <a:r>
              <a:rPr lang="en-US" sz="2400" b="1" dirty="0" smtClean="0">
                <a:solidFill>
                  <a:srgbClr val="C00000"/>
                </a:solidFill>
                <a:latin typeface="Calibri" panose="020F0502020204030204" pitchFamily="34" charset="0"/>
                <a:ea typeface="Calibri" panose="020F0502020204030204" pitchFamily="34" charset="0"/>
                <a:cs typeface="Calibri" panose="020F0502020204030204" pitchFamily="34" charset="0"/>
              </a:rPr>
              <a:t>IR(Instruction Register) </a:t>
            </a:r>
            <a:r>
              <a:rPr lang="en-IN" sz="2400" b="1" dirty="0">
                <a:latin typeface="Calibri" panose="020F0502020204030204" pitchFamily="34" charset="0"/>
                <a:ea typeface="Calibri" panose="020F0502020204030204" pitchFamily="34" charset="0"/>
                <a:cs typeface="Calibri" panose="020F0502020204030204" pitchFamily="34" charset="0"/>
              </a:rPr>
              <a:t>: </a:t>
            </a:r>
            <a:r>
              <a:rPr lang="en-IN" sz="2400" b="1" dirty="0" smtClean="0">
                <a:latin typeface="Calibri" panose="020F0502020204030204" pitchFamily="34" charset="0"/>
                <a:ea typeface="Calibri" panose="020F0502020204030204" pitchFamily="34" charset="0"/>
                <a:cs typeface="Calibri" panose="020F0502020204030204" pitchFamily="34" charset="0"/>
              </a:rPr>
              <a:t>Executes the current instruction</a:t>
            </a:r>
          </a:p>
          <a:p>
            <a:pPr lvl="1" algn="just"/>
            <a:endParaRPr lang="en-IN" sz="1000" b="1" dirty="0" smtClean="0">
              <a:latin typeface="Calibri" panose="020F0502020204030204" pitchFamily="34" charset="0"/>
              <a:ea typeface="Calibri" panose="020F0502020204030204" pitchFamily="34" charset="0"/>
              <a:cs typeface="Calibri" panose="020F0502020204030204" pitchFamily="34" charset="0"/>
            </a:endParaRPr>
          </a:p>
          <a:p>
            <a:pPr lvl="1" algn="just"/>
            <a:r>
              <a:rPr lang="en-US" sz="2400" b="1" dirty="0" smtClean="0">
                <a:solidFill>
                  <a:srgbClr val="C00000"/>
                </a:solidFill>
                <a:latin typeface="Calibri" panose="020F0502020204030204" pitchFamily="34" charset="0"/>
                <a:ea typeface="Calibri" panose="020F0502020204030204" pitchFamily="34" charset="0"/>
                <a:cs typeface="Calibri" panose="020F0502020204030204" pitchFamily="34" charset="0"/>
              </a:rPr>
              <a:t>PR(Processor Register R1….R6) </a:t>
            </a:r>
            <a:r>
              <a:rPr lang="en-IN" sz="2400" b="1" dirty="0">
                <a:latin typeface="Calibri" panose="020F0502020204030204" pitchFamily="34" charset="0"/>
                <a:ea typeface="Calibri" panose="020F0502020204030204" pitchFamily="34" charset="0"/>
                <a:cs typeface="Calibri" panose="020F0502020204030204" pitchFamily="34" charset="0"/>
              </a:rPr>
              <a:t>: </a:t>
            </a:r>
            <a:r>
              <a:rPr lang="en-IN" sz="2400" b="1" dirty="0" smtClean="0">
                <a:latin typeface="Calibri" panose="020F0502020204030204" pitchFamily="34" charset="0"/>
                <a:ea typeface="Calibri" panose="020F0502020204030204" pitchFamily="34" charset="0"/>
                <a:cs typeface="Calibri" panose="020F0502020204030204" pitchFamily="34" charset="0"/>
              </a:rPr>
              <a:t>Temporarily holds </a:t>
            </a:r>
            <a:r>
              <a:rPr lang="en-IN" sz="2400" b="1" dirty="0">
                <a:latin typeface="Calibri" panose="020F0502020204030204" pitchFamily="34" charset="0"/>
                <a:ea typeface="Calibri" panose="020F0502020204030204" pitchFamily="34" charset="0"/>
                <a:cs typeface="Calibri" panose="020F0502020204030204" pitchFamily="34" charset="0"/>
              </a:rPr>
              <a:t>the </a:t>
            </a:r>
            <a:r>
              <a:rPr lang="en-IN" sz="2400" b="1" dirty="0" smtClean="0">
                <a:latin typeface="Calibri" panose="020F0502020204030204" pitchFamily="34" charset="0"/>
                <a:ea typeface="Calibri" panose="020F0502020204030204" pitchFamily="34" charset="0"/>
                <a:cs typeface="Calibri" panose="020F0502020204030204" pitchFamily="34" charset="0"/>
              </a:rPr>
              <a:t>data </a:t>
            </a: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638760" y="3068388"/>
            <a:ext cx="5328572" cy="2062327"/>
          </a:xfrm>
          <a:prstGeom prst="rect">
            <a:avLst/>
          </a:prstGeom>
        </p:spPr>
      </p:pic>
      <p:sp>
        <p:nvSpPr>
          <p:cNvPr id="2" name="TextBox 1"/>
          <p:cNvSpPr txBox="1"/>
          <p:nvPr/>
        </p:nvSpPr>
        <p:spPr>
          <a:xfrm>
            <a:off x="234499" y="2935031"/>
            <a:ext cx="6294119" cy="2862322"/>
          </a:xfrm>
          <a:prstGeom prst="rect">
            <a:avLst/>
          </a:prstGeom>
          <a:noFill/>
        </p:spPr>
        <p:txBody>
          <a:bodyPr wrap="square" rtlCol="0">
            <a:spAutoFit/>
          </a:bodyPr>
          <a:lstStyle/>
          <a:p>
            <a:pPr marL="285750" indent="-285750">
              <a:buFont typeface="Arial" panose="020B0604020202020204" pitchFamily="34" charset="0"/>
              <a:buChar char="•"/>
            </a:pPr>
            <a:r>
              <a:rPr lang="en-IN" dirty="0"/>
              <a:t>The individual flip-flops in an n-bit register are numbered in sequence from 0 to n-1</a:t>
            </a:r>
            <a:r>
              <a:rPr lang="en-IN" dirty="0" smtClean="0"/>
              <a:t>.</a:t>
            </a:r>
          </a:p>
          <a:p>
            <a:pPr marL="285750" indent="-285750">
              <a:buFont typeface="Arial" panose="020B0604020202020204" pitchFamily="34" charset="0"/>
              <a:buChar char="•"/>
            </a:pPr>
            <a:r>
              <a:rPr lang="en-US" dirty="0" smtClean="0"/>
              <a:t>Most common way to represent a register by a rectangular box with the name of register inside </a:t>
            </a:r>
            <a:endParaRPr lang="en-IN" dirty="0"/>
          </a:p>
          <a:p>
            <a:pPr marL="285750" indent="-285750">
              <a:buFont typeface="Arial" panose="020B0604020202020204" pitchFamily="34" charset="0"/>
              <a:buChar char="•"/>
            </a:pPr>
            <a:r>
              <a:rPr lang="en-IN" dirty="0" smtClean="0"/>
              <a:t>The </a:t>
            </a:r>
            <a:r>
              <a:rPr lang="en-IN" dirty="0"/>
              <a:t>individual bits can be distinguished as in (b</a:t>
            </a:r>
            <a:r>
              <a:rPr lang="en-IN" dirty="0" smtClean="0"/>
              <a:t>).</a:t>
            </a:r>
          </a:p>
          <a:p>
            <a:pPr marL="285750" indent="-285750">
              <a:buFont typeface="Arial" panose="020B0604020202020204" pitchFamily="34" charset="0"/>
              <a:buChar char="•"/>
            </a:pPr>
            <a:r>
              <a:rPr lang="en-IN" dirty="0" smtClean="0"/>
              <a:t>The </a:t>
            </a:r>
            <a:r>
              <a:rPr lang="en-IN" dirty="0"/>
              <a:t>numbering of bits in a 16-bit register can be marked on top of the box as shown in </a:t>
            </a:r>
            <a:r>
              <a:rPr lang="en-IN" b="1" dirty="0"/>
              <a:t>(c</a:t>
            </a:r>
            <a:r>
              <a:rPr lang="en-IN" b="1" dirty="0" smtClean="0"/>
              <a:t>).</a:t>
            </a:r>
            <a:endParaRPr lang="en-IN" dirty="0"/>
          </a:p>
          <a:p>
            <a:pPr marL="285750" indent="-285750">
              <a:buFont typeface="Arial" panose="020B0604020202020204" pitchFamily="34" charset="0"/>
              <a:buChar char="•"/>
            </a:pPr>
            <a:r>
              <a:rPr lang="en-IN" dirty="0" smtClean="0"/>
              <a:t>16-bit </a:t>
            </a:r>
            <a:r>
              <a:rPr lang="en-IN" dirty="0"/>
              <a:t>register is partitioned into two parts in </a:t>
            </a:r>
            <a:r>
              <a:rPr lang="en-IN" b="1" dirty="0"/>
              <a:t>(d).</a:t>
            </a:r>
            <a:endParaRPr lang="en-IN" dirty="0"/>
          </a:p>
          <a:p>
            <a:pPr lvl="0"/>
            <a:r>
              <a:rPr lang="en-IN" dirty="0"/>
              <a:t> </a:t>
            </a:r>
            <a:r>
              <a:rPr lang="en-IN" dirty="0" smtClean="0"/>
              <a:t>    Bits </a:t>
            </a:r>
            <a:r>
              <a:rPr lang="en-IN" dirty="0"/>
              <a:t>0 through 7 are assigned the symbol L (for low byte) and </a:t>
            </a:r>
            <a:endParaRPr lang="en-IN" dirty="0" smtClean="0"/>
          </a:p>
          <a:p>
            <a:pPr lvl="0"/>
            <a:r>
              <a:rPr lang="en-IN" dirty="0"/>
              <a:t> </a:t>
            </a:r>
            <a:r>
              <a:rPr lang="en-IN" dirty="0" smtClean="0"/>
              <a:t>    bits </a:t>
            </a:r>
            <a:r>
              <a:rPr lang="en-IN" dirty="0"/>
              <a:t>8 through 15 are assigned the symbol H (for high byte</a:t>
            </a:r>
            <a:r>
              <a:rPr lang="en-IN" dirty="0" smtClean="0"/>
              <a:t>).</a:t>
            </a:r>
            <a:endParaRPr lang="en-IN" dirty="0"/>
          </a:p>
        </p:txBody>
      </p:sp>
    </p:spTree>
    <p:extLst>
      <p:ext uri="{BB962C8B-B14F-4D97-AF65-F5344CB8AC3E}">
        <p14:creationId xmlns:p14="http://schemas.microsoft.com/office/powerpoint/2010/main" val="16319303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94593"/>
            <a:ext cx="11208774"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INSERT </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97316" y="646331"/>
            <a:ext cx="11586417" cy="6309420"/>
          </a:xfrm>
          <a:prstGeom prst="rect">
            <a:avLst/>
          </a:prstGeom>
          <a:noFill/>
        </p:spPr>
        <p:txBody>
          <a:bodyPr wrap="square">
            <a:spAutoFit/>
          </a:bodyPr>
          <a:lstStyle/>
          <a:p>
            <a:pPr marL="34290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lvl="0"/>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200" dirty="0" smtClean="0">
                <a:latin typeface="Calibri" panose="020F0502020204030204" pitchFamily="34" charset="0"/>
                <a:ea typeface="Calibri" panose="020F0502020204030204" pitchFamily="34" charset="0"/>
                <a:cs typeface="Calibri" panose="020F0502020204030204" pitchFamily="34" charset="0"/>
              </a:rPr>
              <a:t>The insert  operation inserts  a new value into a group of bits</a:t>
            </a:r>
          </a:p>
          <a:p>
            <a:pPr marL="342900" indent="-342900" algn="just">
              <a:buFont typeface="Arial" panose="020B0604020202020204" pitchFamily="34" charset="0"/>
              <a:buChar char="•"/>
            </a:pPr>
            <a:endParaRPr lang="en-IN" sz="2200" dirty="0" smtClean="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200" dirty="0" smtClean="0">
                <a:latin typeface="Calibri" panose="020F0502020204030204" pitchFamily="34" charset="0"/>
                <a:ea typeface="Calibri" panose="020F0502020204030204" pitchFamily="34" charset="0"/>
                <a:cs typeface="Calibri" panose="020F0502020204030204" pitchFamily="34" charset="0"/>
              </a:rPr>
              <a:t>This is done by first masking the bits to be replaced and then performing OR operation with the bits to be inserted  </a:t>
            </a:r>
            <a:endParaRPr lang="en-IN" sz="2200" dirty="0" smtClean="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algn="just"/>
            <a:r>
              <a:rPr lang="en-IN" sz="2200" dirty="0" smtClean="0">
                <a:latin typeface="Calibri" panose="020F0502020204030204" pitchFamily="34" charset="0"/>
                <a:ea typeface="Calibri" panose="020F0502020204030204" pitchFamily="34" charset="0"/>
                <a:cs typeface="Calibri" panose="020F0502020204030204" pitchFamily="34" charset="0"/>
              </a:rPr>
              <a:t>      0110 1010                A before                                             0000 1010     A Before   </a:t>
            </a:r>
          </a:p>
          <a:p>
            <a:pPr algn="just"/>
            <a:r>
              <a:rPr lang="en-IN" sz="2200" dirty="0" smtClean="0">
                <a:latin typeface="Calibri" panose="020F0502020204030204" pitchFamily="34" charset="0"/>
                <a:ea typeface="Calibri" panose="020F0502020204030204" pitchFamily="34" charset="0"/>
                <a:cs typeface="Calibri" panose="020F0502020204030204" pitchFamily="34" charset="0"/>
              </a:rPr>
              <a:t>      0000 1111               B ( Mask)                                            1001  0000     B (insert)</a:t>
            </a:r>
          </a:p>
          <a:p>
            <a:pPr algn="just"/>
            <a:r>
              <a:rPr lang="en-US" sz="2200" dirty="0" smtClean="0">
                <a:latin typeface="Calibri" panose="020F0502020204030204" pitchFamily="34" charset="0"/>
                <a:ea typeface="Calibri" panose="020F0502020204030204" pitchFamily="34" charset="0"/>
                <a:cs typeface="Calibri" panose="020F0502020204030204" pitchFamily="34" charset="0"/>
              </a:rPr>
              <a:t>      0000 1010               A After Masking                                 1001  1010     A After Insertion</a:t>
            </a:r>
            <a:endParaRPr lang="en-IN" sz="2200" dirty="0" smtClean="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The mask operation is an AND micro-operation and insert operation is an OR micro-operation</a:t>
            </a: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smtClean="0"/>
          </a:p>
          <a:p>
            <a:pPr marL="342900" indent="-342900" algn="just">
              <a:buFont typeface="Arial" panose="020B0604020202020204" pitchFamily="34" charset="0"/>
              <a:buChar char="•"/>
            </a:pPr>
            <a:endParaRPr lang="en-IN" sz="2200" dirty="0" smtClean="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smtClean="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26246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94593"/>
            <a:ext cx="11208774"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CLEAR </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97316" y="646331"/>
            <a:ext cx="11586417" cy="3662541"/>
          </a:xfrm>
          <a:prstGeom prst="rect">
            <a:avLst/>
          </a:prstGeom>
          <a:noFill/>
        </p:spPr>
        <p:txBody>
          <a:bodyPr wrap="square">
            <a:spAutoFit/>
          </a:bodyPr>
          <a:lstStyle/>
          <a:p>
            <a:pPr marL="34290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lvl="0"/>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200" dirty="0" smtClean="0">
                <a:latin typeface="Calibri" panose="020F0502020204030204" pitchFamily="34" charset="0"/>
                <a:ea typeface="Calibri" panose="020F0502020204030204" pitchFamily="34" charset="0"/>
                <a:cs typeface="Calibri" panose="020F0502020204030204" pitchFamily="34" charset="0"/>
              </a:rPr>
              <a:t>The clear  operation compares the bits in A and B and produces an all 0’s result if the two numbers are equal</a:t>
            </a:r>
          </a:p>
          <a:p>
            <a:pPr marL="342900" indent="-342900" algn="just">
              <a:buFont typeface="Arial" panose="020B0604020202020204" pitchFamily="34" charset="0"/>
              <a:buChar char="•"/>
            </a:pPr>
            <a:endParaRPr lang="en-IN" sz="2200" dirty="0" smtClean="0">
              <a:latin typeface="Calibri" panose="020F0502020204030204" pitchFamily="34" charset="0"/>
              <a:ea typeface="Calibri" panose="020F0502020204030204" pitchFamily="34" charset="0"/>
              <a:cs typeface="Calibri" panose="020F0502020204030204" pitchFamily="34" charset="0"/>
            </a:endParaRPr>
          </a:p>
          <a:p>
            <a:pPr algn="just"/>
            <a:r>
              <a:rPr lang="en-IN" sz="2200" dirty="0" smtClean="0">
                <a:latin typeface="Calibri" panose="020F0502020204030204" pitchFamily="34" charset="0"/>
                <a:ea typeface="Calibri" panose="020F0502020204030204" pitchFamily="34" charset="0"/>
                <a:cs typeface="Calibri" panose="020F0502020204030204" pitchFamily="34" charset="0"/>
              </a:rPr>
              <a:t>       1010                A    </a:t>
            </a:r>
          </a:p>
          <a:p>
            <a:pPr algn="just"/>
            <a:r>
              <a:rPr lang="en-IN" sz="2200" dirty="0" smtClean="0">
                <a:latin typeface="Calibri" panose="020F0502020204030204" pitchFamily="34" charset="0"/>
                <a:ea typeface="Calibri" panose="020F0502020204030204" pitchFamily="34" charset="0"/>
                <a:cs typeface="Calibri" panose="020F0502020204030204" pitchFamily="34" charset="0"/>
              </a:rPr>
              <a:t>       1010                B </a:t>
            </a:r>
          </a:p>
          <a:p>
            <a:pPr algn="just"/>
            <a:r>
              <a:rPr lang="en-US" sz="2200" dirty="0" smtClean="0">
                <a:latin typeface="Calibri" panose="020F0502020204030204" pitchFamily="34" charset="0"/>
                <a:ea typeface="Calibri" panose="020F0502020204030204" pitchFamily="34" charset="0"/>
                <a:cs typeface="Calibri" panose="020F0502020204030204" pitchFamily="34" charset="0"/>
              </a:rPr>
              <a:t>      0000                 A       </a:t>
            </a:r>
            <a:r>
              <a:rPr lang="en-US" sz="2200" dirty="0" err="1" smtClean="0">
                <a:latin typeface="Calibri" panose="020F0502020204030204" pitchFamily="34" charset="0"/>
                <a:ea typeface="Calibri" panose="020F0502020204030204" pitchFamily="34" charset="0"/>
                <a:cs typeface="Calibri" panose="020F0502020204030204" pitchFamily="34" charset="0"/>
              </a:rPr>
              <a:t>A</a:t>
            </a:r>
            <a:r>
              <a:rPr lang="en-US" sz="2200" dirty="0" smtClean="0">
                <a:latin typeface="Calibri" panose="020F0502020204030204" pitchFamily="34" charset="0"/>
                <a:ea typeface="Calibri" panose="020F0502020204030204" pitchFamily="34" charset="0"/>
                <a:cs typeface="Calibri" panose="020F0502020204030204" pitchFamily="34" charset="0"/>
              </a:rPr>
              <a:t> </a:t>
            </a:r>
            <a:r>
              <a:rPr lang="en-US" sz="2200" dirty="0" smtClean="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 Ꚛ B</a:t>
            </a:r>
            <a:r>
              <a:rPr lang="en-US" sz="2200" dirty="0" smtClean="0">
                <a:latin typeface="Calibri" panose="020F0502020204030204" pitchFamily="34" charset="0"/>
                <a:ea typeface="Calibri" panose="020F0502020204030204" pitchFamily="34" charset="0"/>
                <a:cs typeface="Calibri" panose="020F0502020204030204" pitchFamily="34" charset="0"/>
              </a:rPr>
              <a:t> After Insertion</a:t>
            </a:r>
            <a:endParaRPr lang="en-IN" sz="2200" dirty="0" smtClean="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smtClean="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21990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94593"/>
            <a:ext cx="11208774"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SHIFT MICROOPERATIONS  </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97316" y="646331"/>
            <a:ext cx="11586417" cy="2923877"/>
          </a:xfrm>
          <a:prstGeom prst="rect">
            <a:avLst/>
          </a:prstGeom>
          <a:noFill/>
        </p:spPr>
        <p:txBody>
          <a:bodyPr wrap="square">
            <a:spAutoFit/>
          </a:bodyPr>
          <a:lstStyle/>
          <a:p>
            <a:pPr marL="34290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lvl="0"/>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200" dirty="0" smtClean="0">
                <a:latin typeface="Calibri" panose="020F0502020204030204" pitchFamily="34" charset="0"/>
                <a:ea typeface="Calibri" panose="020F0502020204030204" pitchFamily="34" charset="0"/>
                <a:cs typeface="Calibri" panose="020F0502020204030204" pitchFamily="34" charset="0"/>
              </a:rPr>
              <a:t>Shift micro-</a:t>
            </a:r>
            <a:r>
              <a:rPr lang="en-IN" sz="2200" dirty="0" err="1" smtClean="0">
                <a:latin typeface="Calibri" panose="020F0502020204030204" pitchFamily="34" charset="0"/>
                <a:ea typeface="Calibri" panose="020F0502020204030204" pitchFamily="34" charset="0"/>
                <a:cs typeface="Calibri" panose="020F0502020204030204" pitchFamily="34" charset="0"/>
              </a:rPr>
              <a:t>opeartions</a:t>
            </a:r>
            <a:r>
              <a:rPr lang="en-IN" sz="2200" dirty="0" smtClean="0">
                <a:latin typeface="Calibri" panose="020F0502020204030204" pitchFamily="34" charset="0"/>
                <a:ea typeface="Calibri" panose="020F0502020204030204" pitchFamily="34" charset="0"/>
                <a:cs typeface="Calibri" panose="020F0502020204030204" pitchFamily="34" charset="0"/>
              </a:rPr>
              <a:t> are used for serial transfer of data</a:t>
            </a:r>
          </a:p>
          <a:p>
            <a:pPr marL="342900" indent="-342900" algn="just">
              <a:buFont typeface="Arial" panose="020B0604020202020204" pitchFamily="34" charset="0"/>
              <a:buChar char="•"/>
            </a:pPr>
            <a:endParaRPr lang="en-US" sz="8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200" dirty="0" smtClean="0">
                <a:latin typeface="Calibri" panose="020F0502020204030204" pitchFamily="34" charset="0"/>
                <a:ea typeface="Calibri" panose="020F0502020204030204" pitchFamily="34" charset="0"/>
                <a:cs typeface="Calibri" panose="020F0502020204030204" pitchFamily="34" charset="0"/>
              </a:rPr>
              <a:t>They are also used in conjunction with arithmetic ,logic and other data processing operations </a:t>
            </a:r>
          </a:p>
          <a:p>
            <a:pPr marL="342900" indent="-342900" algn="just">
              <a:buFont typeface="Arial" panose="020B0604020202020204" pitchFamily="34" charset="0"/>
              <a:buChar char="•"/>
            </a:pPr>
            <a:endParaRPr lang="en-US" sz="10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200" dirty="0" smtClean="0">
                <a:latin typeface="Calibri" panose="020F0502020204030204" pitchFamily="34" charset="0"/>
                <a:ea typeface="Calibri" panose="020F0502020204030204" pitchFamily="34" charset="0"/>
                <a:cs typeface="Calibri" panose="020F0502020204030204" pitchFamily="34" charset="0"/>
              </a:rPr>
              <a:t>There are three type of shifts Logical ,circular and arithmetic </a:t>
            </a:r>
            <a:endParaRPr lang="en-IN" sz="2200" dirty="0" smtClean="0">
              <a:latin typeface="Calibri" panose="020F0502020204030204" pitchFamily="34" charset="0"/>
              <a:ea typeface="Calibri" panose="020F0502020204030204" pitchFamily="34" charset="0"/>
              <a:cs typeface="Calibri" panose="020F0502020204030204" pitchFamily="34" charset="0"/>
            </a:endParaRPr>
          </a:p>
          <a:p>
            <a:pPr algn="just"/>
            <a:r>
              <a:rPr lang="en-IN" sz="2200" dirty="0" smtClean="0">
                <a:latin typeface="Calibri" panose="020F0502020204030204" pitchFamily="34" charset="0"/>
                <a:ea typeface="Calibri" panose="020F0502020204030204" pitchFamily="34" charset="0"/>
                <a:cs typeface="Calibri" panose="020F0502020204030204" pitchFamily="34" charset="0"/>
              </a:rPr>
              <a:t>       </a:t>
            </a: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smtClean="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743200" y="2609680"/>
            <a:ext cx="5482933" cy="3171359"/>
          </a:xfrm>
          <a:prstGeom prst="rect">
            <a:avLst/>
          </a:prstGeom>
        </p:spPr>
      </p:pic>
    </p:spTree>
    <p:extLst>
      <p:ext uri="{BB962C8B-B14F-4D97-AF65-F5344CB8AC3E}">
        <p14:creationId xmlns:p14="http://schemas.microsoft.com/office/powerpoint/2010/main" val="25154427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94593"/>
            <a:ext cx="11208774"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SHIFT MICROOPERATIONS  </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97316" y="646331"/>
            <a:ext cx="11586417" cy="2308324"/>
          </a:xfrm>
          <a:prstGeom prst="rect">
            <a:avLst/>
          </a:prstGeom>
          <a:noFill/>
        </p:spPr>
        <p:txBody>
          <a:bodyPr wrap="square">
            <a:spAutoFit/>
          </a:bodyPr>
          <a:lstStyle/>
          <a:p>
            <a:pPr marL="34290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lvl="0"/>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200" dirty="0" smtClean="0">
                <a:latin typeface="Calibri" panose="020F0502020204030204" pitchFamily="34" charset="0"/>
                <a:ea typeface="Calibri" panose="020F0502020204030204" pitchFamily="34" charset="0"/>
                <a:cs typeface="Calibri" panose="020F0502020204030204" pitchFamily="34" charset="0"/>
              </a:rPr>
              <a:t>A </a:t>
            </a:r>
            <a:r>
              <a:rPr lang="en-US" sz="2200" b="1" dirty="0" smtClean="0">
                <a:latin typeface="Calibri" panose="020F0502020204030204" pitchFamily="34" charset="0"/>
                <a:ea typeface="Calibri" panose="020F0502020204030204" pitchFamily="34" charset="0"/>
                <a:cs typeface="Calibri" panose="020F0502020204030204" pitchFamily="34" charset="0"/>
              </a:rPr>
              <a:t>Logical Shift </a:t>
            </a:r>
            <a:r>
              <a:rPr lang="en-US" sz="2200" dirty="0" smtClean="0">
                <a:latin typeface="Calibri" panose="020F0502020204030204" pitchFamily="34" charset="0"/>
                <a:ea typeface="Calibri" panose="020F0502020204030204" pitchFamily="34" charset="0"/>
                <a:cs typeface="Calibri" panose="020F0502020204030204" pitchFamily="34" charset="0"/>
              </a:rPr>
              <a:t>is one that transfers 0 through the serial input .</a:t>
            </a:r>
          </a:p>
          <a:p>
            <a:pPr marL="342900" indent="-342900" algn="just">
              <a:buFont typeface="Arial" panose="020B0604020202020204" pitchFamily="34" charset="0"/>
              <a:buChar char="•"/>
            </a:pPr>
            <a:endParaRPr lang="en-US" sz="2200" b="1"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200" b="1" dirty="0" smtClean="0">
                <a:latin typeface="Calibri" panose="020F0502020204030204" pitchFamily="34" charset="0"/>
                <a:ea typeface="Calibri" panose="020F0502020204030204" pitchFamily="34" charset="0"/>
                <a:cs typeface="Calibri" panose="020F0502020204030204" pitchFamily="34" charset="0"/>
              </a:rPr>
              <a:t>The </a:t>
            </a:r>
            <a:r>
              <a:rPr lang="en-IN" sz="2200" b="1" dirty="0">
                <a:latin typeface="Calibri" panose="020F0502020204030204" pitchFamily="34" charset="0"/>
                <a:ea typeface="Calibri" panose="020F0502020204030204" pitchFamily="34" charset="0"/>
                <a:cs typeface="Calibri" panose="020F0502020204030204" pitchFamily="34" charset="0"/>
              </a:rPr>
              <a:t>symbols </a:t>
            </a:r>
            <a:r>
              <a:rPr lang="en-IN" sz="2200" b="1" dirty="0" err="1">
                <a:latin typeface="Calibri" panose="020F0502020204030204" pitchFamily="34" charset="0"/>
                <a:ea typeface="Calibri" panose="020F0502020204030204" pitchFamily="34" charset="0"/>
                <a:cs typeface="Calibri" panose="020F0502020204030204" pitchFamily="34" charset="0"/>
              </a:rPr>
              <a:t>shl</a:t>
            </a:r>
            <a:r>
              <a:rPr lang="en-IN" sz="2200" b="1" dirty="0">
                <a:latin typeface="Calibri" panose="020F0502020204030204" pitchFamily="34" charset="0"/>
                <a:ea typeface="Calibri" panose="020F0502020204030204" pitchFamily="34" charset="0"/>
                <a:cs typeface="Calibri" panose="020F0502020204030204" pitchFamily="34" charset="0"/>
              </a:rPr>
              <a:t> and </a:t>
            </a:r>
            <a:r>
              <a:rPr lang="en-IN" sz="2200" b="1" dirty="0" err="1">
                <a:latin typeface="Calibri" panose="020F0502020204030204" pitchFamily="34" charset="0"/>
                <a:ea typeface="Calibri" panose="020F0502020204030204" pitchFamily="34" charset="0"/>
                <a:cs typeface="Calibri" panose="020F0502020204030204" pitchFamily="34" charset="0"/>
              </a:rPr>
              <a:t>shr</a:t>
            </a:r>
            <a:r>
              <a:rPr lang="en-IN" sz="2200" b="1" dirty="0">
                <a:latin typeface="Calibri" panose="020F0502020204030204" pitchFamily="34" charset="0"/>
                <a:ea typeface="Calibri" panose="020F0502020204030204" pitchFamily="34" charset="0"/>
                <a:cs typeface="Calibri" panose="020F0502020204030204" pitchFamily="34" charset="0"/>
              </a:rPr>
              <a:t> are for logical shift-left and shift-right by one position R1 ← </a:t>
            </a:r>
            <a:r>
              <a:rPr lang="en-IN" sz="2200" b="1" dirty="0" err="1" smtClean="0">
                <a:latin typeface="Calibri" panose="020F0502020204030204" pitchFamily="34" charset="0"/>
                <a:ea typeface="Calibri" panose="020F0502020204030204" pitchFamily="34" charset="0"/>
                <a:cs typeface="Calibri" panose="020F0502020204030204" pitchFamily="34" charset="0"/>
              </a:rPr>
              <a:t>shl</a:t>
            </a:r>
            <a:r>
              <a:rPr lang="en-IN" sz="2200" b="1" dirty="0" smtClean="0">
                <a:latin typeface="Calibri" panose="020F0502020204030204" pitchFamily="34" charset="0"/>
                <a:ea typeface="Calibri" panose="020F0502020204030204" pitchFamily="34" charset="0"/>
                <a:cs typeface="Calibri" panose="020F0502020204030204" pitchFamily="34" charset="0"/>
              </a:rPr>
              <a:t> R1</a:t>
            </a:r>
            <a:r>
              <a:rPr lang="en-IN" sz="2200" b="1" dirty="0">
                <a:latin typeface="Calibri" panose="020F0502020204030204" pitchFamily="34" charset="0"/>
                <a:ea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smtClean="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1877082" y="2465638"/>
            <a:ext cx="8426883" cy="2949642"/>
          </a:xfrm>
          <a:prstGeom prst="rect">
            <a:avLst/>
          </a:prstGeom>
        </p:spPr>
      </p:pic>
    </p:spTree>
    <p:extLst>
      <p:ext uri="{BB962C8B-B14F-4D97-AF65-F5344CB8AC3E}">
        <p14:creationId xmlns:p14="http://schemas.microsoft.com/office/powerpoint/2010/main" val="27334862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94593"/>
            <a:ext cx="11208774"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SHIFT MICROOPERATIONS  </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97316" y="646331"/>
            <a:ext cx="11586417" cy="1569660"/>
          </a:xfrm>
          <a:prstGeom prst="rect">
            <a:avLst/>
          </a:prstGeom>
          <a:noFill/>
        </p:spPr>
        <p:txBody>
          <a:bodyPr wrap="square">
            <a:spAutoFit/>
          </a:bodyPr>
          <a:lstStyle/>
          <a:p>
            <a:pPr marL="342900" indent="-342900" algn="just">
              <a:buFont typeface="Arial" panose="020B0604020202020204" pitchFamily="34" charset="0"/>
              <a:buChar char="•"/>
            </a:pPr>
            <a:endParaRPr lang="en-IN" sz="600" b="1" dirty="0">
              <a:latin typeface="Calibri" panose="020F0502020204030204" pitchFamily="34" charset="0"/>
              <a:ea typeface="Calibri" panose="020F0502020204030204" pitchFamily="34" charset="0"/>
              <a:cs typeface="Calibri" panose="020F0502020204030204" pitchFamily="34" charset="0"/>
            </a:endParaRPr>
          </a:p>
          <a:p>
            <a:pPr lvl="0"/>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200" dirty="0" smtClean="0">
                <a:latin typeface="Calibri" panose="020F0502020204030204" pitchFamily="34" charset="0"/>
                <a:ea typeface="Calibri" panose="020F0502020204030204" pitchFamily="34" charset="0"/>
                <a:cs typeface="Calibri" panose="020F0502020204030204" pitchFamily="34" charset="0"/>
              </a:rPr>
              <a:t>The A </a:t>
            </a:r>
            <a:r>
              <a:rPr lang="en-US" sz="2200" b="1" dirty="0" smtClean="0">
                <a:latin typeface="Calibri" panose="020F0502020204030204" pitchFamily="34" charset="0"/>
                <a:ea typeface="Calibri" panose="020F0502020204030204" pitchFamily="34" charset="0"/>
                <a:cs typeface="Calibri" panose="020F0502020204030204" pitchFamily="34" charset="0"/>
              </a:rPr>
              <a:t>Circular Shift  circulates </a:t>
            </a:r>
            <a:r>
              <a:rPr lang="en-US" sz="2200" dirty="0" smtClean="0">
                <a:latin typeface="Calibri" panose="020F0502020204030204" pitchFamily="34" charset="0"/>
                <a:ea typeface="Calibri" panose="020F0502020204030204" pitchFamily="34" charset="0"/>
                <a:cs typeface="Calibri" panose="020F0502020204030204" pitchFamily="34" charset="0"/>
              </a:rPr>
              <a:t>the bits of the register around the two ends without loss of information .</a:t>
            </a:r>
          </a:p>
          <a:p>
            <a:pPr marL="342900" indent="-342900" algn="just">
              <a:buFont typeface="Arial" panose="020B0604020202020204" pitchFamily="34" charset="0"/>
              <a:buChar char="•"/>
            </a:pPr>
            <a:endParaRPr lang="en-US" sz="6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US" sz="600" dirty="0" smtClean="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US" sz="600" b="1"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The symbols </a:t>
            </a:r>
            <a:r>
              <a:rPr lang="en-IN" sz="2200" dirty="0" err="1">
                <a:latin typeface="Calibri" panose="020F0502020204030204" pitchFamily="34" charset="0"/>
                <a:ea typeface="Calibri" panose="020F0502020204030204" pitchFamily="34" charset="0"/>
                <a:cs typeface="Calibri" panose="020F0502020204030204" pitchFamily="34" charset="0"/>
              </a:rPr>
              <a:t>cil</a:t>
            </a:r>
            <a:r>
              <a:rPr lang="en-IN" sz="2200" dirty="0">
                <a:latin typeface="Calibri" panose="020F0502020204030204" pitchFamily="34" charset="0"/>
                <a:ea typeface="Calibri" panose="020F0502020204030204" pitchFamily="34" charset="0"/>
                <a:cs typeface="Calibri" panose="020F0502020204030204" pitchFamily="34" charset="0"/>
              </a:rPr>
              <a:t> and </a:t>
            </a:r>
            <a:r>
              <a:rPr lang="en-IN" sz="2200" dirty="0" err="1">
                <a:latin typeface="Calibri" panose="020F0502020204030204" pitchFamily="34" charset="0"/>
                <a:ea typeface="Calibri" panose="020F0502020204030204" pitchFamily="34" charset="0"/>
                <a:cs typeface="Calibri" panose="020F0502020204030204" pitchFamily="34" charset="0"/>
              </a:rPr>
              <a:t>cir</a:t>
            </a:r>
            <a:r>
              <a:rPr lang="en-IN" sz="2200" dirty="0">
                <a:latin typeface="Calibri" panose="020F0502020204030204" pitchFamily="34" charset="0"/>
                <a:ea typeface="Calibri" panose="020F0502020204030204" pitchFamily="34" charset="0"/>
                <a:cs typeface="Calibri" panose="020F0502020204030204" pitchFamily="34" charset="0"/>
              </a:rPr>
              <a:t> are for circular shift left and right</a:t>
            </a:r>
          </a:p>
        </p:txBody>
      </p:sp>
      <p:pic>
        <p:nvPicPr>
          <p:cNvPr id="6" name="Picture 5"/>
          <p:cNvPicPr>
            <a:picLocks noChangeAspect="1"/>
          </p:cNvPicPr>
          <p:nvPr/>
        </p:nvPicPr>
        <p:blipFill>
          <a:blip r:embed="rId2"/>
          <a:stretch>
            <a:fillRect/>
          </a:stretch>
        </p:blipFill>
        <p:spPr>
          <a:xfrm>
            <a:off x="1542189" y="2670102"/>
            <a:ext cx="8782501" cy="2838596"/>
          </a:xfrm>
          <a:prstGeom prst="rect">
            <a:avLst/>
          </a:prstGeom>
        </p:spPr>
      </p:pic>
    </p:spTree>
    <p:extLst>
      <p:ext uri="{BB962C8B-B14F-4D97-AF65-F5344CB8AC3E}">
        <p14:creationId xmlns:p14="http://schemas.microsoft.com/office/powerpoint/2010/main" val="16814678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94593"/>
            <a:ext cx="11208774"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SHIFT MICROOPERATIONS  </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 name="Rectangle 1"/>
          <p:cNvSpPr/>
          <p:nvPr/>
        </p:nvSpPr>
        <p:spPr>
          <a:xfrm>
            <a:off x="629920" y="826760"/>
            <a:ext cx="11186160" cy="4154984"/>
          </a:xfrm>
          <a:prstGeom prst="rect">
            <a:avLst/>
          </a:prstGeom>
        </p:spPr>
        <p:txBody>
          <a:bodyPr wrap="square">
            <a:spAutoFit/>
          </a:bodyPr>
          <a:lstStyle/>
          <a:p>
            <a:pPr marL="342900" lvl="0" indent="-342900" algn="just">
              <a:lnSpc>
                <a:spcPct val="150000"/>
              </a:lnSpc>
              <a:spcAft>
                <a:spcPts val="0"/>
              </a:spcAft>
              <a:buFont typeface="Times New Roman" panose="02020603050405020304" pitchFamily="18" charset="0"/>
              <a:buAutoNum type="arabicPeriod"/>
            </a:pPr>
            <a:r>
              <a:rPr lang="en-IN" sz="2200" kern="100" dirty="0">
                <a:latin typeface="Times New Roman" panose="02020603050405020304" pitchFamily="18" charset="0"/>
                <a:ea typeface="Calibri" panose="020F0502020204030204" pitchFamily="34" charset="0"/>
              </a:rPr>
              <a:t>The </a:t>
            </a:r>
            <a:r>
              <a:rPr lang="en-IN" sz="2200" b="1" kern="100" dirty="0">
                <a:latin typeface="Times New Roman" panose="02020603050405020304" pitchFamily="18" charset="0"/>
                <a:ea typeface="Calibri" panose="020F0502020204030204" pitchFamily="34" charset="0"/>
              </a:rPr>
              <a:t>arithmetic shift</a:t>
            </a:r>
            <a:r>
              <a:rPr lang="en-IN" sz="2200" kern="100" dirty="0">
                <a:latin typeface="Times New Roman" panose="02020603050405020304" pitchFamily="18" charset="0"/>
                <a:ea typeface="Calibri" panose="020F0502020204030204" pitchFamily="34" charset="0"/>
              </a:rPr>
              <a:t> shifts a signed binary number to the left or right.</a:t>
            </a:r>
            <a:endParaRPr lang="en-IN" sz="2200" kern="100" dirty="0">
              <a:latin typeface="Calibri" panose="020F0502020204030204" pitchFamily="34" charset="0"/>
              <a:ea typeface="Calibri" panose="020F0502020204030204" pitchFamily="34" charset="0"/>
            </a:endParaRPr>
          </a:p>
          <a:p>
            <a:pPr marL="342900" lvl="0" indent="-342900" algn="just">
              <a:lnSpc>
                <a:spcPct val="150000"/>
              </a:lnSpc>
              <a:spcAft>
                <a:spcPts val="0"/>
              </a:spcAft>
              <a:buFont typeface="Symbol" panose="05050102010706020507" pitchFamily="18" charset="2"/>
              <a:buChar char=""/>
            </a:pPr>
            <a:r>
              <a:rPr lang="en-IN" sz="2200" kern="100" dirty="0">
                <a:latin typeface="Times New Roman" panose="02020603050405020304" pitchFamily="18" charset="0"/>
                <a:ea typeface="Calibri" panose="020F0502020204030204" pitchFamily="34" charset="0"/>
              </a:rPr>
              <a:t>To the left is multiplying by 2, to the right is dividing by 2.</a:t>
            </a:r>
            <a:endParaRPr lang="en-IN" sz="2200" kern="100" dirty="0">
              <a:latin typeface="Calibri" panose="020F0502020204030204" pitchFamily="34" charset="0"/>
              <a:ea typeface="Calibri" panose="020F0502020204030204" pitchFamily="34" charset="0"/>
            </a:endParaRPr>
          </a:p>
          <a:p>
            <a:pPr marL="342900" lvl="0" indent="-342900" algn="just">
              <a:lnSpc>
                <a:spcPct val="150000"/>
              </a:lnSpc>
              <a:spcAft>
                <a:spcPts val="0"/>
              </a:spcAft>
              <a:buFont typeface="Symbol" panose="05050102010706020507" pitchFamily="18" charset="2"/>
              <a:buChar char=""/>
            </a:pPr>
            <a:r>
              <a:rPr lang="en-IN" sz="2200" kern="100" dirty="0">
                <a:latin typeface="Times New Roman" panose="02020603050405020304" pitchFamily="18" charset="0"/>
                <a:ea typeface="Calibri" panose="020F0502020204030204" pitchFamily="34" charset="0"/>
              </a:rPr>
              <a:t>Arithmetic shifts must leave the sign bit unchanged.</a:t>
            </a:r>
            <a:endParaRPr lang="en-IN" sz="2200" kern="100" dirty="0">
              <a:latin typeface="Calibri" panose="020F0502020204030204" pitchFamily="34" charset="0"/>
              <a:ea typeface="Calibri" panose="020F0502020204030204" pitchFamily="34" charset="0"/>
            </a:endParaRPr>
          </a:p>
          <a:p>
            <a:pPr marL="342900" lvl="0" indent="-342900" algn="just">
              <a:lnSpc>
                <a:spcPct val="150000"/>
              </a:lnSpc>
              <a:spcAft>
                <a:spcPts val="0"/>
              </a:spcAft>
              <a:buFont typeface="Symbol" panose="05050102010706020507" pitchFamily="18" charset="2"/>
              <a:buChar char=""/>
            </a:pPr>
            <a:r>
              <a:rPr lang="en-IN" sz="2200" kern="100" dirty="0">
                <a:latin typeface="Times New Roman" panose="02020603050405020304" pitchFamily="18" charset="0"/>
                <a:ea typeface="Calibri" panose="020F0502020204030204" pitchFamily="34" charset="0"/>
              </a:rPr>
              <a:t>A sign reversal occurs if the bit in Rn-1 changes in value after the shift.</a:t>
            </a:r>
            <a:endParaRPr lang="en-IN" sz="2200" kern="100" dirty="0">
              <a:latin typeface="Calibri" panose="020F0502020204030204" pitchFamily="34" charset="0"/>
              <a:ea typeface="Calibri" panose="020F0502020204030204" pitchFamily="34" charset="0"/>
            </a:endParaRPr>
          </a:p>
          <a:p>
            <a:pPr marL="342900" lvl="0" indent="-342900" algn="just">
              <a:lnSpc>
                <a:spcPct val="150000"/>
              </a:lnSpc>
              <a:spcAft>
                <a:spcPts val="0"/>
              </a:spcAft>
              <a:buFont typeface="Symbol" panose="05050102010706020507" pitchFamily="18" charset="2"/>
              <a:buChar char=""/>
            </a:pPr>
            <a:r>
              <a:rPr lang="en-IN" sz="2200" kern="100" dirty="0">
                <a:latin typeface="Times New Roman" panose="02020603050405020304" pitchFamily="18" charset="0"/>
                <a:ea typeface="Calibri" panose="020F0502020204030204" pitchFamily="34" charset="0"/>
              </a:rPr>
              <a:t>This happens if the multiplication causes an overflow.</a:t>
            </a:r>
            <a:endParaRPr lang="en-IN" sz="2200" kern="100" dirty="0">
              <a:latin typeface="Calibri" panose="020F0502020204030204" pitchFamily="34" charset="0"/>
              <a:ea typeface="Calibri" panose="020F0502020204030204" pitchFamily="34" charset="0"/>
            </a:endParaRPr>
          </a:p>
          <a:p>
            <a:pPr marL="342900" lvl="0" indent="-342900" algn="just">
              <a:lnSpc>
                <a:spcPct val="150000"/>
              </a:lnSpc>
              <a:spcAft>
                <a:spcPts val="0"/>
              </a:spcAft>
              <a:buFont typeface="Symbol" panose="05050102010706020507" pitchFamily="18" charset="2"/>
              <a:buChar char=""/>
            </a:pPr>
            <a:r>
              <a:rPr lang="en-IN" sz="2200" kern="100" dirty="0">
                <a:latin typeface="Times New Roman" panose="02020603050405020304" pitchFamily="18" charset="0"/>
                <a:ea typeface="Calibri" panose="020F0502020204030204" pitchFamily="34" charset="0"/>
              </a:rPr>
              <a:t>An overflow flip-flop Vs can be used to detect </a:t>
            </a:r>
            <a:endParaRPr lang="en-IN" sz="2200" kern="100" dirty="0" smtClean="0">
              <a:latin typeface="Times New Roman" panose="02020603050405020304" pitchFamily="18" charset="0"/>
              <a:ea typeface="Calibri" panose="020F0502020204030204" pitchFamily="34" charset="0"/>
            </a:endParaRPr>
          </a:p>
          <a:p>
            <a:pPr marL="342900" indent="-342900" algn="just">
              <a:lnSpc>
                <a:spcPct val="150000"/>
              </a:lnSpc>
              <a:buFont typeface="Symbol" panose="05050102010706020507" pitchFamily="18" charset="2"/>
              <a:buChar char=""/>
            </a:pPr>
            <a:r>
              <a:rPr lang="en-IN" sz="2200" kern="100" dirty="0">
                <a:latin typeface="Times New Roman" panose="02020603050405020304" pitchFamily="18" charset="0"/>
                <a:ea typeface="Calibri" panose="020F0502020204030204" pitchFamily="34" charset="0"/>
              </a:rPr>
              <a:t>The overflow Vs = Rn-1 ⊕Rn-2</a:t>
            </a:r>
          </a:p>
          <a:p>
            <a:pPr marL="342900" lvl="0" indent="-342900" algn="just">
              <a:lnSpc>
                <a:spcPct val="150000"/>
              </a:lnSpc>
              <a:spcAft>
                <a:spcPts val="0"/>
              </a:spcAft>
              <a:buFont typeface="Symbol" panose="05050102010706020507" pitchFamily="18" charset="2"/>
              <a:buChar char=""/>
            </a:pPr>
            <a:endParaRPr lang="en-IN" sz="2200" kern="100" dirty="0">
              <a:effectLst/>
              <a:latin typeface="Calibri" panose="020F0502020204030204" pitchFamily="34" charset="0"/>
              <a:ea typeface="Calibri" panose="020F050202020403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241040" y="4647734"/>
            <a:ext cx="7406640" cy="1143466"/>
          </a:xfrm>
          <a:prstGeom prst="rect">
            <a:avLst/>
          </a:prstGeom>
        </p:spPr>
      </p:pic>
    </p:spTree>
    <p:extLst>
      <p:ext uri="{BB962C8B-B14F-4D97-AF65-F5344CB8AC3E}">
        <p14:creationId xmlns:p14="http://schemas.microsoft.com/office/powerpoint/2010/main" val="9571141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94593"/>
            <a:ext cx="11208774" cy="646331"/>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HARDWARE IMPLEMENTATION   </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 name="Rectangle 1"/>
          <p:cNvSpPr/>
          <p:nvPr/>
        </p:nvSpPr>
        <p:spPr>
          <a:xfrm>
            <a:off x="426720" y="740924"/>
            <a:ext cx="6827520" cy="6170920"/>
          </a:xfrm>
          <a:prstGeom prst="rect">
            <a:avLst/>
          </a:prstGeom>
        </p:spPr>
        <p:txBody>
          <a:bodyPr wrap="square">
            <a:spAutoFit/>
          </a:bodyPr>
          <a:lstStyle/>
          <a:p>
            <a:pPr marL="342900" lvl="0" indent="-342900">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The 4-bit shifter has four data inputs, A0 through A3, and four data outputs, H0 through H3</a:t>
            </a:r>
            <a:r>
              <a:rPr lang="en-IN" sz="2200"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There are two serial inputs, one for shift left (IL) and the other for shift right (IR</a:t>
            </a:r>
            <a:r>
              <a:rPr lang="en-IN" sz="2200"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When the selection input S=0 the input data are shifted right </a:t>
            </a:r>
            <a:endParaRPr lang="en-IN" sz="2200" dirty="0" smtClean="0">
              <a:latin typeface="Calibri" panose="020F0502020204030204" pitchFamily="34" charset="0"/>
              <a:ea typeface="Calibri" panose="020F0502020204030204" pitchFamily="34" charset="0"/>
              <a:cs typeface="Calibri" panose="020F0502020204030204" pitchFamily="34" charset="0"/>
            </a:endParaRPr>
          </a:p>
          <a:p>
            <a:pPr lvl="0"/>
            <a:r>
              <a:rPr lang="en-IN" sz="2200" dirty="0">
                <a:latin typeface="Calibri" panose="020F0502020204030204" pitchFamily="34" charset="0"/>
                <a:ea typeface="Calibri" panose="020F0502020204030204" pitchFamily="34" charset="0"/>
                <a:cs typeface="Calibri" panose="020F0502020204030204" pitchFamily="34" charset="0"/>
              </a:rPr>
              <a:t> </a:t>
            </a:r>
            <a:r>
              <a:rPr lang="en-IN" sz="2200" dirty="0" smtClean="0">
                <a:latin typeface="Calibri" panose="020F0502020204030204" pitchFamily="34" charset="0"/>
                <a:ea typeface="Calibri" panose="020F0502020204030204" pitchFamily="34" charset="0"/>
                <a:cs typeface="Calibri" panose="020F0502020204030204" pitchFamily="34" charset="0"/>
              </a:rPr>
              <a:t>     When </a:t>
            </a:r>
            <a:r>
              <a:rPr lang="en-IN" sz="2200" dirty="0">
                <a:latin typeface="Calibri" panose="020F0502020204030204" pitchFamily="34" charset="0"/>
                <a:ea typeface="Calibri" panose="020F0502020204030204" pitchFamily="34" charset="0"/>
                <a:cs typeface="Calibri" panose="020F0502020204030204" pitchFamily="34" charset="0"/>
              </a:rPr>
              <a:t>S = 1, the input data are shifted </a:t>
            </a:r>
            <a:r>
              <a:rPr lang="en-IN" sz="2200" dirty="0" smtClean="0">
                <a:latin typeface="Calibri" panose="020F0502020204030204" pitchFamily="34" charset="0"/>
                <a:ea typeface="Calibri" panose="020F0502020204030204" pitchFamily="34" charset="0"/>
                <a:cs typeface="Calibri" panose="020F0502020204030204" pitchFamily="34" charset="0"/>
              </a:rPr>
              <a:t>left.</a:t>
            </a:r>
          </a:p>
          <a:p>
            <a:pPr lvl="0"/>
            <a:endParaRPr lang="en-IN" sz="1000" dirty="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The function table in Fig. 4-12 shows which input goes to each output after the shift</a:t>
            </a:r>
            <a:r>
              <a:rPr lang="en-IN" sz="2200"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buFont typeface="Arial" panose="020B0604020202020204" pitchFamily="34" charset="0"/>
              <a:buChar char="•"/>
            </a:pPr>
            <a:endParaRPr lang="en-IN" sz="1000" dirty="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A shifter with n data inputs and outputs requires n multiplexers</a:t>
            </a:r>
            <a:r>
              <a:rPr lang="en-IN" sz="2200"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buFont typeface="Arial" panose="020B0604020202020204" pitchFamily="34" charset="0"/>
              <a:buChar char="•"/>
            </a:pPr>
            <a:endParaRPr lang="en-IN" sz="1000" dirty="0" smtClean="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The two serial inputs can be controlled by another multiplexer to provide the three possible types of shifts.</a:t>
            </a:r>
          </a:p>
          <a:p>
            <a:pPr marL="342900" lvl="0" indent="-342900" algn="just">
              <a:lnSpc>
                <a:spcPct val="150000"/>
              </a:lnSpc>
              <a:spcAft>
                <a:spcPts val="0"/>
              </a:spcAft>
              <a:buFont typeface="Symbol" panose="05050102010706020507" pitchFamily="18" charset="2"/>
              <a:buChar char=""/>
            </a:pPr>
            <a:endParaRPr lang="en-IN" sz="2200" kern="100" dirty="0">
              <a:effectLst/>
              <a:latin typeface="Calibri" panose="020F0502020204030204" pitchFamily="34" charset="0"/>
              <a:ea typeface="Calibri" panose="020F0502020204030204"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7315200" y="386080"/>
            <a:ext cx="4724400" cy="5516879"/>
          </a:xfrm>
          <a:prstGeom prst="rect">
            <a:avLst/>
          </a:prstGeom>
        </p:spPr>
      </p:pic>
    </p:spTree>
    <p:extLst>
      <p:ext uri="{BB962C8B-B14F-4D97-AF65-F5344CB8AC3E}">
        <p14:creationId xmlns:p14="http://schemas.microsoft.com/office/powerpoint/2010/main" val="32102651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94593"/>
            <a:ext cx="11208774" cy="1302921"/>
          </a:xfrm>
          <a:prstGeom prst="rect">
            <a:avLst/>
          </a:prstGeom>
          <a:noFill/>
        </p:spPr>
        <p:txBody>
          <a:bodyPr wrap="square">
            <a:spAutoFit/>
          </a:bodyPr>
          <a:lstStyle/>
          <a:p>
            <a:pPr lvl="1" algn="just">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ARITHMETIC LOGIC SHIFT UNIT </a:t>
            </a:r>
            <a:endParaRPr lang="en-IN" dirty="0"/>
          </a:p>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   </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 name="Rectangle 1"/>
          <p:cNvSpPr/>
          <p:nvPr/>
        </p:nvSpPr>
        <p:spPr>
          <a:xfrm>
            <a:off x="132080" y="573333"/>
            <a:ext cx="6319520" cy="5863144"/>
          </a:xfrm>
          <a:prstGeom prst="rect">
            <a:avLst/>
          </a:prstGeom>
        </p:spPr>
        <p:txBody>
          <a:bodyPr wrap="square">
            <a:spAutoFit/>
          </a:bodyPr>
          <a:lstStyle/>
          <a:p>
            <a:pPr marL="342900" lvl="0" indent="-342900">
              <a:buFont typeface="Arial" panose="020B0604020202020204" pitchFamily="34" charset="0"/>
              <a:buChar char="•"/>
            </a:pPr>
            <a:endParaRPr lang="en-IN" sz="10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The arithmetic logic unit (ALU) is a common operational unit connected to a number of storage registers</a:t>
            </a:r>
            <a:r>
              <a:rPr lang="en-IN" sz="2200" dirty="0" smtClean="0">
                <a:latin typeface="Calibri" panose="020F0502020204030204" pitchFamily="34" charset="0"/>
                <a:ea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IN" sz="600" dirty="0" smtClean="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To perform a </a:t>
            </a:r>
            <a:r>
              <a:rPr lang="en-IN" sz="2200" dirty="0" err="1">
                <a:latin typeface="Calibri" panose="020F0502020204030204" pitchFamily="34" charset="0"/>
                <a:ea typeface="Calibri" panose="020F0502020204030204" pitchFamily="34" charset="0"/>
                <a:cs typeface="Calibri" panose="020F0502020204030204" pitchFamily="34" charset="0"/>
              </a:rPr>
              <a:t>microoperation</a:t>
            </a:r>
            <a:r>
              <a:rPr lang="en-IN" sz="2200" dirty="0">
                <a:latin typeface="Calibri" panose="020F0502020204030204" pitchFamily="34" charset="0"/>
                <a:ea typeface="Calibri" panose="020F0502020204030204" pitchFamily="34" charset="0"/>
                <a:cs typeface="Calibri" panose="020F0502020204030204" pitchFamily="34" charset="0"/>
              </a:rPr>
              <a:t>, the contents of specified registers are placed in the inputs of the ALU</a:t>
            </a:r>
            <a:r>
              <a:rPr lang="en-IN" sz="2200" dirty="0" smtClean="0">
                <a:latin typeface="Calibri" panose="020F0502020204030204" pitchFamily="34" charset="0"/>
                <a:ea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The ALU performs an operation and the result is then transferred to a destination register</a:t>
            </a:r>
            <a:r>
              <a:rPr lang="en-IN" sz="2200" dirty="0" smtClean="0">
                <a:latin typeface="Calibri" panose="020F0502020204030204" pitchFamily="34" charset="0"/>
                <a:ea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The ALU is a combinational circuit so that the entire register transfer operation from the source registers through the ALU and into the destination register can be performed during one clock pulse period</a:t>
            </a:r>
            <a:r>
              <a:rPr lang="en-IN" sz="2200" dirty="0" smtClean="0">
                <a:latin typeface="Calibri" panose="020F0502020204030204" pitchFamily="34" charset="0"/>
                <a:ea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IN" sz="10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50000"/>
              </a:lnSpc>
              <a:spcAft>
                <a:spcPts val="0"/>
              </a:spcAft>
              <a:buFont typeface="Symbol" panose="05050102010706020507" pitchFamily="18" charset="2"/>
              <a:buChar char=""/>
            </a:pPr>
            <a:endParaRPr lang="en-IN" sz="2200" kern="100" dirty="0">
              <a:effectLst/>
              <a:latin typeface="Calibri" panose="020F0502020204030204" pitchFamily="34" charset="0"/>
              <a:ea typeface="Calibri" panose="020F0502020204030204"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746240" y="457200"/>
            <a:ext cx="5090160" cy="5648960"/>
          </a:xfrm>
          <a:prstGeom prst="rect">
            <a:avLst/>
          </a:prstGeom>
        </p:spPr>
      </p:pic>
    </p:spTree>
    <p:extLst>
      <p:ext uri="{BB962C8B-B14F-4D97-AF65-F5344CB8AC3E}">
        <p14:creationId xmlns:p14="http://schemas.microsoft.com/office/powerpoint/2010/main" val="2714384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94593"/>
            <a:ext cx="11208774" cy="1302921"/>
          </a:xfrm>
          <a:prstGeom prst="rect">
            <a:avLst/>
          </a:prstGeom>
          <a:noFill/>
        </p:spPr>
        <p:txBody>
          <a:bodyPr wrap="square">
            <a:spAutoFit/>
          </a:bodyPr>
          <a:lstStyle/>
          <a:p>
            <a:pPr lvl="1" algn="just">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ARITHMETIC LOGIC SHIFT UNIT </a:t>
            </a:r>
            <a:endParaRPr lang="en-IN" dirty="0"/>
          </a:p>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   </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 name="Rectangle 1"/>
          <p:cNvSpPr/>
          <p:nvPr/>
        </p:nvSpPr>
        <p:spPr>
          <a:xfrm>
            <a:off x="172720" y="746053"/>
            <a:ext cx="6949440" cy="5386090"/>
          </a:xfrm>
          <a:prstGeom prst="rect">
            <a:avLst/>
          </a:prstGeom>
        </p:spPr>
        <p:txBody>
          <a:bodyPr wrap="square">
            <a:spAutoFit/>
          </a:bodyPr>
          <a:lstStyle/>
          <a:p>
            <a:pPr marL="342900" indent="-342900" algn="just">
              <a:buFont typeface="Arial" panose="020B0604020202020204" pitchFamily="34" charset="0"/>
              <a:buChar char="•"/>
            </a:pPr>
            <a:r>
              <a:rPr lang="en-IN" sz="2200" dirty="0" smtClean="0">
                <a:latin typeface="Calibri" panose="020F0502020204030204" pitchFamily="34" charset="0"/>
                <a:ea typeface="Calibri" panose="020F0502020204030204" pitchFamily="34" charset="0"/>
                <a:cs typeface="Calibri" panose="020F0502020204030204" pitchFamily="34" charset="0"/>
              </a:rPr>
              <a:t>The </a:t>
            </a:r>
            <a:r>
              <a:rPr lang="en-IN" sz="2200" dirty="0">
                <a:latin typeface="Calibri" panose="020F0502020204030204" pitchFamily="34" charset="0"/>
                <a:ea typeface="Calibri" panose="020F0502020204030204" pitchFamily="34" charset="0"/>
                <a:cs typeface="Calibri" panose="020F0502020204030204" pitchFamily="34" charset="0"/>
              </a:rPr>
              <a:t>shift </a:t>
            </a:r>
            <a:r>
              <a:rPr lang="en-IN" sz="2200" dirty="0" smtClean="0">
                <a:latin typeface="Calibri" panose="020F0502020204030204" pitchFamily="34" charset="0"/>
                <a:ea typeface="Calibri" panose="020F0502020204030204" pitchFamily="34" charset="0"/>
                <a:cs typeface="Calibri" panose="020F0502020204030204" pitchFamily="34" charset="0"/>
              </a:rPr>
              <a:t>micro-operations </a:t>
            </a:r>
            <a:r>
              <a:rPr lang="en-IN" sz="2200" dirty="0">
                <a:latin typeface="Calibri" panose="020F0502020204030204" pitchFamily="34" charset="0"/>
                <a:ea typeface="Calibri" panose="020F0502020204030204" pitchFamily="34" charset="0"/>
                <a:cs typeface="Calibri" panose="020F0502020204030204" pitchFamily="34" charset="0"/>
              </a:rPr>
              <a:t>are often performed in a separate unit, but sometimes the shift unit is made part of the overall ALU</a:t>
            </a:r>
            <a:r>
              <a:rPr lang="en-IN" sz="2200" dirty="0" smtClean="0">
                <a:latin typeface="Calibri" panose="020F0502020204030204" pitchFamily="34" charset="0"/>
                <a:ea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IN" sz="600" dirty="0" smtClean="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The arithmetic, logic, and shift circuits introduced in previous sections can be combined into one ALU with common selection variables. One stage of an arithmetic logic shift </a:t>
            </a:r>
            <a:r>
              <a:rPr lang="en-IN" sz="2200" dirty="0" smtClean="0">
                <a:latin typeface="Calibri" panose="020F0502020204030204" pitchFamily="34" charset="0"/>
                <a:ea typeface="Calibri" panose="020F0502020204030204" pitchFamily="34" charset="0"/>
                <a:cs typeface="Calibri" panose="020F0502020204030204" pitchFamily="34" charset="0"/>
              </a:rPr>
              <a:t>unit</a:t>
            </a:r>
          </a:p>
          <a:p>
            <a:pPr marL="342900" indent="-342900" algn="just">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600" dirty="0" smtClean="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Particular </a:t>
            </a:r>
            <a:r>
              <a:rPr lang="en-IN" sz="2200" dirty="0" err="1">
                <a:latin typeface="Calibri" panose="020F0502020204030204" pitchFamily="34" charset="0"/>
                <a:ea typeface="Calibri" panose="020F0502020204030204" pitchFamily="34" charset="0"/>
                <a:cs typeface="Calibri" panose="020F0502020204030204" pitchFamily="34" charset="0"/>
              </a:rPr>
              <a:t>microoperation</a:t>
            </a:r>
            <a:r>
              <a:rPr lang="en-IN" sz="2200" dirty="0">
                <a:latin typeface="Calibri" panose="020F0502020204030204" pitchFamily="34" charset="0"/>
                <a:ea typeface="Calibri" panose="020F0502020204030204" pitchFamily="34" charset="0"/>
                <a:cs typeface="Calibri" panose="020F0502020204030204" pitchFamily="34" charset="0"/>
              </a:rPr>
              <a:t> is selected with inputs S1 and S0. A 4 x 1 multiplexer at the output chooses between an arithmetic output in Di and a logic output in </a:t>
            </a:r>
            <a:r>
              <a:rPr lang="en-IN" sz="2200" dirty="0" err="1">
                <a:latin typeface="Calibri" panose="020F0502020204030204" pitchFamily="34" charset="0"/>
                <a:ea typeface="Calibri" panose="020F0502020204030204" pitchFamily="34" charset="0"/>
                <a:cs typeface="Calibri" panose="020F0502020204030204" pitchFamily="34" charset="0"/>
              </a:rPr>
              <a:t>Ei</a:t>
            </a:r>
            <a:r>
              <a:rPr lang="en-IN" sz="2200"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lgn="just">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The data in the multiplexer are selected with inputs S3 and S2. The other two data inputs to the multiplexer receive inputs Ai-1 for the shift-right operation and Ai+1 for the shift-left operation</a:t>
            </a:r>
            <a:r>
              <a:rPr lang="en-IN" sz="2200" dirty="0" smtClean="0">
                <a:latin typeface="Calibri" panose="020F0502020204030204" pitchFamily="34" charset="0"/>
                <a:ea typeface="Calibri" panose="020F0502020204030204" pitchFamily="34" charset="0"/>
                <a:cs typeface="Calibri" panose="020F0502020204030204" pitchFamily="34" charset="0"/>
              </a:rPr>
              <a:t>.</a:t>
            </a:r>
            <a:endParaRPr lang="en-IN" sz="2200" kern="100" dirty="0">
              <a:effectLst/>
              <a:latin typeface="Calibri" panose="020F0502020204030204" pitchFamily="34" charset="0"/>
              <a:ea typeface="Calibri" panose="020F0502020204030204"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7294880" y="172720"/>
            <a:ext cx="4505960" cy="5648960"/>
          </a:xfrm>
          <a:prstGeom prst="rect">
            <a:avLst/>
          </a:prstGeom>
        </p:spPr>
      </p:pic>
    </p:spTree>
    <p:extLst>
      <p:ext uri="{BB962C8B-B14F-4D97-AF65-F5344CB8AC3E}">
        <p14:creationId xmlns:p14="http://schemas.microsoft.com/office/powerpoint/2010/main" val="36825380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94593"/>
            <a:ext cx="11208774" cy="1302921"/>
          </a:xfrm>
          <a:prstGeom prst="rect">
            <a:avLst/>
          </a:prstGeom>
          <a:noFill/>
        </p:spPr>
        <p:txBody>
          <a:bodyPr wrap="square">
            <a:spAutoFit/>
          </a:bodyPr>
          <a:lstStyle/>
          <a:p>
            <a:pPr lvl="1" algn="just">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ARITHMETIC LOGIC SHIFT UNIT </a:t>
            </a:r>
            <a:endParaRPr lang="en-IN" dirty="0"/>
          </a:p>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   </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 name="Rectangle 1"/>
          <p:cNvSpPr/>
          <p:nvPr/>
        </p:nvSpPr>
        <p:spPr>
          <a:xfrm>
            <a:off x="172720" y="746053"/>
            <a:ext cx="6949440" cy="4647426"/>
          </a:xfrm>
          <a:prstGeom prst="rect">
            <a:avLst/>
          </a:prstGeom>
        </p:spPr>
        <p:txBody>
          <a:bodyPr wrap="square">
            <a:spAutoFit/>
          </a:bodyPr>
          <a:lstStyle/>
          <a:p>
            <a:pPr marL="342900" lvl="0" indent="-342900" algn="just">
              <a:buFont typeface="Arial" panose="020B0604020202020204" pitchFamily="34" charset="0"/>
              <a:buChar char="•"/>
            </a:pPr>
            <a:r>
              <a:rPr lang="en-IN" sz="2200" dirty="0" smtClean="0">
                <a:latin typeface="Calibri" panose="020F0502020204030204" pitchFamily="34" charset="0"/>
                <a:ea typeface="Calibri" panose="020F0502020204030204" pitchFamily="34" charset="0"/>
                <a:cs typeface="Calibri" panose="020F0502020204030204" pitchFamily="34" charset="0"/>
              </a:rPr>
              <a:t>The </a:t>
            </a:r>
            <a:r>
              <a:rPr lang="en-IN" sz="2200" dirty="0">
                <a:latin typeface="Calibri" panose="020F0502020204030204" pitchFamily="34" charset="0"/>
                <a:ea typeface="Calibri" panose="020F0502020204030204" pitchFamily="34" charset="0"/>
                <a:cs typeface="Calibri" panose="020F0502020204030204" pitchFamily="34" charset="0"/>
              </a:rPr>
              <a:t>circuit whose one stage is specified in </a:t>
            </a:r>
            <a:r>
              <a:rPr lang="en-IN" sz="2200" dirty="0" smtClean="0">
                <a:latin typeface="Calibri" panose="020F0502020204030204" pitchFamily="34" charset="0"/>
                <a:ea typeface="Calibri" panose="020F0502020204030204" pitchFamily="34" charset="0"/>
                <a:cs typeface="Calibri" panose="020F0502020204030204" pitchFamily="34" charset="0"/>
              </a:rPr>
              <a:t>Figure </a:t>
            </a:r>
            <a:r>
              <a:rPr lang="en-IN" sz="2200" dirty="0">
                <a:latin typeface="Calibri" panose="020F0502020204030204" pitchFamily="34" charset="0"/>
                <a:ea typeface="Calibri" panose="020F0502020204030204" pitchFamily="34" charset="0"/>
                <a:cs typeface="Calibri" panose="020F0502020204030204" pitchFamily="34" charset="0"/>
              </a:rPr>
              <a:t>provides eight arithmetic operation, four logic operations, and two shift operations</a:t>
            </a:r>
            <a:r>
              <a:rPr lang="en-IN" sz="2200"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lgn="just">
              <a:buFont typeface="Arial" panose="020B0604020202020204" pitchFamily="34" charset="0"/>
              <a:buChar char="•"/>
            </a:pPr>
            <a:endParaRPr lang="en-IN" sz="600" dirty="0" smtClean="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Each operation is selected with the five variables S3, S2, S1, S0 and </a:t>
            </a:r>
            <a:r>
              <a:rPr lang="en-IN" sz="2200" dirty="0" err="1">
                <a:latin typeface="Calibri" panose="020F0502020204030204" pitchFamily="34" charset="0"/>
                <a:ea typeface="Calibri" panose="020F0502020204030204" pitchFamily="34" charset="0"/>
                <a:cs typeface="Calibri" panose="020F0502020204030204" pitchFamily="34" charset="0"/>
              </a:rPr>
              <a:t>Cin</a:t>
            </a:r>
            <a:r>
              <a:rPr lang="en-IN" sz="2200"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lgn="just">
              <a:buFont typeface="Arial" panose="020B0604020202020204" pitchFamily="34" charset="0"/>
              <a:buChar char="•"/>
            </a:pPr>
            <a:endParaRPr lang="en-IN" sz="600" dirty="0" smtClean="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The input carry </a:t>
            </a:r>
            <a:r>
              <a:rPr lang="en-IN" sz="2200" dirty="0" err="1">
                <a:latin typeface="Calibri" panose="020F0502020204030204" pitchFamily="34" charset="0"/>
                <a:ea typeface="Calibri" panose="020F0502020204030204" pitchFamily="34" charset="0"/>
                <a:cs typeface="Calibri" panose="020F0502020204030204" pitchFamily="34" charset="0"/>
              </a:rPr>
              <a:t>Cin</a:t>
            </a:r>
            <a:r>
              <a:rPr lang="en-IN" sz="2200" dirty="0">
                <a:latin typeface="Calibri" panose="020F0502020204030204" pitchFamily="34" charset="0"/>
                <a:ea typeface="Calibri" panose="020F0502020204030204" pitchFamily="34" charset="0"/>
                <a:cs typeface="Calibri" panose="020F0502020204030204" pitchFamily="34" charset="0"/>
              </a:rPr>
              <a:t> is used for selecting an arithmetic operation </a:t>
            </a:r>
            <a:r>
              <a:rPr lang="en-IN" sz="2200" dirty="0" smtClean="0">
                <a:latin typeface="Calibri" panose="020F0502020204030204" pitchFamily="34" charset="0"/>
                <a:ea typeface="Calibri" panose="020F0502020204030204" pitchFamily="34" charset="0"/>
                <a:cs typeface="Calibri" panose="020F0502020204030204" pitchFamily="34" charset="0"/>
              </a:rPr>
              <a:t>only</a:t>
            </a:r>
          </a:p>
          <a:p>
            <a:pPr marL="342900" indent="-342900" algn="just">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600" dirty="0" smtClean="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Table 4.7 lists the 14 operations of the ALU. The first eight are arithmetic operations and are selected with S3S2 = 00</a:t>
            </a:r>
            <a:r>
              <a:rPr lang="en-IN" sz="2200"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lgn="just">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The next four are logic and are selected with S3S2 = 01</a:t>
            </a:r>
            <a:r>
              <a:rPr lang="en-IN" sz="2200" dirty="0" smtClean="0">
                <a:latin typeface="Calibri" panose="020F0502020204030204" pitchFamily="34" charset="0"/>
                <a:ea typeface="Calibri" panose="020F0502020204030204" pitchFamily="34" charset="0"/>
                <a:cs typeface="Calibri" panose="020F0502020204030204" pitchFamily="34" charset="0"/>
              </a:rPr>
              <a:t>.</a:t>
            </a:r>
          </a:p>
          <a:p>
            <a:pPr marL="342900" lvl="0" indent="-342900" algn="just">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7298690" y="746052"/>
            <a:ext cx="4893310" cy="5085787"/>
          </a:xfrm>
          <a:prstGeom prst="rect">
            <a:avLst/>
          </a:prstGeom>
        </p:spPr>
      </p:pic>
    </p:spTree>
    <p:extLst>
      <p:ext uri="{BB962C8B-B14F-4D97-AF65-F5344CB8AC3E}">
        <p14:creationId xmlns:p14="http://schemas.microsoft.com/office/powerpoint/2010/main" val="3498286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6100916"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effectLst/>
                <a:latin typeface="Calibri" panose="020F0502020204030204" pitchFamily="34" charset="0"/>
                <a:ea typeface="Calibri" panose="020F0502020204030204" pitchFamily="34" charset="0"/>
                <a:cs typeface="Calibri" panose="020F0502020204030204" pitchFamily="34" charset="0"/>
              </a:rPr>
              <a:t>REGISTER TRANSFER</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34500" y="834879"/>
            <a:ext cx="11732832" cy="4401205"/>
          </a:xfrm>
          <a:prstGeom prst="rect">
            <a:avLst/>
          </a:prstGeom>
          <a:noFill/>
        </p:spPr>
        <p:txBody>
          <a:bodyPr wrap="square">
            <a:spAutoFit/>
          </a:bodyPr>
          <a:lstStyle/>
          <a:p>
            <a:pPr lvl="1" algn="just"/>
            <a:r>
              <a:rPr lang="en-IN" sz="2400" b="1" dirty="0" smtClean="0">
                <a:latin typeface="Calibri" panose="020F0502020204030204" pitchFamily="34" charset="0"/>
                <a:ea typeface="Calibri" panose="020F0502020204030204" pitchFamily="34" charset="0"/>
                <a:cs typeface="Calibri" panose="020F0502020204030204" pitchFamily="34" charset="0"/>
              </a:rPr>
              <a:t>Copying the content of one register to another register is a </a:t>
            </a:r>
            <a:r>
              <a:rPr lang="en-IN" sz="2400"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Register transfer</a:t>
            </a:r>
          </a:p>
          <a:p>
            <a:pPr lvl="1" algn="just"/>
            <a:endParaRPr lang="en-IN" sz="1000" b="1" dirty="0">
              <a:latin typeface="Calibri" panose="020F0502020204030204" pitchFamily="34" charset="0"/>
              <a:ea typeface="Calibri" panose="020F0502020204030204" pitchFamily="34" charset="0"/>
              <a:cs typeface="Calibri" panose="020F0502020204030204" pitchFamily="34" charset="0"/>
            </a:endParaRPr>
          </a:p>
          <a:p>
            <a:pPr lvl="1" algn="just"/>
            <a:r>
              <a:rPr lang="en-IN" sz="2400" b="1" dirty="0" smtClean="0">
                <a:latin typeface="Calibri" panose="020F0502020204030204" pitchFamily="34" charset="0"/>
                <a:ea typeface="Calibri" panose="020F0502020204030204" pitchFamily="34" charset="0"/>
                <a:cs typeface="Calibri" panose="020F0502020204030204" pitchFamily="34" charset="0"/>
              </a:rPr>
              <a:t>A Register Transfer is indicated as  </a:t>
            </a:r>
          </a:p>
          <a:p>
            <a:pPr lvl="1" algn="just"/>
            <a:endParaRPr lang="en-US" sz="2400" b="1" dirty="0">
              <a:latin typeface="Calibri" panose="020F0502020204030204" pitchFamily="34" charset="0"/>
              <a:ea typeface="Calibri" panose="020F0502020204030204" pitchFamily="34" charset="0"/>
              <a:cs typeface="Calibri" panose="020F0502020204030204" pitchFamily="34" charset="0"/>
            </a:endParaRPr>
          </a:p>
          <a:p>
            <a:pPr lvl="1" algn="just"/>
            <a:r>
              <a:rPr lang="en-US" sz="2400" b="1" dirty="0" smtClean="0">
                <a:latin typeface="Calibri" panose="020F0502020204030204" pitchFamily="34" charset="0"/>
                <a:ea typeface="Calibri" panose="020F0502020204030204" pitchFamily="34" charset="0"/>
                <a:cs typeface="Calibri" panose="020F0502020204030204" pitchFamily="34" charset="0"/>
              </a:rPr>
              <a:t>R2 </a:t>
            </a:r>
            <a:r>
              <a:rPr lang="en-US" sz="2400" b="1" dirty="0" smtClean="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R1</a:t>
            </a:r>
          </a:p>
          <a:p>
            <a:pPr lvl="1" algn="just"/>
            <a:endParaRPr lang="en-US" sz="2400" b="1"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endParaRPr>
          </a:p>
          <a:p>
            <a:pPr marL="914400" lvl="1" indent="-457200" algn="just">
              <a:buFont typeface="Arial" panose="020B0604020202020204" pitchFamily="34" charset="0"/>
              <a:buChar char="•"/>
            </a:pPr>
            <a:r>
              <a:rPr lang="en-IN" sz="2400" b="1" dirty="0" smtClean="0">
                <a:latin typeface="Calibri" panose="020F0502020204030204" pitchFamily="34" charset="0"/>
                <a:ea typeface="Calibri" panose="020F0502020204030204" pitchFamily="34" charset="0"/>
                <a:cs typeface="Calibri" panose="020F0502020204030204" pitchFamily="34" charset="0"/>
              </a:rPr>
              <a:t>Transfer the content of Register R1 into register R2</a:t>
            </a:r>
          </a:p>
          <a:p>
            <a:pPr marL="914400" lvl="1" indent="-457200" algn="just">
              <a:buFont typeface="Arial" panose="020B0604020202020204" pitchFamily="34" charset="0"/>
              <a:buChar char="•"/>
            </a:pPr>
            <a:endParaRPr lang="en-IN" sz="1000" b="1" dirty="0">
              <a:latin typeface="Calibri" panose="020F0502020204030204" pitchFamily="34" charset="0"/>
              <a:ea typeface="Calibri" panose="020F0502020204030204" pitchFamily="34" charset="0"/>
              <a:cs typeface="Calibri" panose="020F0502020204030204" pitchFamily="34" charset="0"/>
            </a:endParaRPr>
          </a:p>
          <a:p>
            <a:pPr marL="914400" lvl="1" indent="-457200" algn="just">
              <a:buFont typeface="Arial" panose="020B0604020202020204" pitchFamily="34" charset="0"/>
              <a:buChar char="•"/>
            </a:pPr>
            <a:r>
              <a:rPr lang="en-IN" sz="2400" b="1" dirty="0" smtClean="0">
                <a:latin typeface="Calibri" panose="020F0502020204030204" pitchFamily="34" charset="0"/>
                <a:ea typeface="Calibri" panose="020F0502020204030204" pitchFamily="34" charset="0"/>
                <a:cs typeface="Calibri" panose="020F0502020204030204" pitchFamily="34" charset="0"/>
              </a:rPr>
              <a:t>A Simultaneous transfer of all bits from source R1 to destination register R2 during one clock pulse .</a:t>
            </a:r>
          </a:p>
          <a:p>
            <a:pPr marL="914400" lvl="1" indent="-457200" algn="just">
              <a:buFont typeface="Arial" panose="020B0604020202020204" pitchFamily="34" charset="0"/>
              <a:buChar char="•"/>
            </a:pPr>
            <a:endParaRPr lang="en-IN" sz="1000" b="1" dirty="0">
              <a:latin typeface="Calibri" panose="020F0502020204030204" pitchFamily="34" charset="0"/>
              <a:ea typeface="Calibri" panose="020F0502020204030204" pitchFamily="34" charset="0"/>
              <a:cs typeface="Calibri" panose="020F0502020204030204" pitchFamily="34" charset="0"/>
            </a:endParaRPr>
          </a:p>
          <a:p>
            <a:pPr marL="914400" lvl="1" indent="-457200" algn="just">
              <a:buFont typeface="Arial" panose="020B0604020202020204" pitchFamily="34" charset="0"/>
              <a:buChar char="•"/>
            </a:pPr>
            <a:r>
              <a:rPr lang="en-IN" sz="2400" b="1" dirty="0" smtClean="0">
                <a:latin typeface="Calibri" panose="020F0502020204030204" pitchFamily="34" charset="0"/>
                <a:ea typeface="Calibri" panose="020F0502020204030204" pitchFamily="34" charset="0"/>
                <a:cs typeface="Calibri" panose="020F0502020204030204" pitchFamily="34" charset="0"/>
              </a:rPr>
              <a:t>Non-Destructive Transfer </a:t>
            </a:r>
            <a:r>
              <a:rPr lang="en-IN" sz="2400" b="1" dirty="0" err="1" smtClean="0">
                <a:latin typeface="Calibri" panose="020F0502020204030204" pitchFamily="34" charset="0"/>
                <a:ea typeface="Calibri" panose="020F0502020204030204" pitchFamily="34" charset="0"/>
                <a:cs typeface="Calibri" panose="020F0502020204030204" pitchFamily="34" charset="0"/>
              </a:rPr>
              <a:t>i.e</a:t>
            </a:r>
            <a:r>
              <a:rPr lang="en-IN" sz="2400" b="1" dirty="0" smtClean="0">
                <a:latin typeface="Calibri" panose="020F0502020204030204" pitchFamily="34" charset="0"/>
                <a:ea typeface="Calibri" panose="020F0502020204030204" pitchFamily="34" charset="0"/>
                <a:cs typeface="Calibri" panose="020F0502020204030204" pitchFamily="34" charset="0"/>
              </a:rPr>
              <a:t> content of R1 are not altered by copying (loading) to R2.</a:t>
            </a: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40003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94593"/>
            <a:ext cx="11208774" cy="1302921"/>
          </a:xfrm>
          <a:prstGeom prst="rect">
            <a:avLst/>
          </a:prstGeom>
          <a:noFill/>
        </p:spPr>
        <p:txBody>
          <a:bodyPr wrap="square">
            <a:spAutoFit/>
          </a:bodyPr>
          <a:lstStyle/>
          <a:p>
            <a:pPr lvl="1" algn="just">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ARITHMETIC LOGIC SHIFT UNIT </a:t>
            </a:r>
            <a:endParaRPr lang="en-IN" dirty="0"/>
          </a:p>
          <a:p>
            <a:pPr lvl="1" algn="just" fontAlgn="auto">
              <a:lnSpc>
                <a:spcPct val="150000"/>
              </a:lnSpc>
              <a:spcAft>
                <a:spcPts val="800"/>
              </a:spcAft>
            </a:pPr>
            <a:r>
              <a:rPr lang="en-IN" sz="2400" b="1" kern="1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   </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 name="Rectangle 1"/>
          <p:cNvSpPr/>
          <p:nvPr/>
        </p:nvSpPr>
        <p:spPr>
          <a:xfrm>
            <a:off x="172720" y="746053"/>
            <a:ext cx="6949440" cy="2831544"/>
          </a:xfrm>
          <a:prstGeom prst="rect">
            <a:avLst/>
          </a:prstGeom>
        </p:spPr>
        <p:txBody>
          <a:bodyPr wrap="square">
            <a:spAutoFit/>
          </a:bodyPr>
          <a:lstStyle/>
          <a:p>
            <a:pPr marL="342900" indent="-342900" algn="just">
              <a:buFont typeface="Arial" panose="020B0604020202020204" pitchFamily="34" charset="0"/>
              <a:buChar char="•"/>
            </a:pPr>
            <a:r>
              <a:rPr lang="en-IN" sz="2200" dirty="0" smtClean="0">
                <a:latin typeface="Calibri" panose="020F0502020204030204" pitchFamily="34" charset="0"/>
                <a:ea typeface="Calibri" panose="020F0502020204030204" pitchFamily="34" charset="0"/>
                <a:cs typeface="Calibri" panose="020F0502020204030204" pitchFamily="34" charset="0"/>
              </a:rPr>
              <a:t>The </a:t>
            </a:r>
            <a:r>
              <a:rPr lang="en-IN" sz="2200" dirty="0">
                <a:latin typeface="Calibri" panose="020F0502020204030204" pitchFamily="34" charset="0"/>
                <a:ea typeface="Calibri" panose="020F0502020204030204" pitchFamily="34" charset="0"/>
                <a:cs typeface="Calibri" panose="020F0502020204030204" pitchFamily="34" charset="0"/>
              </a:rPr>
              <a:t>input carry has no effect during the logic operations and is marked with don't-care x’s</a:t>
            </a:r>
            <a:r>
              <a:rPr lang="en-IN" sz="2200" dirty="0" smtClean="0">
                <a:latin typeface="Calibri" panose="020F0502020204030204" pitchFamily="34" charset="0"/>
                <a:ea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The last two operations are shift operations and are selected with S3S2= 10 and 11</a:t>
            </a:r>
            <a:r>
              <a:rPr lang="en-IN" sz="2200" dirty="0" smtClean="0">
                <a:latin typeface="Calibri" panose="020F0502020204030204" pitchFamily="34" charset="0"/>
                <a:ea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6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The other three selection inputs have no effect on the shift.</a:t>
            </a:r>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7298690" y="746052"/>
            <a:ext cx="4893310" cy="5085787"/>
          </a:xfrm>
          <a:prstGeom prst="rect">
            <a:avLst/>
          </a:prstGeom>
        </p:spPr>
      </p:pic>
    </p:spTree>
    <p:extLst>
      <p:ext uri="{BB962C8B-B14F-4D97-AF65-F5344CB8AC3E}">
        <p14:creationId xmlns:p14="http://schemas.microsoft.com/office/powerpoint/2010/main" val="3724892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6100916"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effectLst/>
                <a:latin typeface="Calibri" panose="020F0502020204030204" pitchFamily="34" charset="0"/>
                <a:ea typeface="Calibri" panose="020F0502020204030204" pitchFamily="34" charset="0"/>
                <a:cs typeface="Calibri" panose="020F0502020204030204" pitchFamily="34" charset="0"/>
              </a:rPr>
              <a:t>REGISTER TRANSFER</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34499" y="589072"/>
            <a:ext cx="11701862" cy="3416320"/>
          </a:xfrm>
          <a:prstGeom prst="rect">
            <a:avLst/>
          </a:prstGeom>
          <a:noFill/>
        </p:spPr>
        <p:txBody>
          <a:bodyPr wrap="square">
            <a:spAutoFit/>
          </a:bodyPr>
          <a:lstStyle/>
          <a:p>
            <a:pPr lvl="1" algn="just"/>
            <a:r>
              <a:rPr lang="en-IN" sz="2400" b="1" dirty="0" smtClean="0">
                <a:latin typeface="Calibri" panose="020F0502020204030204" pitchFamily="34" charset="0"/>
                <a:ea typeface="Calibri" panose="020F0502020204030204" pitchFamily="34" charset="0"/>
                <a:cs typeface="Calibri" panose="020F0502020204030204" pitchFamily="34" charset="0"/>
              </a:rPr>
              <a:t>If </a:t>
            </a:r>
            <a:r>
              <a:rPr lang="en-IN" sz="2400" b="1" dirty="0">
                <a:latin typeface="Calibri" panose="020F0502020204030204" pitchFamily="34" charset="0"/>
                <a:ea typeface="Calibri" panose="020F0502020204030204" pitchFamily="34" charset="0"/>
                <a:cs typeface="Calibri" panose="020F0502020204030204" pitchFamily="34" charset="0"/>
              </a:rPr>
              <a:t>we want the transfer to occur only under a predetermined control condition then it can be shown by an if-then statement. </a:t>
            </a:r>
          </a:p>
          <a:p>
            <a:pPr lvl="1" algn="just"/>
            <a:endParaRPr lang="en-US" sz="2400" b="1"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endParaRPr>
          </a:p>
          <a:p>
            <a:pPr lvl="1" algn="just"/>
            <a:r>
              <a:rPr lang="en-IN" dirty="0"/>
              <a:t> </a:t>
            </a:r>
            <a:r>
              <a:rPr lang="en-IN" sz="2400" b="1" dirty="0">
                <a:latin typeface="Calibri" panose="020F0502020204030204" pitchFamily="34" charset="0"/>
                <a:ea typeface="Calibri" panose="020F0502020204030204" pitchFamily="34" charset="0"/>
                <a:cs typeface="Calibri" panose="020F0502020204030204" pitchFamily="34" charset="0"/>
              </a:rPr>
              <a:t>If (P=1) then R2← </a:t>
            </a:r>
            <a:r>
              <a:rPr lang="en-IN" sz="2400" b="1" dirty="0" smtClean="0">
                <a:latin typeface="Calibri" panose="020F0502020204030204" pitchFamily="34" charset="0"/>
                <a:ea typeface="Calibri" panose="020F0502020204030204" pitchFamily="34" charset="0"/>
                <a:cs typeface="Calibri" panose="020F0502020204030204" pitchFamily="34" charset="0"/>
              </a:rPr>
              <a:t>R1</a:t>
            </a:r>
          </a:p>
          <a:p>
            <a:pPr lvl="1" algn="just"/>
            <a:endParaRPr lang="en-IN" sz="2400" b="1" dirty="0">
              <a:latin typeface="Calibri" panose="020F0502020204030204" pitchFamily="34" charset="0"/>
              <a:ea typeface="Calibri" panose="020F0502020204030204" pitchFamily="34" charset="0"/>
              <a:cs typeface="Calibri" panose="020F0502020204030204" pitchFamily="34" charset="0"/>
            </a:endParaRPr>
          </a:p>
          <a:p>
            <a:pPr lvl="1" algn="just"/>
            <a:r>
              <a:rPr lang="en-IN" sz="2400" b="1" dirty="0">
                <a:latin typeface="Calibri" panose="020F0502020204030204" pitchFamily="34" charset="0"/>
                <a:ea typeface="Calibri" panose="020F0502020204030204" pitchFamily="34" charset="0"/>
                <a:cs typeface="Calibri" panose="020F0502020204030204" pitchFamily="34" charset="0"/>
              </a:rPr>
              <a:t>P is the control signal generated by a control section</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lvl="1" algn="just"/>
            <a:endParaRPr lang="en-IN" sz="2400" b="1" dirty="0">
              <a:latin typeface="Calibri" panose="020F0502020204030204" pitchFamily="34" charset="0"/>
              <a:ea typeface="Calibri" panose="020F0502020204030204" pitchFamily="34" charset="0"/>
              <a:cs typeface="Calibri" panose="020F0502020204030204" pitchFamily="34" charset="0"/>
            </a:endParaRPr>
          </a:p>
          <a:p>
            <a:pPr lvl="1" algn="just"/>
            <a:r>
              <a:rPr lang="en-IN" sz="2400" b="1" dirty="0">
                <a:latin typeface="Calibri" panose="020F0502020204030204" pitchFamily="34" charset="0"/>
                <a:ea typeface="Calibri" panose="020F0502020204030204" pitchFamily="34" charset="0"/>
                <a:cs typeface="Calibri" panose="020F0502020204030204" pitchFamily="34" charset="0"/>
              </a:rPr>
              <a:t>Every statement written in a register transfer notation implies a hardware construction for implementing the transfer.</a:t>
            </a:r>
          </a:p>
        </p:txBody>
      </p:sp>
    </p:spTree>
    <p:extLst>
      <p:ext uri="{BB962C8B-B14F-4D97-AF65-F5344CB8AC3E}">
        <p14:creationId xmlns:p14="http://schemas.microsoft.com/office/powerpoint/2010/main" val="1557633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6100916"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effectLst/>
                <a:latin typeface="Calibri" panose="020F0502020204030204" pitchFamily="34" charset="0"/>
                <a:ea typeface="Calibri" panose="020F0502020204030204" pitchFamily="34" charset="0"/>
                <a:cs typeface="Calibri" panose="020F0502020204030204" pitchFamily="34" charset="0"/>
              </a:rPr>
              <a:t>REGISTER TRANSFER</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14834" y="702965"/>
            <a:ext cx="6933218" cy="5047536"/>
          </a:xfrm>
          <a:prstGeom prst="rect">
            <a:avLst/>
          </a:prstGeom>
          <a:noFill/>
        </p:spPr>
        <p:txBody>
          <a:bodyPr wrap="square">
            <a:spAutoFit/>
          </a:bodyPr>
          <a:lstStyle/>
          <a:p>
            <a:pPr marL="342900" lvl="0" indent="-342900">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The n outputs of register R1 are connected to the n inputs of register R2</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171450" lvl="0" indent="-171450">
              <a:buFont typeface="Arial" panose="020B0604020202020204" pitchFamily="34" charset="0"/>
              <a:buChar char="•"/>
            </a:pPr>
            <a:endParaRPr lang="en-IN" sz="1000" b="1" dirty="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The letter n will be used to indicate any number of bits for the register. </a:t>
            </a:r>
            <a:endParaRPr lang="en-IN" sz="2400" b="1" dirty="0" smtClean="0">
              <a:latin typeface="Calibri" panose="020F0502020204030204" pitchFamily="34" charset="0"/>
              <a:ea typeface="Calibri" panose="020F0502020204030204" pitchFamily="34" charset="0"/>
              <a:cs typeface="Calibri" panose="020F0502020204030204" pitchFamily="34" charset="0"/>
            </a:endParaRPr>
          </a:p>
          <a:p>
            <a:pPr marL="171450" lvl="0" indent="-171450">
              <a:buFont typeface="Arial" panose="020B0604020202020204" pitchFamily="34" charset="0"/>
              <a:buChar char="•"/>
            </a:pPr>
            <a:endParaRPr lang="en-IN" sz="1000" b="1" dirty="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en-IN" sz="2400" b="1" dirty="0" smtClean="0">
                <a:latin typeface="Calibri" panose="020F0502020204030204" pitchFamily="34" charset="0"/>
                <a:ea typeface="Calibri" panose="020F0502020204030204" pitchFamily="34" charset="0"/>
                <a:cs typeface="Calibri" panose="020F0502020204030204" pitchFamily="34" charset="0"/>
              </a:rPr>
              <a:t>It </a:t>
            </a:r>
            <a:r>
              <a:rPr lang="en-IN" sz="2400" b="1" dirty="0">
                <a:latin typeface="Calibri" panose="020F0502020204030204" pitchFamily="34" charset="0"/>
                <a:ea typeface="Calibri" panose="020F0502020204030204" pitchFamily="34" charset="0"/>
                <a:cs typeface="Calibri" panose="020F0502020204030204" pitchFamily="34" charset="0"/>
              </a:rPr>
              <a:t>will be replaced by an actual number when the length of the register is known</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171450" lvl="0" indent="-171450">
              <a:buFont typeface="Arial" panose="020B0604020202020204" pitchFamily="34" charset="0"/>
              <a:buChar char="•"/>
            </a:pPr>
            <a:endParaRPr lang="en-IN" sz="1000" b="1" dirty="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Register R2 has a load input that is activated by the control variable P</a:t>
            </a:r>
            <a:r>
              <a:rPr lang="en-IN" sz="2400" b="1" dirty="0" smtClean="0">
                <a:latin typeface="Calibri" panose="020F0502020204030204" pitchFamily="34" charset="0"/>
                <a:ea typeface="Calibri" panose="020F0502020204030204" pitchFamily="34" charset="0"/>
                <a:cs typeface="Calibri" panose="020F0502020204030204" pitchFamily="34" charset="0"/>
              </a:rPr>
              <a:t>.</a:t>
            </a:r>
          </a:p>
          <a:p>
            <a:pPr marL="171450" lvl="0" indent="-171450">
              <a:buFont typeface="Arial" panose="020B0604020202020204" pitchFamily="34" charset="0"/>
              <a:buChar char="•"/>
            </a:pPr>
            <a:endParaRPr lang="en-IN" sz="1000" b="1" dirty="0">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It is assumed that the control variable is synchronized with the same clock as the one applied to the register.</a:t>
            </a:r>
          </a:p>
          <a:p>
            <a:pPr lvl="0"/>
            <a:r>
              <a:rPr lang="en-IN" dirty="0" smtClean="0"/>
              <a:t>.</a:t>
            </a:r>
            <a:endParaRPr lang="en-IN" sz="1600" dirty="0"/>
          </a:p>
        </p:txBody>
      </p:sp>
      <p:pic>
        <p:nvPicPr>
          <p:cNvPr id="4" name="Picture 3"/>
          <p:cNvPicPr/>
          <p:nvPr/>
        </p:nvPicPr>
        <p:blipFill>
          <a:blip r:embed="rId2"/>
          <a:stretch>
            <a:fillRect/>
          </a:stretch>
        </p:blipFill>
        <p:spPr>
          <a:xfrm>
            <a:off x="7330459" y="702965"/>
            <a:ext cx="4271605" cy="4803100"/>
          </a:xfrm>
          <a:prstGeom prst="rect">
            <a:avLst/>
          </a:prstGeom>
        </p:spPr>
      </p:pic>
    </p:spTree>
    <p:extLst>
      <p:ext uri="{BB962C8B-B14F-4D97-AF65-F5344CB8AC3E}">
        <p14:creationId xmlns:p14="http://schemas.microsoft.com/office/powerpoint/2010/main" val="2474783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51201-9569-F180-B59C-EDD0496104CF}"/>
              </a:ext>
            </a:extLst>
          </p:cNvPr>
          <p:cNvSpPr txBox="1"/>
          <p:nvPr/>
        </p:nvSpPr>
        <p:spPr>
          <a:xfrm>
            <a:off x="0" y="0"/>
            <a:ext cx="6100916" cy="589072"/>
          </a:xfrm>
          <a:prstGeom prst="rect">
            <a:avLst/>
          </a:prstGeom>
          <a:noFill/>
        </p:spPr>
        <p:txBody>
          <a:bodyPr wrap="square">
            <a:spAutoFit/>
          </a:bodyPr>
          <a:lstStyle/>
          <a:p>
            <a:pPr lvl="1" algn="just" fontAlgn="auto">
              <a:lnSpc>
                <a:spcPct val="150000"/>
              </a:lnSpc>
              <a:spcAft>
                <a:spcPts val="800"/>
              </a:spcAft>
            </a:pPr>
            <a:r>
              <a:rPr lang="en-IN" sz="2400" b="1" kern="100" dirty="0" smtClean="0">
                <a:solidFill>
                  <a:srgbClr val="C00000"/>
                </a:solidFill>
                <a:effectLst/>
                <a:latin typeface="Calibri" panose="020F0502020204030204" pitchFamily="34" charset="0"/>
                <a:ea typeface="Calibri" panose="020F0502020204030204" pitchFamily="34" charset="0"/>
                <a:cs typeface="Calibri" panose="020F0502020204030204" pitchFamily="34" charset="0"/>
              </a:rPr>
              <a:t>REGISTER TRANSFER</a:t>
            </a:r>
            <a:endParaRPr lang="en-IN" sz="24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462103-79DD-412B-8B0A-7E50AF877C2B}"/>
              </a:ext>
            </a:extLst>
          </p:cNvPr>
          <p:cNvSpPr txBox="1"/>
          <p:nvPr/>
        </p:nvSpPr>
        <p:spPr>
          <a:xfrm>
            <a:off x="254164" y="589072"/>
            <a:ext cx="6923384" cy="5262979"/>
          </a:xfrm>
          <a:prstGeom prst="rect">
            <a:avLst/>
          </a:prstGeom>
          <a:noFill/>
        </p:spPr>
        <p:txBody>
          <a:bodyPr wrap="square">
            <a:spAutoFit/>
          </a:bodyPr>
          <a:lstStyle/>
          <a:p>
            <a:pPr marL="285750" indent="-285750">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As shown in the timing diagram, P is activated in the control section by the rising edge of a clock pulse at time t.</a:t>
            </a:r>
          </a:p>
          <a:p>
            <a:pPr marL="285750" indent="-285750">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The next positive transition of the clock at time t + 1 finds the load input active and the data inputs of R2 are then loaded into the register in parallel.</a:t>
            </a:r>
          </a:p>
          <a:p>
            <a:pPr marL="285750" indent="-285750">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P may go back to 0 at time t+1; otherwise, the transfer will occur with every clock pulse transition while P remains active.</a:t>
            </a:r>
          </a:p>
          <a:p>
            <a:pPr marL="285750" indent="-285750">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Even though the control condition such as P becomes active just after time t, the actual transfer does not occur until the register is triggered by the next positive transition of the clock at time t +1.</a:t>
            </a:r>
          </a:p>
        </p:txBody>
      </p:sp>
      <p:pic>
        <p:nvPicPr>
          <p:cNvPr id="4" name="Picture 3"/>
          <p:cNvPicPr/>
          <p:nvPr/>
        </p:nvPicPr>
        <p:blipFill>
          <a:blip r:embed="rId2"/>
          <a:stretch>
            <a:fillRect/>
          </a:stretch>
        </p:blipFill>
        <p:spPr>
          <a:xfrm>
            <a:off x="7330459" y="702965"/>
            <a:ext cx="4271605" cy="4803100"/>
          </a:xfrm>
          <a:prstGeom prst="rect">
            <a:avLst/>
          </a:prstGeom>
        </p:spPr>
      </p:pic>
    </p:spTree>
    <p:extLst>
      <p:ext uri="{BB962C8B-B14F-4D97-AF65-F5344CB8AC3E}">
        <p14:creationId xmlns:p14="http://schemas.microsoft.com/office/powerpoint/2010/main" val="72607142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2042</TotalTime>
  <Words>4489</Words>
  <Application>Microsoft Office PowerPoint</Application>
  <PresentationFormat>Widescreen</PresentationFormat>
  <Paragraphs>719</Paragraphs>
  <Slides>60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Arial</vt:lpstr>
      <vt:lpstr>Calibri</vt:lpstr>
      <vt:lpstr>Gill Sans MT</vt:lpstr>
      <vt:lpstr>Symbol</vt:lpstr>
      <vt:lpstr>Times New Roman</vt:lpstr>
      <vt:lpstr>Tunga</vt:lpstr>
      <vt:lpstr>Verdana</vt:lpstr>
      <vt:lpstr>Wingdings</vt:lpstr>
      <vt:lpstr>Gallery</vt:lpstr>
      <vt:lpstr>MODULE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Ashwini</dc:creator>
  <cp:lastModifiedBy>ADMIN</cp:lastModifiedBy>
  <cp:revision>148</cp:revision>
  <dcterms:created xsi:type="dcterms:W3CDTF">2024-12-13T16:52:01Z</dcterms:created>
  <dcterms:modified xsi:type="dcterms:W3CDTF">2025-05-24T16:54:58Z</dcterms:modified>
</cp:coreProperties>
</file>