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2" r:id="rId13"/>
    <p:sldId id="275" r:id="rId14"/>
    <p:sldId id="274" r:id="rId15"/>
    <p:sldId id="271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C9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Последовательная реализация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1.41896</c:v>
                </c:pt>
                <c:pt idx="1">
                  <c:v>11.5924</c:v>
                </c:pt>
                <c:pt idx="2">
                  <c:v>56.912599999999998</c:v>
                </c:pt>
                <c:pt idx="3">
                  <c:v>193.91800000000001</c:v>
                </c:pt>
                <c:pt idx="4">
                  <c:v>480</c:v>
                </c:pt>
                <c:pt idx="5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1B-457B-B941-CD0143D78F4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Вторая версия, 1 поток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0.345972</c:v>
                </c:pt>
                <c:pt idx="1">
                  <c:v>4.4599700000000002</c:v>
                </c:pt>
                <c:pt idx="2">
                  <c:v>24.0261</c:v>
                </c:pt>
                <c:pt idx="3">
                  <c:v>87.957499999999996</c:v>
                </c:pt>
                <c:pt idx="4">
                  <c:v>241.20400000000001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1B-457B-B941-CD0143D78F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Вторая версия, 2 потока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Лист1!$D$2:$D$7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1B-457B-B941-CD0143D78F4F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Вторая версия, 3 потока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Лист1!$E$2:$E$7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1B-457B-B941-CD0143D78F4F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Вторая версия, 4 потока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Лист1!$F$2:$F$7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1B-457B-B941-CD0143D78F4F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Вторая версия, 5 потоков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Лист1!$G$2:$G$7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1B-457B-B941-CD0143D78F4F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Вторая версия, 6 потоков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Лист1!$H$2:$H$7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1B-457B-B941-CD0143D78F4F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Вторая версия, 7 потоков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Лист1!$I$2:$I$7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21B-457B-B941-CD0143D78F4F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Вторая версия, 8 потоков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Лист1!$J$2:$J$7</c:f>
              <c:numCache>
                <c:formatCode>General</c:formatCode>
                <c:ptCount val="6"/>
                <c:pt idx="0">
                  <c:v>0.103752</c:v>
                </c:pt>
                <c:pt idx="1">
                  <c:v>1.07141</c:v>
                </c:pt>
                <c:pt idx="2">
                  <c:v>7.8611599999999999</c:v>
                </c:pt>
                <c:pt idx="3">
                  <c:v>29.693200000000001</c:v>
                </c:pt>
                <c:pt idx="4">
                  <c:v>81.445300000000003</c:v>
                </c:pt>
                <c:pt idx="5">
                  <c:v>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21B-457B-B941-CD0143D78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2596543"/>
        <c:axId val="1772591967"/>
      </c:lineChart>
      <c:catAx>
        <c:axId val="1772596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2591967"/>
        <c:crosses val="autoZero"/>
        <c:auto val="1"/>
        <c:lblAlgn val="ctr"/>
        <c:lblOffset val="100"/>
        <c:noMultiLvlLbl val="0"/>
      </c:catAx>
      <c:valAx>
        <c:axId val="1772591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2596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8ECED-4487-4177-9761-7EB23978FC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42349-C5D2-4220-9547-140D36FDC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51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41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35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78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5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9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42349-C5D2-4220-9547-140D36FDC9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2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4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7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1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3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0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DBE2-592F-4173-8F20-C2EF920CD72D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5A27-9A2F-4F00-93C4-26CD00609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32CADA7-E5F1-5A5C-AD3A-1197985D3250}"/>
              </a:ext>
            </a:extLst>
          </p:cNvPr>
          <p:cNvSpPr/>
          <p:nvPr/>
        </p:nvSpPr>
        <p:spPr>
          <a:xfrm>
            <a:off x="0" y="742582"/>
            <a:ext cx="12192000" cy="4958374"/>
          </a:xfrm>
          <a:prstGeom prst="rect">
            <a:avLst/>
          </a:prstGeom>
          <a:gradFill flip="none" rotWithShape="1">
            <a:gsLst>
              <a:gs pos="72000">
                <a:schemeClr val="accent3"/>
              </a:gs>
              <a:gs pos="0">
                <a:schemeClr val="bg1"/>
              </a:gs>
              <a:gs pos="100000">
                <a:srgbClr val="173C9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07B8BC39-42CA-2F9B-E92A-663964599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7" t="9327" r="40179"/>
          <a:stretch/>
        </p:blipFill>
        <p:spPr>
          <a:xfrm>
            <a:off x="0" y="718275"/>
            <a:ext cx="3645290" cy="4982681"/>
          </a:xfrm>
          <a:prstGeom prst="rect">
            <a:avLst/>
          </a:prstGeom>
          <a:ln w="12700">
            <a:noFill/>
          </a:ln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39AECD8-9810-B232-07FD-842703893959}"/>
              </a:ext>
            </a:extLst>
          </p:cNvPr>
          <p:cNvCxnSpPr/>
          <p:nvPr/>
        </p:nvCxnSpPr>
        <p:spPr>
          <a:xfrm>
            <a:off x="0" y="5700956"/>
            <a:ext cx="1219200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50A26C4-4A6E-8E62-1D4D-E210F9CC7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00" y="718275"/>
            <a:ext cx="2544024" cy="71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01E70-C5A9-314F-EEAA-2369376796F7}"/>
              </a:ext>
            </a:extLst>
          </p:cNvPr>
          <p:cNvSpPr txBox="1"/>
          <p:nvPr/>
        </p:nvSpPr>
        <p:spPr>
          <a:xfrm>
            <a:off x="4167200" y="2684676"/>
            <a:ext cx="6368277" cy="101566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ru-RU" sz="60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-разложение</a:t>
            </a:r>
            <a:endParaRPr lang="ru-RU" sz="60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491004" y="5725263"/>
            <a:ext cx="2700996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Коробейникова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Алиса</a:t>
            </a:r>
          </a:p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Студентка группы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3824М1Пр1</a:t>
            </a:r>
          </a:p>
          <a:p>
            <a:pPr algn="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</a:t>
            </a:r>
          </a:p>
          <a:p>
            <a:pPr algn="r"/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Баркалов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К.А., д.т.н., доц.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первой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Замеры времени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800822" y="1332374"/>
            <a:ext cx="10590356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Эта реализация понятна и проста, но очень долго работает на сравнительно небольших данных. Замеры показали следующие результаты: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17634"/>
              </p:ext>
            </p:extLst>
          </p:nvPr>
        </p:nvGraphicFramePr>
        <p:xfrm>
          <a:off x="1847014" y="2355571"/>
          <a:ext cx="8497971" cy="348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32">
                  <a:extLst>
                    <a:ext uri="{9D8B030D-6E8A-4147-A177-3AD203B41FA5}">
                      <a16:colId xmlns:a16="http://schemas.microsoft.com/office/drawing/2014/main" val="182699377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5818461"/>
                    </a:ext>
                  </a:extLst>
                </a:gridCol>
                <a:gridCol w="2357141">
                  <a:extLst>
                    <a:ext uri="{9D8B030D-6E8A-4147-A177-3AD203B41FA5}">
                      <a16:colId xmlns:a16="http://schemas.microsoft.com/office/drawing/2014/main" val="1348118346"/>
                    </a:ext>
                  </a:extLst>
                </a:gridCol>
                <a:gridCol w="2669115">
                  <a:extLst>
                    <a:ext uri="{9D8B030D-6E8A-4147-A177-3AD203B41FA5}">
                      <a16:colId xmlns:a16="http://schemas.microsoft.com/office/drawing/2014/main" val="2964448550"/>
                    </a:ext>
                  </a:extLst>
                </a:gridCol>
              </a:tblGrid>
              <a:tr h="705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 данных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</a:t>
                      </a:r>
                      <a:r>
                        <a:rPr lang="ru-RU" sz="1600" u="none" strike="noStrike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работы, секунды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Абсолютная ошибка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Относительная ошибка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365003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1.41896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0.000746433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1.28803e-06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226451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11.5924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0.00290193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2.5111e-06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875074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56.9126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0.00631109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3.63063e-06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049379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193.918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0.0112035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4.84842e-06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306028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минут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0.0174695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6.04093e-06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198281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минут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756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80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06362" y="6276826"/>
            <a:ext cx="45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второй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Кодирование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106017" y="1467498"/>
            <a:ext cx="120859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Небольшого ускорения удалось достичь с помощью блочного умножения с размером блока 50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fr-FR" sz="1400" dirty="0">
                <a:latin typeface="Consolas" panose="020B0609020204030204" pitchFamily="49" charset="0"/>
              </a:rPr>
              <a:t>TMatrix&lt;T&gt; operator*(const TMatrix&lt;T&gt;&amp; m) const </a:t>
            </a:r>
            <a:r>
              <a:rPr lang="fr-FR" sz="1400" dirty="0" smtClean="0"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auto N = Size();</a:t>
            </a:r>
          </a:p>
          <a:p>
            <a:pPr lvl="3"/>
            <a:r>
              <a:rPr lang="en-US" sz="1400" dirty="0" err="1">
                <a:latin typeface="Consolas" panose="020B0609020204030204" pitchFamily="49" charset="0"/>
              </a:rPr>
              <a:t>TMatrix</a:t>
            </a:r>
            <a:r>
              <a:rPr lang="en-US" sz="1400" dirty="0">
                <a:latin typeface="Consolas" panose="020B0609020204030204" pitchFamily="49" charset="0"/>
              </a:rPr>
              <a:t>&lt;T&gt; res(N, N, 0);</a:t>
            </a:r>
          </a:p>
          <a:p>
            <a:pPr lvl="3"/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s = 50;</a:t>
            </a:r>
          </a:p>
          <a:p>
            <a:pPr lvl="2"/>
            <a:r>
              <a:rPr lang="en-US" sz="1400" dirty="0">
                <a:latin typeface="Consolas" panose="020B0609020204030204" pitchFamily="49" charset="0"/>
              </a:rPr>
              <a:t>#pragma </a:t>
            </a:r>
            <a:r>
              <a:rPr lang="en-US" sz="1400" dirty="0" err="1">
                <a:latin typeface="Consolas" panose="020B0609020204030204" pitchFamily="49" charset="0"/>
              </a:rPr>
              <a:t>omp</a:t>
            </a:r>
            <a:r>
              <a:rPr lang="en-US" sz="1400" dirty="0">
                <a:latin typeface="Consolas" panose="020B0609020204030204" pitchFamily="49" charset="0"/>
              </a:rPr>
              <a:t> parallel for </a:t>
            </a:r>
            <a:r>
              <a:rPr lang="en-US" sz="1400" dirty="0" err="1">
                <a:latin typeface="Consolas" panose="020B0609020204030204" pitchFamily="49" charset="0"/>
              </a:rPr>
              <a:t>num_threads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thread_num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lvl="3"/>
            <a:r>
              <a:rPr lang="nn-NO" sz="1400" dirty="0">
                <a:latin typeface="Consolas" panose="020B0609020204030204" pitchFamily="49" charset="0"/>
              </a:rPr>
              <a:t>for (int i = 0; i &lt; N; i</a:t>
            </a:r>
            <a:r>
              <a:rPr lang="nn-NO" sz="1400" dirty="0" smtClean="0">
                <a:latin typeface="Consolas" panose="020B0609020204030204" pitchFamily="49" charset="0"/>
              </a:rPr>
              <a:t>++)</a:t>
            </a:r>
            <a:endParaRPr lang="nn-NO" sz="1400" dirty="0">
              <a:latin typeface="Consolas" panose="020B0609020204030204" pitchFamily="49" charset="0"/>
            </a:endParaRP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	for 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jj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jj</a:t>
            </a:r>
            <a:r>
              <a:rPr lang="en-US" sz="1400" dirty="0">
                <a:latin typeface="Consolas" panose="020B0609020204030204" pitchFamily="49" charset="0"/>
              </a:rPr>
              <a:t> &lt; N; </a:t>
            </a:r>
            <a:r>
              <a:rPr lang="en-US" sz="1400" dirty="0" err="1">
                <a:latin typeface="Consolas" panose="020B0609020204030204" pitchFamily="49" charset="0"/>
              </a:rPr>
              <a:t>jj</a:t>
            </a:r>
            <a:r>
              <a:rPr lang="en-US" sz="1400" dirty="0">
                <a:latin typeface="Consolas" panose="020B0609020204030204" pitchFamily="49" charset="0"/>
              </a:rPr>
              <a:t> += s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		for 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kk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kk</a:t>
            </a:r>
            <a:r>
              <a:rPr lang="en-US" sz="1400" dirty="0">
                <a:latin typeface="Consolas" panose="020B0609020204030204" pitchFamily="49" charset="0"/>
              </a:rPr>
              <a:t> &lt; N; </a:t>
            </a:r>
            <a:r>
              <a:rPr lang="en-US" sz="1400" dirty="0" err="1">
                <a:latin typeface="Consolas" panose="020B0609020204030204" pitchFamily="49" charset="0"/>
              </a:rPr>
              <a:t>kk</a:t>
            </a:r>
            <a:r>
              <a:rPr lang="en-US" sz="1400" dirty="0">
                <a:latin typeface="Consolas" panose="020B0609020204030204" pitchFamily="49" charset="0"/>
              </a:rPr>
              <a:t> += s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pPr lvl="3"/>
            <a:r>
              <a:rPr lang="pt-BR" sz="1400" dirty="0" smtClean="0">
                <a:latin typeface="Consolas" panose="020B0609020204030204" pitchFamily="49" charset="0"/>
              </a:rPr>
              <a:t>			for </a:t>
            </a:r>
            <a:r>
              <a:rPr lang="pt-BR" sz="1400" dirty="0">
                <a:latin typeface="Consolas" panose="020B0609020204030204" pitchFamily="49" charset="0"/>
              </a:rPr>
              <a:t>(int j = jj; j &lt; ((jj + s) &gt; N ? N : (jj + s)); j++) {</a:t>
            </a: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				T </a:t>
            </a:r>
            <a:r>
              <a:rPr lang="en-US" sz="1400" dirty="0">
                <a:latin typeface="Consolas" panose="020B0609020204030204" pitchFamily="49" charset="0"/>
              </a:rPr>
              <a:t>temp = 0;</a:t>
            </a:r>
          </a:p>
          <a:p>
            <a:pPr lvl="3"/>
            <a:r>
              <a:rPr lang="pt-BR" sz="1400" dirty="0" smtClean="0">
                <a:latin typeface="Consolas" panose="020B0609020204030204" pitchFamily="49" charset="0"/>
              </a:rPr>
              <a:t>				for </a:t>
            </a:r>
            <a:r>
              <a:rPr lang="pt-BR" sz="1400" dirty="0">
                <a:latin typeface="Consolas" panose="020B0609020204030204" pitchFamily="49" charset="0"/>
              </a:rPr>
              <a:t>(int k = kk; k &lt; ((kk + s) &gt; N ? N : (kk + s)); k</a:t>
            </a:r>
            <a:r>
              <a:rPr lang="pt-BR" sz="1400" dirty="0" smtClean="0">
                <a:latin typeface="Consolas" panose="020B0609020204030204" pitchFamily="49" charset="0"/>
              </a:rPr>
              <a:t>++)</a:t>
            </a:r>
            <a:endParaRPr lang="pt-BR" sz="1400" dirty="0">
              <a:latin typeface="Consolas" panose="020B0609020204030204" pitchFamily="49" charset="0"/>
            </a:endParaRP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					temp </a:t>
            </a:r>
            <a:r>
              <a:rPr lang="en-US" sz="1400" dirty="0">
                <a:latin typeface="Consolas" panose="020B0609020204030204" pitchFamily="49" charset="0"/>
              </a:rPr>
              <a:t>+= _matrix[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][k] * m[k][j];</a:t>
            </a: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				res[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][j] += temp;</a:t>
            </a:r>
          </a:p>
          <a:p>
            <a:pPr lvl="3"/>
            <a:r>
              <a:rPr lang="en-US" sz="1400" dirty="0" smtClean="0">
                <a:latin typeface="Consolas" panose="020B0609020204030204" pitchFamily="49" charset="0"/>
              </a:rPr>
              <a:t>			</a:t>
            </a:r>
            <a:r>
              <a:rPr lang="ru-RU" sz="1400" dirty="0" smtClean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  <a:p>
            <a:pPr lvl="3"/>
            <a:r>
              <a:rPr lang="en-US" sz="1400" dirty="0">
                <a:latin typeface="Consolas" panose="020B0609020204030204" pitchFamily="49" charset="0"/>
              </a:rPr>
              <a:t>return res;</a:t>
            </a:r>
          </a:p>
          <a:p>
            <a:pPr lvl="2"/>
            <a:r>
              <a:rPr lang="ru-RU" sz="14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23221" y="5876285"/>
            <a:ext cx="10451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использовалось распараллеливание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parallel for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там, где это было 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91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второй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Замеры времени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800822" y="1332374"/>
            <a:ext cx="105903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Замеры показали следующие результаты: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75707"/>
              </p:ext>
            </p:extLst>
          </p:nvPr>
        </p:nvGraphicFramePr>
        <p:xfrm>
          <a:off x="1847014" y="2355571"/>
          <a:ext cx="8497971" cy="348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32">
                  <a:extLst>
                    <a:ext uri="{9D8B030D-6E8A-4147-A177-3AD203B41FA5}">
                      <a16:colId xmlns:a16="http://schemas.microsoft.com/office/drawing/2014/main" val="182699377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5818461"/>
                    </a:ext>
                  </a:extLst>
                </a:gridCol>
                <a:gridCol w="2357141">
                  <a:extLst>
                    <a:ext uri="{9D8B030D-6E8A-4147-A177-3AD203B41FA5}">
                      <a16:colId xmlns:a16="http://schemas.microsoft.com/office/drawing/2014/main" val="1348118346"/>
                    </a:ext>
                  </a:extLst>
                </a:gridCol>
                <a:gridCol w="2669115">
                  <a:extLst>
                    <a:ext uri="{9D8B030D-6E8A-4147-A177-3AD203B41FA5}">
                      <a16:colId xmlns:a16="http://schemas.microsoft.com/office/drawing/2014/main" val="2964448550"/>
                    </a:ext>
                  </a:extLst>
                </a:gridCol>
              </a:tblGrid>
              <a:tr h="705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 данных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</a:t>
                      </a:r>
                      <a:r>
                        <a:rPr lang="ru-RU" sz="1600" u="none" strike="noStrike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работы, секунды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Абсолютная ошибка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Относительная ошибка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365003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0.103752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0.00059191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1.02058e-06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226451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1.07141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</a:t>
                      </a:r>
                      <a:r>
                        <a:rPr lang="ru-RU" sz="160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73145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1.49418e-06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875074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7.86116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</a:t>
                      </a:r>
                      <a:r>
                        <a:rPr lang="ru-RU" sz="160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60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27259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1.88301e-06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049379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29.6932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0.00504026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2.17705e-06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306028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81.4453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0.00717861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2.47992e-06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198281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25 минут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0.0215255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3.72178e-06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75697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06362" y="6276826"/>
            <a:ext cx="45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22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второй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Замеры времени</a:t>
            </a: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06362" y="6276826"/>
            <a:ext cx="45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98343731"/>
              </p:ext>
            </p:extLst>
          </p:nvPr>
        </p:nvGraphicFramePr>
        <p:xfrm>
          <a:off x="2032000" y="141459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7147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с работой </a:t>
            </a:r>
            <a:r>
              <a:rPr lang="en-US" sz="1200" dirty="0" err="1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Scilab</a:t>
            </a:r>
            <a:endParaRPr lang="ru-RU" sz="1200" dirty="0" smtClean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с работой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Scilab</a:t>
            </a: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800822" y="1332374"/>
            <a:ext cx="10590356" cy="46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Сравнение результатов с работой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разложения из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Scilab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(на тех же данных):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60829"/>
              </p:ext>
            </p:extLst>
          </p:nvPr>
        </p:nvGraphicFramePr>
        <p:xfrm>
          <a:off x="1847014" y="2355571"/>
          <a:ext cx="8497971" cy="348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32">
                  <a:extLst>
                    <a:ext uri="{9D8B030D-6E8A-4147-A177-3AD203B41FA5}">
                      <a16:colId xmlns:a16="http://schemas.microsoft.com/office/drawing/2014/main" val="1826993774"/>
                    </a:ext>
                  </a:extLst>
                </a:gridCol>
                <a:gridCol w="1686083">
                  <a:extLst>
                    <a:ext uri="{9D8B030D-6E8A-4147-A177-3AD203B41FA5}">
                      <a16:colId xmlns:a16="http://schemas.microsoft.com/office/drawing/2014/main" val="2955818461"/>
                    </a:ext>
                  </a:extLst>
                </a:gridCol>
                <a:gridCol w="2357141">
                  <a:extLst>
                    <a:ext uri="{9D8B030D-6E8A-4147-A177-3AD203B41FA5}">
                      <a16:colId xmlns:a16="http://schemas.microsoft.com/office/drawing/2014/main" val="1348118346"/>
                    </a:ext>
                  </a:extLst>
                </a:gridCol>
                <a:gridCol w="2669115">
                  <a:extLst>
                    <a:ext uri="{9D8B030D-6E8A-4147-A177-3AD203B41FA5}">
                      <a16:colId xmlns:a16="http://schemas.microsoft.com/office/drawing/2014/main" val="2964448550"/>
                    </a:ext>
                  </a:extLst>
                </a:gridCol>
              </a:tblGrid>
              <a:tr h="705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 данных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</a:t>
                      </a:r>
                      <a:r>
                        <a:rPr lang="ru-RU" sz="1600" u="none" strike="noStrike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работы, секунды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Абсолютная ошибка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Относительная ошибка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365003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0.0066856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8.885</a:t>
                      </a:r>
                      <a:r>
                        <a:rPr lang="en-US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</a:t>
                      </a: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en-US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1.515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3e</a:t>
                      </a: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226451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0.0014002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4.441e-10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5.516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9875074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0.0024455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6.951e-10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6.675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e-10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049379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0.0042798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1.414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</a:t>
                      </a: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1.237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9306028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0.0074805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1.332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</a:t>
                      </a: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8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1.030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e-10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198281"/>
                  </a:ext>
                </a:extLst>
              </a:tr>
              <a:tr h="459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0.069125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3.734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</a:t>
                      </a:r>
                      <a:r>
                        <a:rPr lang="ru-RU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600" u="none" strike="noStrike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ru-RU" sz="1100" kern="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1.620</a:t>
                      </a:r>
                      <a:r>
                        <a:rPr lang="en-US" sz="1600" u="none" strike="noStrike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e-10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75697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06362" y="6276826"/>
            <a:ext cx="45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4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можно улучшить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Что можно улучшить</a:t>
            </a: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06362" y="6276826"/>
            <a:ext cx="453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5130" y="1467498"/>
            <a:ext cx="1068292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На каждом шаге умножать матрицы, образованные вычёркиванием из предыдущей матрицы </a:t>
            </a:r>
            <a:r>
              <a:rPr lang="en-US" dirty="0" smtClean="0"/>
              <a:t>k-</a:t>
            </a:r>
            <a:r>
              <a:rPr lang="ru-RU" dirty="0" smtClean="0"/>
              <a:t>ой строки и столбца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Отказаться от хранения и вычисления матрицы </a:t>
            </a:r>
            <a:r>
              <a:rPr lang="en-US" dirty="0" smtClean="0"/>
              <a:t>Q </a:t>
            </a:r>
            <a:r>
              <a:rPr lang="ru-RU" dirty="0" smtClean="0"/>
              <a:t>описанным способом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Использовать другой метод реализации отражений </a:t>
            </a:r>
            <a:r>
              <a:rPr lang="ru-RU" dirty="0" err="1" smtClean="0"/>
              <a:t>Хаусхолдера</a:t>
            </a:r>
            <a:endParaRPr lang="ru-RU" dirty="0" smtClean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Реализовать метод вращений </a:t>
            </a:r>
            <a:r>
              <a:rPr lang="ru-RU" dirty="0" err="1" smtClean="0"/>
              <a:t>Гивенса</a:t>
            </a:r>
            <a:r>
              <a:rPr lang="ru-RU" dirty="0" smtClean="0"/>
              <a:t> и сравнить два метода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Попробовать вычислять с половинной точностью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3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009F83EC-8214-6949-27D2-12CD6DCF7A9C}"/>
              </a:ext>
            </a:extLst>
          </p:cNvPr>
          <p:cNvSpPr/>
          <p:nvPr/>
        </p:nvSpPr>
        <p:spPr>
          <a:xfrm>
            <a:off x="663071" y="1016000"/>
            <a:ext cx="10865859" cy="49911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D723C74-E1B4-A6EF-BD6D-5FEFA25F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0" y="1396844"/>
            <a:ext cx="1607619" cy="452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C5FD48-F38B-3D4A-FFC5-5FACA108F18A}"/>
              </a:ext>
            </a:extLst>
          </p:cNvPr>
          <p:cNvSpPr txBox="1"/>
          <p:nvPr/>
        </p:nvSpPr>
        <p:spPr>
          <a:xfrm>
            <a:off x="2894769" y="3136612"/>
            <a:ext cx="6402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890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975103" y="456504"/>
            <a:ext cx="225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разложения</a:t>
            </a:r>
            <a:endParaRPr lang="ru-RU" sz="12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4" y="1093541"/>
            <a:ext cx="46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разложения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292954" y="1462873"/>
            <a:ext cx="9943501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-разложение матрицы – представление матрицы в виде произведения унитарной (или ортогональной матрицы)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(QTQ=E)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верхнетреугольной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матрицы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положительными диагональными элементами. </a:t>
            </a: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QR-разложение является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основой одного из методов поиска собственных векторов и чисел матрицы — QR-алгоритма. С помощью разложения можно решить линейную задачу наименьших квадратов и системы линейных алгебраических уравнений.</a:t>
            </a:r>
            <a:endParaRPr lang="ru-RU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r="3815" b="8005"/>
          <a:stretch/>
        </p:blipFill>
        <p:spPr bwMode="auto">
          <a:xfrm>
            <a:off x="5141843" y="4089687"/>
            <a:ext cx="5950227" cy="273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90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975103" y="456504"/>
            <a:ext cx="225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разложения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4" y="1045264"/>
            <a:ext cx="46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Получение разложения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797B0-D6CB-E2DE-47FD-7DFF446DD1AE}"/>
              </a:ext>
            </a:extLst>
          </p:cNvPr>
          <p:cNvSpPr txBox="1"/>
          <p:nvPr/>
        </p:nvSpPr>
        <p:spPr>
          <a:xfrm>
            <a:off x="311289" y="2021301"/>
            <a:ext cx="115850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QR-разложение может быть получено различными методами. Проще всего оно может быть вычислено в процессе ортогонализации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Грама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-Шмидта. Другие методы QR-разложения основаны на отражениях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Хаусхолдера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вращениях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Гивенса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975103" y="456504"/>
            <a:ext cx="225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/>
              <p:nvPr/>
            </p:nvSpPr>
            <p:spPr>
              <a:xfrm>
                <a:off x="800822" y="1440649"/>
                <a:ext cx="10590356" cy="528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Реализовать эффективный алгоритм QR-разложения произвольной матрицы A с помощью метода отражений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Разработать несколько версий, сравнить их работу друг с другом.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разработки использовать язык Си++ и технологии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OpenMP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для ускорения.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Сгенерировать целочисленную матрицу A размером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nxn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Протестировать работу алгоритма на разных размерностях матрицы n: от небольших размеров (100 элементов), до больших объёмов данных (n&gt;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1000). Протестировать работу на различном количестве потоков. Сравнить работу алгоритма с известными реализациями в сторонних библиотеках.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Посчитать абсолютную ||QR-A|| и относительную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𝑄𝑅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||</m:t>
                        </m:r>
                      </m:den>
                    </m:f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ошибки для разложения, учитывая, что тип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float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в Си++ гарантирует точность знаков после запятой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а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double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двойную точность.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2" y="1440649"/>
                <a:ext cx="10590356" cy="5281126"/>
              </a:xfrm>
              <a:prstGeom prst="rect">
                <a:avLst/>
              </a:prstGeom>
              <a:blipFill>
                <a:blip r:embed="rId2"/>
                <a:stretch>
                  <a:fillRect l="-460" r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975103" y="456504"/>
            <a:ext cx="225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разложения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4" y="1045264"/>
            <a:ext cx="46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отражений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Хаусхолдера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/>
              <p:nvPr/>
            </p:nvSpPr>
            <p:spPr>
              <a:xfrm>
                <a:off x="800822" y="1741808"/>
                <a:ext cx="10590356" cy="433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усть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– n-мерный ненулевой вектор-столбец. Квадратная матрица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порядка n вида:</a:t>
                </a:r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называется отражением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Вектор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вектором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Геометрическая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интерпретация умножения отражения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вектор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: вектор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Hx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получается отражением вектора x относительно гиперплоскости, ортогональной вектору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Матрица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будет симметрична и ортогональна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качестве вектора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можно взять вектор, вычисляемый по формуле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или любой ненулевой, ему коллинеарный.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2" y="1741808"/>
                <a:ext cx="10590356" cy="4335739"/>
              </a:xfrm>
              <a:prstGeom prst="rect">
                <a:avLst/>
              </a:prstGeom>
              <a:blipFill>
                <a:blip r:embed="rId2"/>
                <a:stretch>
                  <a:fillRect l="-460" r="-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7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975103" y="456504"/>
            <a:ext cx="225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Получение разложения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Применение отражений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Хаусхолдера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/>
              <p:nvPr/>
            </p:nvSpPr>
            <p:spPr>
              <a:xfrm>
                <a:off x="800822" y="1440649"/>
                <a:ext cx="10590356" cy="5104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Суть алгоритма QR-разложения, реализованного с помощью отражений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– в последовательном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домножении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матрицы A слева на отражения </a:t>
                </a:r>
                <a:r>
                  <a:rPr lang="ru-RU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Хаусхолдера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H с целью получения матрицы R как побочного продукта и Q с помощью явных перемножений в простейшем случае.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каждом шаге алгоритма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получаем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ое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отражение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домножая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на него матрицу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слева получаем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в которой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первых столбцов имеют нули под главной диагональю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43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43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</m:eqArr>
                        <m:eqArr>
                          <m:eqArrPr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44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Выполнив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таких шагов, получим верхнюю треугольную матрицу 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и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ортогональную 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2" y="1440649"/>
                <a:ext cx="10590356" cy="5104603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5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первой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Описание первой реализации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/>
              <p:nvPr/>
            </p:nvSpPr>
            <p:spPr>
              <a:xfrm>
                <a:off x="800822" y="1374840"/>
                <a:ext cx="10590356" cy="528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 помощью ортогональных преобразований приведём матрицу A к треугольному виду. 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Чтобы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занулить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-1 строк матрицы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размером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nxn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требуется выполнить n-1 шагов. На каждом из них нужно вычислять матрицу отражения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помощью следующих преобразований:</a:t>
                </a: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ru-RU" dirty="0"/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𝑘𝑘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ru-RU" dirty="0"/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0;…;0;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𝑘𝑘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…;</m:t>
                            </m:r>
                            <m:acc>
                              <m:accPr>
                                <m:chr m:val="̃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первые (k-1) позиций –нулевые</a:t>
                </a:r>
                <a:r>
                  <a:rPr lang="ru-RU" dirty="0" smtClean="0"/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каждом шаге алгоритма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домножаем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матрицу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ru-RU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с предыдущего шага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слева на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матрицу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отражения и производим следующие вычисления уже над ней. 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ru-RU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2" y="1374840"/>
                <a:ext cx="10590356" cy="5280163"/>
              </a:xfrm>
              <a:prstGeom prst="rect">
                <a:avLst/>
              </a:prstGeom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1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первой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корректности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/>
              <p:nvPr/>
            </p:nvSpPr>
            <p:spPr>
              <a:xfrm>
                <a:off x="800822" y="1772405"/>
                <a:ext cx="10590356" cy="4179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Полученные матрицы Q и R необходимо перемножить и сравнить результат с исходной матрицей A. </a:t>
                </a:r>
              </a:p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Подсчитаем абсолютную ошибку с помощью Нормы Фробениуса (также евклидова норма, соответствующая евклидову пространству матриц относительно фробениусова скалярного произведения, или сферическая норма) представляет собой частный случай p-нормы для p = 2:</a:t>
                </a:r>
              </a:p>
              <a:p>
                <a:pPr indent="457200" algn="ctr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rad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где n, m – размеры матрицы А. </a:t>
                </a:r>
              </a:p>
              <a:p>
                <a:pPr indent="457200">
                  <a:lnSpc>
                    <a:spcPct val="150000"/>
                  </a:lnSpc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𝑄𝑅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00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и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𝑄𝑅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ru-RU" sz="2000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для оценки ошибки.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2" y="1772405"/>
                <a:ext cx="10590356" cy="4179542"/>
              </a:xfrm>
              <a:prstGeom prst="rect">
                <a:avLst/>
              </a:prstGeom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CD641204-93B9-BB77-6A5C-E0F9368F96AA}"/>
              </a:ext>
            </a:extLst>
          </p:cNvPr>
          <p:cNvSpPr/>
          <p:nvPr/>
        </p:nvSpPr>
        <p:spPr>
          <a:xfrm>
            <a:off x="295669" y="225346"/>
            <a:ext cx="11600662" cy="76701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173C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CB064-8717-C4CC-806F-E09EB5F3D3FB}"/>
              </a:ext>
            </a:extLst>
          </p:cNvPr>
          <p:cNvSpPr txBox="1"/>
          <p:nvPr/>
        </p:nvSpPr>
        <p:spPr>
          <a:xfrm rot="16200000">
            <a:off x="11180435" y="5497727"/>
            <a:ext cx="110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A40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06.2025</a:t>
            </a:r>
            <a:endParaRPr lang="ru-RU" sz="1400" dirty="0">
              <a:solidFill>
                <a:srgbClr val="FA40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A38D7-0800-AA49-ECE4-50CE9CC58497}"/>
              </a:ext>
            </a:extLst>
          </p:cNvPr>
          <p:cNvSpPr txBox="1"/>
          <p:nvPr/>
        </p:nvSpPr>
        <p:spPr>
          <a:xfrm>
            <a:off x="11579307" y="6314419"/>
            <a:ext cx="3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AE34AB4-F925-3188-CE95-C403CFAD198A}"/>
              </a:ext>
            </a:extLst>
          </p:cNvPr>
          <p:cNvCxnSpPr>
            <a:cxnSpLocks/>
          </p:cNvCxnSpPr>
          <p:nvPr/>
        </p:nvCxnSpPr>
        <p:spPr>
          <a:xfrm>
            <a:off x="11579307" y="6240601"/>
            <a:ext cx="288081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C97B81-8925-642A-00B2-FA15B5A8BC93}"/>
              </a:ext>
            </a:extLst>
          </p:cNvPr>
          <p:cNvSpPr txBox="1"/>
          <p:nvPr/>
        </p:nvSpPr>
        <p:spPr>
          <a:xfrm>
            <a:off x="375424" y="456505"/>
            <a:ext cx="1599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1200" b="1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разложение</a:t>
            </a:r>
            <a:endParaRPr lang="ru-RU" sz="1200" b="1" dirty="0">
              <a:solidFill>
                <a:srgbClr val="173C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F4383-6B0B-68F0-12AB-163F889436A5}"/>
              </a:ext>
            </a:extLst>
          </p:cNvPr>
          <p:cNvSpPr txBox="1"/>
          <p:nvPr/>
        </p:nvSpPr>
        <p:spPr>
          <a:xfrm>
            <a:off x="1762539" y="456504"/>
            <a:ext cx="2464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73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первой реализации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6EC5799A-CD43-B44F-EDD2-39AD5568C355}"/>
              </a:ext>
            </a:extLst>
          </p:cNvPr>
          <p:cNvCxnSpPr>
            <a:cxnSpLocks/>
          </p:cNvCxnSpPr>
          <p:nvPr/>
        </p:nvCxnSpPr>
        <p:spPr>
          <a:xfrm>
            <a:off x="4191000" y="607824"/>
            <a:ext cx="2184080" cy="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9227CDB-4E59-66DB-332A-A0D29500D069}"/>
              </a:ext>
            </a:extLst>
          </p:cNvPr>
          <p:cNvCxnSpPr>
            <a:cxnSpLocks/>
          </p:cNvCxnSpPr>
          <p:nvPr/>
        </p:nvCxnSpPr>
        <p:spPr>
          <a:xfrm>
            <a:off x="6375080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AA4E8DCE-79C1-4AA3-97B4-65E38B42913E}"/>
              </a:ext>
            </a:extLst>
          </p:cNvPr>
          <p:cNvCxnSpPr>
            <a:cxnSpLocks/>
          </p:cNvCxnSpPr>
          <p:nvPr/>
        </p:nvCxnSpPr>
        <p:spPr>
          <a:xfrm>
            <a:off x="9295573" y="466412"/>
            <a:ext cx="0" cy="288000"/>
          </a:xfrm>
          <a:prstGeom prst="line">
            <a:avLst/>
          </a:prstGeom>
          <a:ln w="19050">
            <a:solidFill>
              <a:srgbClr val="173C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05228D-F0E2-AC33-B372-9B8E418AB7FF}"/>
              </a:ext>
            </a:extLst>
          </p:cNvPr>
          <p:cNvSpPr txBox="1"/>
          <p:nvPr/>
        </p:nvSpPr>
        <p:spPr>
          <a:xfrm>
            <a:off x="375423" y="1045264"/>
            <a:ext cx="760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/>
              <p:nvPr/>
            </p:nvSpPr>
            <p:spPr>
              <a:xfrm>
                <a:off x="800822" y="1467498"/>
                <a:ext cx="10590356" cy="543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ru-RU"/>
                </a:defPPr>
              </a:lstStyle>
              <a:p>
                <a:pPr indent="457200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Функция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QR_decomposition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принимает на вход ссылки на матрицы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и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Копируем матрицу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В цикле от 0 до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-1 подсчитываем по формулам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и </m:t>
                    </m:r>
                    <m:r>
                      <a:rPr lang="ru-RU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Подсчитываем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как перемножение матриц отражения друг на друга,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домножаем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слева и получаем матрицу для следующей итерации: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void </a:t>
                </a:r>
                <a:r>
                  <a:rPr lang="en-US" dirty="0" err="1">
                    <a:latin typeface="Consolas" panose="020B0609020204030204" pitchFamily="49" charset="0"/>
                  </a:rPr>
                  <a:t>QR_decomposition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TMatrix</a:t>
                </a:r>
                <a:r>
                  <a:rPr lang="en-US" dirty="0">
                    <a:latin typeface="Consolas" panose="020B0609020204030204" pitchFamily="49" charset="0"/>
                  </a:rPr>
                  <a:t>&lt;T&gt;&amp; A, </a:t>
                </a:r>
                <a:r>
                  <a:rPr lang="en-US" dirty="0" err="1">
                    <a:latin typeface="Consolas" panose="020B0609020204030204" pitchFamily="49" charset="0"/>
                  </a:rPr>
                  <a:t>TMatrix</a:t>
                </a:r>
                <a:r>
                  <a:rPr lang="en-US" dirty="0">
                    <a:latin typeface="Consolas" panose="020B0609020204030204" pitchFamily="49" charset="0"/>
                  </a:rPr>
                  <a:t>&lt;T&gt;&amp; Q, </a:t>
                </a:r>
                <a:r>
                  <a:rPr lang="en-US" dirty="0" err="1">
                    <a:latin typeface="Consolas" panose="020B0609020204030204" pitchFamily="49" charset="0"/>
                  </a:rPr>
                  <a:t>TMatrix</a:t>
                </a:r>
                <a:r>
                  <a:rPr lang="en-US" dirty="0">
                    <a:latin typeface="Consolas" panose="020B0609020204030204" pitchFamily="49" charset="0"/>
                  </a:rPr>
                  <a:t>&lt;T&gt;&amp; R) {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</a:t>
                </a:r>
                <a:r>
                  <a:rPr lang="en-US" dirty="0" err="1"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</a:rPr>
                  <a:t>size_t</a:t>
                </a:r>
                <a:r>
                  <a:rPr lang="en-US" dirty="0">
                    <a:latin typeface="Consolas" panose="020B0609020204030204" pitchFamily="49" charset="0"/>
                  </a:rPr>
                  <a:t> N = </a:t>
                </a:r>
                <a:r>
                  <a:rPr lang="en-US" dirty="0" err="1">
                    <a:latin typeface="Consolas" panose="020B0609020204030204" pitchFamily="49" charset="0"/>
                  </a:rPr>
                  <a:t>A.Size</a:t>
                </a:r>
                <a:r>
                  <a:rPr lang="en-US" dirty="0">
                    <a:latin typeface="Consolas" panose="020B0609020204030204" pitchFamily="49" charset="0"/>
                  </a:rPr>
                  <a:t>();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R = A;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for (</a:t>
                </a:r>
                <a:r>
                  <a:rPr lang="en-US" dirty="0" err="1">
                    <a:latin typeface="Consolas" panose="020B0609020204030204" pitchFamily="49" charset="0"/>
                  </a:rPr>
                  <a:t>size_t</a:t>
                </a:r>
                <a:r>
                  <a:rPr lang="en-US" dirty="0">
                    <a:latin typeface="Consolas" panose="020B0609020204030204" pitchFamily="49" charset="0"/>
                  </a:rPr>
                  <a:t> k = 0; k &lt; N - 1; ++k) {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auto beta = </a:t>
                </a:r>
                <a:r>
                  <a:rPr lang="en-US" dirty="0" err="1">
                    <a:latin typeface="Consolas" panose="020B0609020204030204" pitchFamily="49" charset="0"/>
                  </a:rPr>
                  <a:t>count_beta</a:t>
                </a:r>
                <a:r>
                  <a:rPr lang="en-US" dirty="0">
                    <a:latin typeface="Consolas" panose="020B0609020204030204" pitchFamily="49" charset="0"/>
                  </a:rPr>
                  <a:t>(R, k);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auto mu = </a:t>
                </a:r>
                <a:r>
                  <a:rPr lang="en-US" dirty="0" err="1">
                    <a:latin typeface="Consolas" panose="020B0609020204030204" pitchFamily="49" charset="0"/>
                  </a:rPr>
                  <a:t>count_mu</a:t>
                </a:r>
                <a:r>
                  <a:rPr lang="en-US" dirty="0">
                    <a:latin typeface="Consolas" panose="020B0609020204030204" pitchFamily="49" charset="0"/>
                  </a:rPr>
                  <a:t>(beta, k, R);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auto w = </a:t>
                </a:r>
                <a:r>
                  <a:rPr lang="en-US" dirty="0" err="1">
                    <a:latin typeface="Consolas" panose="020B0609020204030204" pitchFamily="49" charset="0"/>
                  </a:rPr>
                  <a:t>count_w</a:t>
                </a:r>
                <a:r>
                  <a:rPr lang="en-US" dirty="0">
                    <a:latin typeface="Consolas" panose="020B0609020204030204" pitchFamily="49" charset="0"/>
                  </a:rPr>
                  <a:t>(R, k, beta, mu);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auto H = </a:t>
                </a:r>
                <a:r>
                  <a:rPr lang="en-US" dirty="0" err="1">
                    <a:latin typeface="Consolas" panose="020B0609020204030204" pitchFamily="49" charset="0"/>
                  </a:rPr>
                  <a:t>count_H</a:t>
                </a:r>
                <a:r>
                  <a:rPr lang="en-US" dirty="0">
                    <a:latin typeface="Consolas" panose="020B0609020204030204" pitchFamily="49" charset="0"/>
                  </a:rPr>
                  <a:t>(beta, mu, w);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</a:t>
                </a:r>
                <a:r>
                  <a:rPr lang="en-US" dirty="0" err="1">
                    <a:latin typeface="Consolas" panose="020B0609020204030204" pitchFamily="49" charset="0"/>
                  </a:rPr>
                  <a:t>count_Q</a:t>
                </a:r>
                <a:r>
                  <a:rPr lang="en-US" dirty="0">
                    <a:latin typeface="Consolas" panose="020B0609020204030204" pitchFamily="49" charset="0"/>
                  </a:rPr>
                  <a:t>(H, Q);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   R = H * R;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}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  return;</a:t>
                </a:r>
                <a:endParaRPr lang="ru-RU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}</a:t>
                </a:r>
                <a:endParaRPr lang="ru-RU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797B0-D6CB-E2DE-47FD-7DFF446D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22" y="1467498"/>
                <a:ext cx="10590356" cy="5432256"/>
              </a:xfrm>
              <a:prstGeom prst="rect">
                <a:avLst/>
              </a:prstGeom>
              <a:blipFill>
                <a:blip r:embed="rId3"/>
                <a:stretch>
                  <a:fillRect l="-460" r="-460" b="-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7B5494-A8BD-D1D7-DE53-C7E4F7CDA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79" y="389691"/>
            <a:ext cx="1607619" cy="45297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красный, знак,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9349E0C9-5CA2-D5E0-BE3B-8D2E6FB95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937" y="476221"/>
            <a:ext cx="1668120" cy="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5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953</Words>
  <Application>Microsoft Office PowerPoint</Application>
  <PresentationFormat>Широкоэкранный</PresentationFormat>
  <Paragraphs>238</Paragraphs>
  <Slides>16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SimSun</vt:lpstr>
      <vt:lpstr>Arial</vt:lpstr>
      <vt:lpstr>Calibri</vt:lpstr>
      <vt:lpstr>Calibri Light</vt:lpstr>
      <vt:lpstr>Cambria Math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разложение</dc:title>
  <dc:creator>Кандрин Алексей Дмитриевич</dc:creator>
  <cp:lastModifiedBy>Кандрин Алексей Дмитриевич</cp:lastModifiedBy>
  <cp:revision>96</cp:revision>
  <dcterms:created xsi:type="dcterms:W3CDTF">2025-06-04T17:20:17Z</dcterms:created>
  <dcterms:modified xsi:type="dcterms:W3CDTF">2025-06-04T21:04:30Z</dcterms:modified>
</cp:coreProperties>
</file>