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p:restoredTop sz="96306"/>
  </p:normalViewPr>
  <p:slideViewPr>
    <p:cSldViewPr snapToGrid="0">
      <p:cViewPr>
        <p:scale>
          <a:sx n="89" d="100"/>
          <a:sy n="89" d="100"/>
        </p:scale>
        <p:origin x="928"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612A1-A72D-6A43-8AE2-5232D2BC748C}"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DFDC6-AC1D-5A46-8DDD-0CC7247B1072}" type="slidenum">
              <a:rPr lang="en-US" smtClean="0"/>
              <a:t>‹#›</a:t>
            </a:fld>
            <a:endParaRPr lang="en-US"/>
          </a:p>
        </p:txBody>
      </p:sp>
    </p:spTree>
    <p:extLst>
      <p:ext uri="{BB962C8B-B14F-4D97-AF65-F5344CB8AC3E}">
        <p14:creationId xmlns:p14="http://schemas.microsoft.com/office/powerpoint/2010/main" val="27412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DFDC6-AC1D-5A46-8DDD-0CC7247B1072}" type="slidenum">
              <a:rPr lang="en-US" smtClean="0"/>
              <a:t>7</a:t>
            </a:fld>
            <a:endParaRPr lang="en-US"/>
          </a:p>
        </p:txBody>
      </p:sp>
    </p:spTree>
    <p:extLst>
      <p:ext uri="{BB962C8B-B14F-4D97-AF65-F5344CB8AC3E}">
        <p14:creationId xmlns:p14="http://schemas.microsoft.com/office/powerpoint/2010/main" val="46943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DFDC6-AC1D-5A46-8DDD-0CC7247B1072}" type="slidenum">
              <a:rPr lang="en-US" smtClean="0"/>
              <a:t>8</a:t>
            </a:fld>
            <a:endParaRPr lang="en-US"/>
          </a:p>
        </p:txBody>
      </p:sp>
    </p:spTree>
    <p:extLst>
      <p:ext uri="{BB962C8B-B14F-4D97-AF65-F5344CB8AC3E}">
        <p14:creationId xmlns:p14="http://schemas.microsoft.com/office/powerpoint/2010/main" val="90941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DFDC6-AC1D-5A46-8DDD-0CC7247B1072}" type="slidenum">
              <a:rPr lang="en-US" smtClean="0"/>
              <a:t>9</a:t>
            </a:fld>
            <a:endParaRPr lang="en-US"/>
          </a:p>
        </p:txBody>
      </p:sp>
    </p:spTree>
    <p:extLst>
      <p:ext uri="{BB962C8B-B14F-4D97-AF65-F5344CB8AC3E}">
        <p14:creationId xmlns:p14="http://schemas.microsoft.com/office/powerpoint/2010/main" val="266294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DFDC6-AC1D-5A46-8DDD-0CC7247B1072}" type="slidenum">
              <a:rPr lang="en-US" smtClean="0"/>
              <a:t>10</a:t>
            </a:fld>
            <a:endParaRPr lang="en-US"/>
          </a:p>
        </p:txBody>
      </p:sp>
    </p:spTree>
    <p:extLst>
      <p:ext uri="{BB962C8B-B14F-4D97-AF65-F5344CB8AC3E}">
        <p14:creationId xmlns:p14="http://schemas.microsoft.com/office/powerpoint/2010/main" val="829061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DFDC6-AC1D-5A46-8DDD-0CC7247B1072}" type="slidenum">
              <a:rPr lang="en-US" smtClean="0"/>
              <a:t>11</a:t>
            </a:fld>
            <a:endParaRPr lang="en-US"/>
          </a:p>
        </p:txBody>
      </p:sp>
    </p:spTree>
    <p:extLst>
      <p:ext uri="{BB962C8B-B14F-4D97-AF65-F5344CB8AC3E}">
        <p14:creationId xmlns:p14="http://schemas.microsoft.com/office/powerpoint/2010/main" val="261219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DFDC6-AC1D-5A46-8DDD-0CC7247B1072}" type="slidenum">
              <a:rPr lang="en-US" smtClean="0"/>
              <a:t>12</a:t>
            </a:fld>
            <a:endParaRPr lang="en-US"/>
          </a:p>
        </p:txBody>
      </p:sp>
    </p:spTree>
    <p:extLst>
      <p:ext uri="{BB962C8B-B14F-4D97-AF65-F5344CB8AC3E}">
        <p14:creationId xmlns:p14="http://schemas.microsoft.com/office/powerpoint/2010/main" val="124561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101247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182748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69115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1811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31745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69238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400981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9E9311A6-A58B-204C-BED7-7B873A118F4F}" type="slidenum">
              <a:rPr lang="en-US" smtClean="0"/>
              <a:t>‹#›</a:t>
            </a:fld>
            <a:endParaRPr lang="en-US"/>
          </a:p>
        </p:txBody>
      </p:sp>
    </p:spTree>
    <p:extLst>
      <p:ext uri="{BB962C8B-B14F-4D97-AF65-F5344CB8AC3E}">
        <p14:creationId xmlns:p14="http://schemas.microsoft.com/office/powerpoint/2010/main" val="2391049815"/>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hyperlink" Target="https://vuejs.org/api/built-in-directives.html#v-html"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hyperlink" Target="https://vuejs.org/api/built-in-directives.html#v-bind"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vuejs.org/api/built-in-directives.html#v-bind"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s://vuejs.org/api/built-in-directives.html#v-if" TargetMode="External"/><Relationship Id="rId4" Type="http://schemas.openxmlformats.org/officeDocument/2006/relationships/hyperlink" Target="https://vuejs.org/api/built-in-directives.html#v-html" TargetMode="External"/><Relationship Id="rId9" Type="http://schemas.openxmlformats.org/officeDocument/2006/relationships/hyperlink" Target="https://vuejs.org/api/built-in-directives.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vuejs.org/api/built-in-directives.html" TargetMode="External"/><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vuejs.org/api/built-in-directives.html#v-if"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vuejs.org/api/built-in-directives.html#v-if" TargetMode="External"/><Relationship Id="rId10" Type="http://schemas.openxmlformats.org/officeDocument/2006/relationships/image" Target="../media/image15.png"/><Relationship Id="rId4" Type="http://schemas.openxmlformats.org/officeDocument/2006/relationships/hyperlink" Target="https://vuejs.org/api/built-in-directives.html" TargetMode="Externa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44B252-5666-A8A0-2786-F94D23B22181}"/>
              </a:ext>
            </a:extLst>
          </p:cNvPr>
          <p:cNvSpPr>
            <a:spLocks noGrp="1"/>
          </p:cNvSpPr>
          <p:nvPr>
            <p:ph type="ctrTitle"/>
          </p:nvPr>
        </p:nvSpPr>
        <p:spPr>
          <a:xfrm>
            <a:off x="5876693" y="2029521"/>
            <a:ext cx="5374886" cy="1934220"/>
          </a:xfrm>
        </p:spPr>
        <p:txBody>
          <a:bodyPr>
            <a:normAutofit fontScale="90000"/>
          </a:bodyPr>
          <a:lstStyle/>
          <a:p>
            <a:pPr algn="r"/>
            <a:r>
              <a:rPr lang="en-US" b="1" dirty="0" err="1">
                <a:solidFill>
                  <a:schemeClr val="bg1"/>
                </a:solidFill>
                <a:latin typeface="Poppins" pitchFamily="2" charset="77"/>
                <a:cs typeface="Poppins" pitchFamily="2" charset="77"/>
              </a:rPr>
              <a:t>Mengenal</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Vue.js</a:t>
            </a:r>
            <a:endParaRPr lang="en-US" b="1" dirty="0">
              <a:solidFill>
                <a:schemeClr val="bg1"/>
              </a:solidFill>
              <a:latin typeface="Poppins" pitchFamily="2" charset="77"/>
              <a:cs typeface="Poppins" pitchFamily="2" charset="77"/>
            </a:endParaRPr>
          </a:p>
        </p:txBody>
      </p:sp>
      <p:sp>
        <p:nvSpPr>
          <p:cNvPr id="6" name="Subtitle 5">
            <a:extLst>
              <a:ext uri="{FF2B5EF4-FFF2-40B4-BE49-F238E27FC236}">
                <a16:creationId xmlns:a16="http://schemas.microsoft.com/office/drawing/2014/main" id="{F8C53D2A-6D10-B449-E22F-AD5C88369BC8}"/>
              </a:ext>
            </a:extLst>
          </p:cNvPr>
          <p:cNvSpPr>
            <a:spLocks noGrp="1"/>
          </p:cNvSpPr>
          <p:nvPr>
            <p:ph type="subTitle" idx="1"/>
          </p:nvPr>
        </p:nvSpPr>
        <p:spPr>
          <a:xfrm>
            <a:off x="5597911" y="3963741"/>
            <a:ext cx="5575607" cy="1489205"/>
          </a:xfrm>
        </p:spPr>
        <p:txBody>
          <a:bodyPr>
            <a:normAutofit fontScale="70000" lnSpcReduction="20000"/>
          </a:bodyPr>
          <a:lstStyle/>
          <a:p>
            <a:pPr algn="r"/>
            <a:r>
              <a:rPr lang="en-US" dirty="0">
                <a:solidFill>
                  <a:schemeClr val="tx2">
                    <a:lumMod val="90000"/>
                  </a:schemeClr>
                </a:solidFill>
                <a:latin typeface="Poppins" pitchFamily="2" charset="77"/>
                <a:cs typeface="Poppins" pitchFamily="2" charset="77"/>
              </a:rPr>
              <a:t>Langkah Awal </a:t>
            </a:r>
            <a:r>
              <a:rPr lang="en-US" dirty="0" err="1">
                <a:solidFill>
                  <a:schemeClr val="tx2">
                    <a:lumMod val="90000"/>
                  </a:schemeClr>
                </a:solidFill>
                <a:latin typeface="Poppins" pitchFamily="2" charset="77"/>
                <a:cs typeface="Poppins" pitchFamily="2" charset="77"/>
              </a:rPr>
              <a:t>Pemrograman</a:t>
            </a:r>
            <a:r>
              <a:rPr lang="en-US" dirty="0">
                <a:solidFill>
                  <a:schemeClr val="tx2">
                    <a:lumMod val="90000"/>
                  </a:schemeClr>
                </a:solidFill>
                <a:latin typeface="Poppins" pitchFamily="2" charset="77"/>
                <a:cs typeface="Poppins" pitchFamily="2" charset="77"/>
              </a:rPr>
              <a:t> Front-end yang </a:t>
            </a:r>
            <a:r>
              <a:rPr lang="en-US" dirty="0" err="1">
                <a:solidFill>
                  <a:schemeClr val="tx2">
                    <a:lumMod val="90000"/>
                  </a:schemeClr>
                </a:solidFill>
                <a:latin typeface="Poppins" pitchFamily="2" charset="77"/>
                <a:cs typeface="Poppins" pitchFamily="2" charset="77"/>
              </a:rPr>
              <a:t>Lebih</a:t>
            </a:r>
            <a:r>
              <a:rPr lang="en-US" dirty="0">
                <a:solidFill>
                  <a:schemeClr val="tx2">
                    <a:lumMod val="90000"/>
                  </a:schemeClr>
                </a:solidFill>
                <a:latin typeface="Poppins" pitchFamily="2" charset="77"/>
                <a:cs typeface="Poppins" pitchFamily="2" charset="77"/>
              </a:rPr>
              <a:t> </a:t>
            </a:r>
            <a:r>
              <a:rPr lang="en-US" dirty="0" err="1">
                <a:solidFill>
                  <a:schemeClr val="tx2">
                    <a:lumMod val="90000"/>
                  </a:schemeClr>
                </a:solidFill>
                <a:latin typeface="Poppins" pitchFamily="2" charset="77"/>
                <a:cs typeface="Poppins" pitchFamily="2" charset="77"/>
              </a:rPr>
              <a:t>Menyenangkan</a:t>
            </a:r>
            <a:endParaRPr lang="en-US" dirty="0">
              <a:solidFill>
                <a:schemeClr val="tx2">
                  <a:lumMod val="90000"/>
                </a:schemeClr>
              </a:solidFill>
              <a:latin typeface="Poppins" pitchFamily="2" charset="77"/>
              <a:cs typeface="Poppins" pitchFamily="2" charset="77"/>
            </a:endParaRPr>
          </a:p>
        </p:txBody>
      </p:sp>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421" y="889000"/>
            <a:ext cx="5080000" cy="5080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9065973" y="5099495"/>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11" name="Title 4">
            <a:extLst>
              <a:ext uri="{FF2B5EF4-FFF2-40B4-BE49-F238E27FC236}">
                <a16:creationId xmlns:a16="http://schemas.microsoft.com/office/drawing/2014/main" id="{93C96CBB-256B-EB37-C3D1-98B34A51E8A2}"/>
              </a:ext>
            </a:extLst>
          </p:cNvPr>
          <p:cNvSpPr txBox="1">
            <a:spLocks/>
          </p:cNvSpPr>
          <p:nvPr/>
        </p:nvSpPr>
        <p:spPr>
          <a:xfrm>
            <a:off x="501807" y="-1175658"/>
            <a:ext cx="5374886" cy="1175657"/>
          </a:xfrm>
          <a:prstGeom prst="rect">
            <a:avLst/>
          </a:prstGeom>
          <a:noFill/>
          <a:ln>
            <a:noFill/>
          </a:ln>
        </p:spPr>
        <p:txBody>
          <a:bodyPr spcFirstLastPara="1" wrap="square" lIns="91425" tIns="91425" rIns="91425" bIns="91425" anchor="b" anchorCtr="0">
            <a:normAutofit fontScale="9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r"/>
            <a:r>
              <a:rPr lang="en-US" b="1" dirty="0" err="1">
                <a:solidFill>
                  <a:schemeClr val="bg1"/>
                </a:solidFill>
                <a:latin typeface="Poppins" pitchFamily="2" charset="77"/>
                <a:cs typeface="Poppins" pitchFamily="2" charset="77"/>
              </a:rPr>
              <a:t>Apa</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itu</a:t>
            </a:r>
            <a:r>
              <a:rPr lang="en-US" b="1" dirty="0">
                <a:solidFill>
                  <a:schemeClr val="bg1"/>
                </a:solidFill>
                <a:latin typeface="Poppins" pitchFamily="2" charset="77"/>
                <a:cs typeface="Poppins" pitchFamily="2" charset="77"/>
              </a:rPr>
              <a:t> VUE?</a:t>
            </a:r>
          </a:p>
        </p:txBody>
      </p:sp>
      <p:sp>
        <p:nvSpPr>
          <p:cNvPr id="12" name="Subtitle 5">
            <a:extLst>
              <a:ext uri="{FF2B5EF4-FFF2-40B4-BE49-F238E27FC236}">
                <a16:creationId xmlns:a16="http://schemas.microsoft.com/office/drawing/2014/main" id="{387C5752-67FF-AB59-FF73-699E19FBE0DA}"/>
              </a:ext>
            </a:extLst>
          </p:cNvPr>
          <p:cNvSpPr txBox="1">
            <a:spLocks/>
          </p:cNvSpPr>
          <p:nvPr/>
        </p:nvSpPr>
        <p:spPr>
          <a:xfrm>
            <a:off x="22304" y="7038482"/>
            <a:ext cx="5575607" cy="148920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9pPr>
          </a:lstStyle>
          <a:p>
            <a:r>
              <a:rPr lang="en-ID" b="0" i="0" dirty="0" err="1">
                <a:solidFill>
                  <a:schemeClr val="bg1">
                    <a:lumMod val="95000"/>
                  </a:schemeClr>
                </a:solidFill>
                <a:effectLst/>
                <a:latin typeface="Poppins" pitchFamily="2" charset="77"/>
                <a:cs typeface="Poppins" pitchFamily="2" charset="77"/>
              </a:rPr>
              <a:t>Vue.js</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adalah</a:t>
            </a:r>
            <a:r>
              <a:rPr lang="en-ID" b="0" i="0" dirty="0">
                <a:solidFill>
                  <a:schemeClr val="bg1">
                    <a:lumMod val="95000"/>
                  </a:schemeClr>
                </a:solidFill>
                <a:effectLst/>
                <a:latin typeface="Poppins" pitchFamily="2" charset="77"/>
                <a:cs typeface="Poppins" pitchFamily="2" charset="77"/>
              </a:rPr>
              <a:t> framework JavaScript </a:t>
            </a:r>
            <a:r>
              <a:rPr lang="en-ID" b="0" i="0" dirty="0" err="1">
                <a:solidFill>
                  <a:schemeClr val="bg1">
                    <a:lumMod val="95000"/>
                  </a:schemeClr>
                </a:solidFill>
                <a:effectLst/>
                <a:latin typeface="Poppins" pitchFamily="2" charset="77"/>
                <a:cs typeface="Poppins" pitchFamily="2" charset="77"/>
              </a:rPr>
              <a:t>progresif</a:t>
            </a:r>
            <a:r>
              <a:rPr lang="en-ID" b="0" i="0" dirty="0">
                <a:solidFill>
                  <a:schemeClr val="bg1">
                    <a:lumMod val="95000"/>
                  </a:schemeClr>
                </a:solidFill>
                <a:effectLst/>
                <a:latin typeface="Poppins" pitchFamily="2" charset="77"/>
                <a:cs typeface="Poppins" pitchFamily="2" charset="77"/>
              </a:rPr>
              <a:t> yang </a:t>
            </a:r>
            <a:r>
              <a:rPr lang="en-ID" b="0" i="0" dirty="0" err="1">
                <a:solidFill>
                  <a:schemeClr val="bg1">
                    <a:lumMod val="95000"/>
                  </a:schemeClr>
                </a:solidFill>
                <a:effectLst/>
                <a:latin typeface="Poppins" pitchFamily="2" charset="77"/>
                <a:cs typeface="Poppins" pitchFamily="2" charset="77"/>
              </a:rPr>
              <a:t>digunakan</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untuk</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membangun</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antarmuka</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pengguna</a:t>
            </a:r>
            <a:r>
              <a:rPr lang="en-ID" b="0" i="0" dirty="0">
                <a:solidFill>
                  <a:schemeClr val="bg1">
                    <a:lumMod val="95000"/>
                  </a:schemeClr>
                </a:solidFill>
                <a:effectLst/>
                <a:latin typeface="Poppins" pitchFamily="2" charset="77"/>
                <a:cs typeface="Poppins" pitchFamily="2" charset="77"/>
              </a:rPr>
              <a:t> yang </a:t>
            </a:r>
            <a:r>
              <a:rPr lang="en-ID" b="0" i="0" dirty="0" err="1">
                <a:solidFill>
                  <a:schemeClr val="bg1">
                    <a:lumMod val="95000"/>
                  </a:schemeClr>
                </a:solidFill>
                <a:effectLst/>
                <a:latin typeface="Poppins" pitchFamily="2" charset="77"/>
                <a:cs typeface="Poppins" pitchFamily="2" charset="77"/>
              </a:rPr>
              <a:t>interaktif</a:t>
            </a:r>
            <a:r>
              <a:rPr lang="en-ID" b="0" i="0" dirty="0">
                <a:solidFill>
                  <a:schemeClr val="bg1">
                    <a:lumMod val="95000"/>
                  </a:schemeClr>
                </a:solidFill>
                <a:effectLst/>
                <a:latin typeface="Poppins" pitchFamily="2" charset="77"/>
                <a:cs typeface="Poppins" pitchFamily="2" charset="77"/>
              </a:rPr>
              <a:t>.</a:t>
            </a:r>
            <a:endParaRPr lang="en-US" dirty="0">
              <a:solidFill>
                <a:schemeClr val="bg1">
                  <a:lumMod val="95000"/>
                </a:schemeClr>
              </a:solidFill>
              <a:latin typeface="Poppins" pitchFamily="2" charset="77"/>
              <a:cs typeface="Poppins" pitchFamily="2" charset="77"/>
            </a:endParaRPr>
          </a:p>
        </p:txBody>
      </p:sp>
    </p:spTree>
    <p:extLst>
      <p:ext uri="{BB962C8B-B14F-4D97-AF65-F5344CB8AC3E}">
        <p14:creationId xmlns:p14="http://schemas.microsoft.com/office/powerpoint/2010/main" val="981479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737248" y="1288366"/>
            <a:ext cx="989638" cy="989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6" name="Rectangle 5">
            <a:extLst>
              <a:ext uri="{FF2B5EF4-FFF2-40B4-BE49-F238E27FC236}">
                <a16:creationId xmlns:a16="http://schemas.microsoft.com/office/drawing/2014/main" id="{F72059B5-F5F4-5D1A-7686-849B2FA39563}"/>
              </a:ext>
            </a:extLst>
          </p:cNvPr>
          <p:cNvSpPr/>
          <p:nvPr/>
        </p:nvSpPr>
        <p:spPr>
          <a:xfrm>
            <a:off x="-383457" y="0"/>
            <a:ext cx="489669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91D3616E-C4BC-45F7-AAA1-5888A4D90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10" y="342900"/>
            <a:ext cx="3903345" cy="6172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4">
            <a:extLst>
              <a:ext uri="{FF2B5EF4-FFF2-40B4-BE49-F238E27FC236}">
                <a16:creationId xmlns:a16="http://schemas.microsoft.com/office/drawing/2014/main" id="{CC85771C-0A8B-4415-9492-FB76D25A5C8E}"/>
              </a:ext>
            </a:extLst>
          </p:cNvPr>
          <p:cNvSpPr txBox="1">
            <a:spLocks/>
          </p:cNvSpPr>
          <p:nvPr/>
        </p:nvSpPr>
        <p:spPr>
          <a:xfrm>
            <a:off x="4389539" y="-6163518"/>
            <a:ext cx="4203177" cy="584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ID" sz="3600" b="1" i="0" dirty="0">
                <a:solidFill>
                  <a:schemeClr val="bg1"/>
                </a:solidFill>
                <a:effectLst/>
                <a:latin typeface="Poppins" pitchFamily="2" charset="77"/>
                <a:cs typeface="Poppins" pitchFamily="2" charset="77"/>
              </a:rPr>
              <a:t>Lifecycle Hooks</a:t>
            </a:r>
            <a:endParaRPr lang="en-US" sz="3600" b="1" dirty="0">
              <a:solidFill>
                <a:schemeClr val="bg1"/>
              </a:solidFill>
              <a:latin typeface="Poppins" pitchFamily="2" charset="77"/>
              <a:cs typeface="Poppins" pitchFamily="2" charset="77"/>
            </a:endParaRPr>
          </a:p>
        </p:txBody>
      </p:sp>
      <p:sp>
        <p:nvSpPr>
          <p:cNvPr id="17" name="TextBox 16">
            <a:extLst>
              <a:ext uri="{FF2B5EF4-FFF2-40B4-BE49-F238E27FC236}">
                <a16:creationId xmlns:a16="http://schemas.microsoft.com/office/drawing/2014/main" id="{729C1D48-9FA1-2358-33C3-29F0BC418042}"/>
              </a:ext>
            </a:extLst>
          </p:cNvPr>
          <p:cNvSpPr txBox="1"/>
          <p:nvPr/>
        </p:nvSpPr>
        <p:spPr>
          <a:xfrm>
            <a:off x="4659041" y="-5510754"/>
            <a:ext cx="7234687" cy="1323439"/>
          </a:xfrm>
          <a:prstGeom prst="rect">
            <a:avLst/>
          </a:prstGeom>
          <a:noFill/>
        </p:spPr>
        <p:txBody>
          <a:bodyPr wrap="square">
            <a:spAutoFit/>
          </a:bodyPr>
          <a:lstStyle/>
          <a:p>
            <a:pPr algn="l">
              <a:buFont typeface="Arial" panose="020B0604020202020204" pitchFamily="34" charset="0"/>
              <a:buChar char="•"/>
            </a:pPr>
            <a:r>
              <a:rPr lang="en-ID" sz="1600" b="0" i="0" dirty="0" err="1">
                <a:solidFill>
                  <a:schemeClr val="bg1"/>
                </a:solidFill>
                <a:effectLst/>
                <a:latin typeface="Poppins" pitchFamily="2" charset="77"/>
                <a:cs typeface="Poppins" pitchFamily="2" charset="77"/>
              </a:rPr>
              <a:t>memungkinkan</a:t>
            </a:r>
            <a:r>
              <a:rPr lang="en-ID" sz="1600" b="0" i="0" dirty="0">
                <a:solidFill>
                  <a:schemeClr val="bg1"/>
                </a:solidFill>
                <a:effectLst/>
                <a:latin typeface="Poppins" pitchFamily="2" charset="77"/>
                <a:cs typeface="Poppins" pitchFamily="2" charset="77"/>
              </a:rPr>
              <a:t> Anda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menjalankan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logika</a:t>
            </a:r>
            <a:r>
              <a:rPr lang="en-ID" sz="1600" b="0" i="0" dirty="0">
                <a:solidFill>
                  <a:schemeClr val="bg1"/>
                </a:solidFill>
                <a:effectLst/>
                <a:latin typeface="Poppins" pitchFamily="2" charset="77"/>
                <a:cs typeface="Poppins" pitchFamily="2" charset="77"/>
              </a:rPr>
              <a:t> pada </a:t>
            </a:r>
            <a:r>
              <a:rPr lang="en-ID" sz="1600" b="0" i="0" dirty="0" err="1">
                <a:solidFill>
                  <a:schemeClr val="bg1"/>
                </a:solidFill>
                <a:effectLst/>
                <a:latin typeface="Poppins" pitchFamily="2" charset="77"/>
                <a:cs typeface="Poppins" pitchFamily="2" charset="77"/>
              </a:rPr>
              <a:t>titik-titik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tertentu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siklus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hidup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a:t>
            </a:r>
          </a:p>
          <a:p>
            <a:pPr algn="l">
              <a:buFont typeface="Arial" panose="020B0604020202020204" pitchFamily="34" charset="0"/>
              <a:buChar char="•"/>
            </a:pP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memahami</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menggunakan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siklus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hidup</a:t>
            </a:r>
            <a:r>
              <a:rPr lang="en-ID" sz="1600" b="0" i="0" dirty="0">
                <a:solidFill>
                  <a:schemeClr val="bg1"/>
                </a:solidFill>
                <a:effectLst/>
                <a:latin typeface="Poppins" pitchFamily="2" charset="77"/>
                <a:cs typeface="Poppins" pitchFamily="2" charset="77"/>
              </a:rPr>
              <a:t>, Anda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mengelola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aplikasi</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lebih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efektif</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mengoptimalkan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kinerja</a:t>
            </a:r>
            <a:r>
              <a:rPr lang="en-ID" sz="1600" b="0" i="0" dirty="0">
                <a:solidFill>
                  <a:schemeClr val="bg1"/>
                </a:solidFill>
                <a:effectLst/>
                <a:latin typeface="Poppins" pitchFamily="2" charset="77"/>
                <a:cs typeface="Poppins" pitchFamily="2" charset="77"/>
              </a:rPr>
              <a:t>.</a:t>
            </a:r>
          </a:p>
        </p:txBody>
      </p:sp>
      <p:sp>
        <p:nvSpPr>
          <p:cNvPr id="2" name="TextBox 1">
            <a:extLst>
              <a:ext uri="{FF2B5EF4-FFF2-40B4-BE49-F238E27FC236}">
                <a16:creationId xmlns:a16="http://schemas.microsoft.com/office/drawing/2014/main" id="{F2FA30E9-0260-4295-9AFF-C5011BCB13A2}"/>
              </a:ext>
            </a:extLst>
          </p:cNvPr>
          <p:cNvSpPr txBox="1"/>
          <p:nvPr/>
        </p:nvSpPr>
        <p:spPr>
          <a:xfrm>
            <a:off x="4666176" y="-3598349"/>
            <a:ext cx="7239005" cy="14126944"/>
          </a:xfrm>
          <a:prstGeom prst="rect">
            <a:avLst/>
          </a:prstGeom>
          <a:noFill/>
        </p:spPr>
        <p:txBody>
          <a:bodyPr wrap="square">
            <a:spAutoFit/>
          </a:bodyPr>
          <a:lstStyle/>
          <a:p>
            <a:pPr algn="l">
              <a:buClr>
                <a:schemeClr val="bg1"/>
              </a:buClr>
            </a:pPr>
            <a:r>
              <a:rPr lang="en-ID" sz="1600" b="1" i="0" dirty="0" err="1">
                <a:solidFill>
                  <a:schemeClr val="bg1"/>
                </a:solidFill>
                <a:effectLst/>
                <a:latin typeface="Poppins" pitchFamily="2" charset="77"/>
                <a:cs typeface="Poppins" pitchFamily="2" charset="77"/>
              </a:rPr>
              <a:t>beforeCreate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Pada </a:t>
            </a:r>
            <a:r>
              <a:rPr lang="en-ID" sz="1600" b="0" i="0" dirty="0" err="1">
                <a:solidFill>
                  <a:schemeClr val="bg1"/>
                </a:solidFill>
                <a:effectLst/>
                <a:latin typeface="Poppins" pitchFamily="2" charset="77"/>
                <a:cs typeface="Poppins" pitchFamily="2" charset="77"/>
              </a:rPr>
              <a:t>tahap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konfigurasi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tambahan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created()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dan instance Vue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Data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umumnya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observasi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lainnya</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siap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halaman</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ditampilkan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berhasil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diakses</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pengguna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sering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mengakses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yang </a:t>
            </a:r>
            <a:r>
              <a:rPr lang="en-ID" sz="1600" b="0" i="0" dirty="0" err="1">
                <a:solidFill>
                  <a:schemeClr val="bg1"/>
                </a:solidFill>
                <a:effectLst/>
                <a:latin typeface="Poppins" pitchFamily="2" charset="77"/>
                <a:cs typeface="Poppins" pitchFamily="2" charset="77"/>
              </a:rPr>
              <a:t>dihasilkan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memulai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logika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bergantung</a:t>
            </a:r>
            <a:r>
              <a:rPr lang="en-ID" sz="1600" b="0" i="0" dirty="0">
                <a:solidFill>
                  <a:schemeClr val="bg1"/>
                </a:solidFill>
                <a:effectLst/>
                <a:latin typeface="Poppins" pitchFamily="2" charset="77"/>
                <a:cs typeface="Poppins" pitchFamily="2" charset="77"/>
              </a:rPr>
              <a:t> pada DOM.</a:t>
            </a:r>
            <a:endParaRPr lang="en-ID" sz="1600" dirty="0">
              <a:solidFill>
                <a:schemeClr val="bg1"/>
              </a:solidFill>
              <a:latin typeface="Poppins" pitchFamily="2" charset="77"/>
              <a:cs typeface="Poppins" pitchFamily="2" charset="77"/>
            </a:endParaRP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beforeUpdate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baik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melalui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properti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pembaruan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paksa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Berguna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updated()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menangani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reaksi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terhadap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pada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misalnya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a:t>
            </a:r>
            <a:r>
              <a:rPr lang="en-ID" sz="1600" b="0" i="0" dirty="0" err="1">
                <a:solidFill>
                  <a:schemeClr val="bg1"/>
                </a:solidFill>
                <a:effectLst/>
                <a:latin typeface="Poppins" pitchFamily="2" charset="77"/>
                <a:cs typeface="Poppins" pitchFamily="2" charset="77"/>
              </a:rPr>
              <a:t>berdasarkan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beforeUnmount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dihapus</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unmounted()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lagi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akhir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dialokasikan</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a:t>
            </a:r>
          </a:p>
        </p:txBody>
      </p:sp>
    </p:spTree>
    <p:extLst>
      <p:ext uri="{BB962C8B-B14F-4D97-AF65-F5344CB8AC3E}">
        <p14:creationId xmlns:p14="http://schemas.microsoft.com/office/powerpoint/2010/main" val="3692203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737248" y="1288366"/>
            <a:ext cx="989638" cy="989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6" name="Rectangle 5">
            <a:extLst>
              <a:ext uri="{FF2B5EF4-FFF2-40B4-BE49-F238E27FC236}">
                <a16:creationId xmlns:a16="http://schemas.microsoft.com/office/drawing/2014/main" id="{F72059B5-F5F4-5D1A-7686-849B2FA39563}"/>
              </a:ext>
            </a:extLst>
          </p:cNvPr>
          <p:cNvSpPr/>
          <p:nvPr/>
        </p:nvSpPr>
        <p:spPr>
          <a:xfrm>
            <a:off x="-383457" y="0"/>
            <a:ext cx="489669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91D3616E-C4BC-45F7-AAA1-5888A4D90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10" y="342900"/>
            <a:ext cx="3903345" cy="6172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BE18EAC-50FF-4380-1E04-1A20EA794CA6}"/>
              </a:ext>
            </a:extLst>
          </p:cNvPr>
          <p:cNvSpPr txBox="1"/>
          <p:nvPr/>
        </p:nvSpPr>
        <p:spPr>
          <a:xfrm>
            <a:off x="4666176" y="-10360649"/>
            <a:ext cx="7239005" cy="14126944"/>
          </a:xfrm>
          <a:prstGeom prst="rect">
            <a:avLst/>
          </a:prstGeom>
          <a:noFill/>
        </p:spPr>
        <p:txBody>
          <a:bodyPr wrap="square">
            <a:spAutoFit/>
          </a:bodyPr>
          <a:lstStyle/>
          <a:p>
            <a:pPr algn="l">
              <a:buClr>
                <a:schemeClr val="bg1"/>
              </a:buClr>
            </a:pPr>
            <a:r>
              <a:rPr lang="en-ID" sz="1600" b="1" i="0" dirty="0" err="1">
                <a:solidFill>
                  <a:schemeClr val="bg1"/>
                </a:solidFill>
                <a:effectLst/>
                <a:latin typeface="Poppins" pitchFamily="2" charset="77"/>
                <a:cs typeface="Poppins" pitchFamily="2" charset="77"/>
              </a:rPr>
              <a:t>beforeCreate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Pada </a:t>
            </a:r>
            <a:r>
              <a:rPr lang="en-ID" sz="1600" b="0" i="0" dirty="0" err="1">
                <a:solidFill>
                  <a:schemeClr val="bg1"/>
                </a:solidFill>
                <a:effectLst/>
                <a:latin typeface="Poppins" pitchFamily="2" charset="77"/>
                <a:cs typeface="Poppins" pitchFamily="2" charset="77"/>
              </a:rPr>
              <a:t>tahap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konfigurasi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tambahan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created()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dan instance Vue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Data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umumnya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observasi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lainnya</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siap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halaman</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ditampilkan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berhasil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diakses</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pengguna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sering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mengakses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yang </a:t>
            </a:r>
            <a:r>
              <a:rPr lang="en-ID" sz="1600" b="0" i="0" dirty="0" err="1">
                <a:solidFill>
                  <a:schemeClr val="bg1"/>
                </a:solidFill>
                <a:effectLst/>
                <a:latin typeface="Poppins" pitchFamily="2" charset="77"/>
                <a:cs typeface="Poppins" pitchFamily="2" charset="77"/>
              </a:rPr>
              <a:t>dihasilkan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memulai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logika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bergantung</a:t>
            </a:r>
            <a:r>
              <a:rPr lang="en-ID" sz="1600" b="0" i="0" dirty="0">
                <a:solidFill>
                  <a:schemeClr val="bg1"/>
                </a:solidFill>
                <a:effectLst/>
                <a:latin typeface="Poppins" pitchFamily="2" charset="77"/>
                <a:cs typeface="Poppins" pitchFamily="2" charset="77"/>
              </a:rPr>
              <a:t> pada DOM.</a:t>
            </a:r>
            <a:endParaRPr lang="en-ID" sz="1600" dirty="0">
              <a:solidFill>
                <a:schemeClr val="bg1"/>
              </a:solidFill>
              <a:latin typeface="Poppins" pitchFamily="2" charset="77"/>
              <a:cs typeface="Poppins" pitchFamily="2" charset="77"/>
            </a:endParaRP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beforeUpdate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baik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melalui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properti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pembaruan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paksa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Berguna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updated()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menangani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reaksi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terhadap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pada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misalnya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a:t>
            </a:r>
            <a:r>
              <a:rPr lang="en-ID" sz="1600" b="0" i="0" dirty="0" err="1">
                <a:solidFill>
                  <a:schemeClr val="bg1"/>
                </a:solidFill>
                <a:effectLst/>
                <a:latin typeface="Poppins" pitchFamily="2" charset="77"/>
                <a:cs typeface="Poppins" pitchFamily="2" charset="77"/>
              </a:rPr>
              <a:t>berdasarkan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beforeUnmount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dihapus</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unmounted()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lagi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akhir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dialokasikan</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a:t>
            </a:r>
          </a:p>
        </p:txBody>
      </p:sp>
      <p:sp>
        <p:nvSpPr>
          <p:cNvPr id="2" name="TextBox 1">
            <a:extLst>
              <a:ext uri="{FF2B5EF4-FFF2-40B4-BE49-F238E27FC236}">
                <a16:creationId xmlns:a16="http://schemas.microsoft.com/office/drawing/2014/main" id="{A7538DF9-0B7D-5016-B33B-39FB82B2EC39}"/>
              </a:ext>
            </a:extLst>
          </p:cNvPr>
          <p:cNvSpPr txBox="1"/>
          <p:nvPr/>
        </p:nvSpPr>
        <p:spPr>
          <a:xfrm>
            <a:off x="2795588" y="7724120"/>
            <a:ext cx="5046574" cy="923330"/>
          </a:xfrm>
          <a:prstGeom prst="rect">
            <a:avLst/>
          </a:prstGeom>
          <a:noFill/>
        </p:spPr>
        <p:txBody>
          <a:bodyPr wrap="none" rtlCol="0">
            <a:spAutoFit/>
          </a:bodyPr>
          <a:lstStyle/>
          <a:p>
            <a:r>
              <a:rPr lang="en-US" sz="5400" b="1" dirty="0">
                <a:solidFill>
                  <a:schemeClr val="bg1"/>
                </a:solidFill>
                <a:latin typeface="Poppins" pitchFamily="2" charset="77"/>
                <a:cs typeface="Poppins" pitchFamily="2" charset="77"/>
              </a:rPr>
              <a:t>TERIMA KASIH</a:t>
            </a:r>
          </a:p>
        </p:txBody>
      </p:sp>
      <p:sp>
        <p:nvSpPr>
          <p:cNvPr id="3" name="TextBox 2">
            <a:extLst>
              <a:ext uri="{FF2B5EF4-FFF2-40B4-BE49-F238E27FC236}">
                <a16:creationId xmlns:a16="http://schemas.microsoft.com/office/drawing/2014/main" id="{47B83679-079F-261A-59C2-AEA269D8B1C7}"/>
              </a:ext>
            </a:extLst>
          </p:cNvPr>
          <p:cNvSpPr txBox="1"/>
          <p:nvPr/>
        </p:nvSpPr>
        <p:spPr>
          <a:xfrm>
            <a:off x="3800476" y="7200900"/>
            <a:ext cx="2943434" cy="523220"/>
          </a:xfrm>
          <a:prstGeom prst="rect">
            <a:avLst/>
          </a:prstGeom>
          <a:noFill/>
        </p:spPr>
        <p:txBody>
          <a:bodyPr wrap="none" rtlCol="0">
            <a:spAutoFit/>
          </a:bodyPr>
          <a:lstStyle/>
          <a:p>
            <a:r>
              <a:rPr lang="en-US" sz="2800" b="1" dirty="0">
                <a:solidFill>
                  <a:schemeClr val="bg1"/>
                </a:solidFill>
                <a:latin typeface="Poppins" pitchFamily="2" charset="77"/>
                <a:cs typeface="Poppins" pitchFamily="2" charset="77"/>
              </a:rPr>
              <a:t>HAPPY CODING</a:t>
            </a:r>
          </a:p>
        </p:txBody>
      </p:sp>
    </p:spTree>
    <p:extLst>
      <p:ext uri="{BB962C8B-B14F-4D97-AF65-F5344CB8AC3E}">
        <p14:creationId xmlns:p14="http://schemas.microsoft.com/office/powerpoint/2010/main" val="153134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2803805" y="437150"/>
            <a:ext cx="6006662" cy="60066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6" name="Rectangle 5">
            <a:extLst>
              <a:ext uri="{FF2B5EF4-FFF2-40B4-BE49-F238E27FC236}">
                <a16:creationId xmlns:a16="http://schemas.microsoft.com/office/drawing/2014/main" id="{F72059B5-F5F4-5D1A-7686-849B2FA39563}"/>
              </a:ext>
            </a:extLst>
          </p:cNvPr>
          <p:cNvSpPr/>
          <p:nvPr/>
        </p:nvSpPr>
        <p:spPr>
          <a:xfrm>
            <a:off x="-383457" y="0"/>
            <a:ext cx="45719"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91D3616E-C4BC-45F7-AAA1-5888A4D90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498" y="342900"/>
            <a:ext cx="3903345" cy="6172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BE18EAC-50FF-4380-1E04-1A20EA794CA6}"/>
              </a:ext>
            </a:extLst>
          </p:cNvPr>
          <p:cNvSpPr txBox="1"/>
          <p:nvPr/>
        </p:nvSpPr>
        <p:spPr>
          <a:xfrm>
            <a:off x="4666176" y="-14446882"/>
            <a:ext cx="7239005" cy="14126944"/>
          </a:xfrm>
          <a:prstGeom prst="rect">
            <a:avLst/>
          </a:prstGeom>
          <a:noFill/>
        </p:spPr>
        <p:txBody>
          <a:bodyPr wrap="square">
            <a:spAutoFit/>
          </a:bodyPr>
          <a:lstStyle/>
          <a:p>
            <a:pPr algn="l">
              <a:buClr>
                <a:schemeClr val="bg1"/>
              </a:buClr>
            </a:pPr>
            <a:r>
              <a:rPr lang="en-ID" sz="1600" b="1" i="0" dirty="0" err="1">
                <a:solidFill>
                  <a:schemeClr val="bg1"/>
                </a:solidFill>
                <a:effectLst/>
                <a:latin typeface="Poppins" pitchFamily="2" charset="77"/>
                <a:cs typeface="Poppins" pitchFamily="2" charset="77"/>
              </a:rPr>
              <a:t>beforeCreate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Pada </a:t>
            </a:r>
            <a:r>
              <a:rPr lang="en-ID" sz="1600" b="0" i="0" dirty="0" err="1">
                <a:solidFill>
                  <a:schemeClr val="bg1"/>
                </a:solidFill>
                <a:effectLst/>
                <a:latin typeface="Poppins" pitchFamily="2" charset="77"/>
                <a:cs typeface="Poppins" pitchFamily="2" charset="77"/>
              </a:rPr>
              <a:t>tahap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konfigurasi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tambahan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created()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dan instance Vue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Data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umumnya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observasi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lainnya</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siap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halaman</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ditampilkan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berhasil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diakses</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pengguna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sering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mengakses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yang </a:t>
            </a:r>
            <a:r>
              <a:rPr lang="en-ID" sz="1600" b="0" i="0" dirty="0" err="1">
                <a:solidFill>
                  <a:schemeClr val="bg1"/>
                </a:solidFill>
                <a:effectLst/>
                <a:latin typeface="Poppins" pitchFamily="2" charset="77"/>
                <a:cs typeface="Poppins" pitchFamily="2" charset="77"/>
              </a:rPr>
              <a:t>dihasilkan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memulai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logika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bergantung</a:t>
            </a:r>
            <a:r>
              <a:rPr lang="en-ID" sz="1600" b="0" i="0" dirty="0">
                <a:solidFill>
                  <a:schemeClr val="bg1"/>
                </a:solidFill>
                <a:effectLst/>
                <a:latin typeface="Poppins" pitchFamily="2" charset="77"/>
                <a:cs typeface="Poppins" pitchFamily="2" charset="77"/>
              </a:rPr>
              <a:t> pada DOM.</a:t>
            </a:r>
            <a:endParaRPr lang="en-ID" sz="1600" dirty="0">
              <a:solidFill>
                <a:schemeClr val="bg1"/>
              </a:solidFill>
              <a:latin typeface="Poppins" pitchFamily="2" charset="77"/>
              <a:cs typeface="Poppins" pitchFamily="2" charset="77"/>
            </a:endParaRP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beforeUpdate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baik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melalui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properti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pembaruan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paksa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Berguna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updated()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menangani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reaksi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terhadap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pada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misalnya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a:t>
            </a:r>
            <a:r>
              <a:rPr lang="en-ID" sz="1600" b="0" i="0" dirty="0" err="1">
                <a:solidFill>
                  <a:schemeClr val="bg1"/>
                </a:solidFill>
                <a:effectLst/>
                <a:latin typeface="Poppins" pitchFamily="2" charset="77"/>
                <a:cs typeface="Poppins" pitchFamily="2" charset="77"/>
              </a:rPr>
              <a:t>berdasarkan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beforeUnmount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dihapus</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unmounted()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lagi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akhir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dialokasikan</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a:t>
            </a:r>
          </a:p>
        </p:txBody>
      </p:sp>
      <p:sp>
        <p:nvSpPr>
          <p:cNvPr id="2" name="TextBox 1">
            <a:extLst>
              <a:ext uri="{FF2B5EF4-FFF2-40B4-BE49-F238E27FC236}">
                <a16:creationId xmlns:a16="http://schemas.microsoft.com/office/drawing/2014/main" id="{A7538DF9-0B7D-5016-B33B-39FB82B2EC39}"/>
              </a:ext>
            </a:extLst>
          </p:cNvPr>
          <p:cNvSpPr txBox="1"/>
          <p:nvPr/>
        </p:nvSpPr>
        <p:spPr>
          <a:xfrm>
            <a:off x="3424238" y="3223557"/>
            <a:ext cx="5046574" cy="923330"/>
          </a:xfrm>
          <a:prstGeom prst="rect">
            <a:avLst/>
          </a:prstGeom>
          <a:noFill/>
        </p:spPr>
        <p:txBody>
          <a:bodyPr wrap="none" rtlCol="0">
            <a:spAutoFit/>
          </a:bodyPr>
          <a:lstStyle/>
          <a:p>
            <a:r>
              <a:rPr lang="en-US" sz="5400" b="1" dirty="0">
                <a:solidFill>
                  <a:schemeClr val="bg1"/>
                </a:solidFill>
                <a:latin typeface="Poppins" pitchFamily="2" charset="77"/>
                <a:cs typeface="Poppins" pitchFamily="2" charset="77"/>
              </a:rPr>
              <a:t>TERIMA KASIH</a:t>
            </a:r>
          </a:p>
        </p:txBody>
      </p:sp>
      <p:sp>
        <p:nvSpPr>
          <p:cNvPr id="3" name="TextBox 2">
            <a:extLst>
              <a:ext uri="{FF2B5EF4-FFF2-40B4-BE49-F238E27FC236}">
                <a16:creationId xmlns:a16="http://schemas.microsoft.com/office/drawing/2014/main" id="{47B83679-079F-261A-59C2-AEA269D8B1C7}"/>
              </a:ext>
            </a:extLst>
          </p:cNvPr>
          <p:cNvSpPr txBox="1"/>
          <p:nvPr/>
        </p:nvSpPr>
        <p:spPr>
          <a:xfrm>
            <a:off x="4429126" y="2700337"/>
            <a:ext cx="2943434" cy="523220"/>
          </a:xfrm>
          <a:prstGeom prst="rect">
            <a:avLst/>
          </a:prstGeom>
          <a:noFill/>
        </p:spPr>
        <p:txBody>
          <a:bodyPr wrap="none" rtlCol="0">
            <a:spAutoFit/>
          </a:bodyPr>
          <a:lstStyle/>
          <a:p>
            <a:r>
              <a:rPr lang="en-US" sz="2800" b="1" dirty="0">
                <a:solidFill>
                  <a:schemeClr val="bg1"/>
                </a:solidFill>
                <a:latin typeface="Poppins" pitchFamily="2" charset="77"/>
                <a:cs typeface="Poppins" pitchFamily="2" charset="77"/>
              </a:rPr>
              <a:t>HAPPY CODING</a:t>
            </a:r>
          </a:p>
        </p:txBody>
      </p:sp>
    </p:spTree>
    <p:extLst>
      <p:ext uri="{BB962C8B-B14F-4D97-AF65-F5344CB8AC3E}">
        <p14:creationId xmlns:p14="http://schemas.microsoft.com/office/powerpoint/2010/main" val="4225112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44B252-5666-A8A0-2786-F94D23B22181}"/>
              </a:ext>
            </a:extLst>
          </p:cNvPr>
          <p:cNvSpPr>
            <a:spLocks noGrp="1"/>
          </p:cNvSpPr>
          <p:nvPr>
            <p:ph type="ctrTitle"/>
          </p:nvPr>
        </p:nvSpPr>
        <p:spPr>
          <a:xfrm>
            <a:off x="11999200" y="2029521"/>
            <a:ext cx="5374886" cy="1934220"/>
          </a:xfrm>
        </p:spPr>
        <p:txBody>
          <a:bodyPr>
            <a:normAutofit fontScale="90000"/>
          </a:bodyPr>
          <a:lstStyle/>
          <a:p>
            <a:pPr algn="r"/>
            <a:r>
              <a:rPr lang="en-US" b="1" dirty="0" err="1">
                <a:solidFill>
                  <a:schemeClr val="bg1"/>
                </a:solidFill>
                <a:latin typeface="Poppins" pitchFamily="2" charset="77"/>
                <a:cs typeface="Poppins" pitchFamily="2" charset="77"/>
              </a:rPr>
              <a:t>Mengenal</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Vue.js</a:t>
            </a:r>
            <a:endParaRPr lang="en-US" b="1" dirty="0">
              <a:solidFill>
                <a:schemeClr val="bg1"/>
              </a:solidFill>
              <a:latin typeface="Poppins" pitchFamily="2" charset="77"/>
              <a:cs typeface="Poppins" pitchFamily="2" charset="77"/>
            </a:endParaRPr>
          </a:p>
        </p:txBody>
      </p:sp>
      <p:sp>
        <p:nvSpPr>
          <p:cNvPr id="6" name="Subtitle 5">
            <a:extLst>
              <a:ext uri="{FF2B5EF4-FFF2-40B4-BE49-F238E27FC236}">
                <a16:creationId xmlns:a16="http://schemas.microsoft.com/office/drawing/2014/main" id="{F8C53D2A-6D10-B449-E22F-AD5C88369BC8}"/>
              </a:ext>
            </a:extLst>
          </p:cNvPr>
          <p:cNvSpPr>
            <a:spLocks noGrp="1"/>
          </p:cNvSpPr>
          <p:nvPr>
            <p:ph type="subTitle" idx="1"/>
          </p:nvPr>
        </p:nvSpPr>
        <p:spPr>
          <a:xfrm>
            <a:off x="12734215" y="3963741"/>
            <a:ext cx="5575607" cy="1489205"/>
          </a:xfrm>
        </p:spPr>
        <p:txBody>
          <a:bodyPr>
            <a:normAutofit fontScale="70000" lnSpcReduction="20000"/>
          </a:bodyPr>
          <a:lstStyle/>
          <a:p>
            <a:pPr algn="r"/>
            <a:r>
              <a:rPr lang="en-US" dirty="0">
                <a:solidFill>
                  <a:schemeClr val="tx2">
                    <a:lumMod val="90000"/>
                  </a:schemeClr>
                </a:solidFill>
                <a:latin typeface="Poppins" pitchFamily="2" charset="77"/>
                <a:cs typeface="Poppins" pitchFamily="2" charset="77"/>
              </a:rPr>
              <a:t>Langkah Awal </a:t>
            </a:r>
            <a:r>
              <a:rPr lang="en-US" dirty="0" err="1">
                <a:solidFill>
                  <a:schemeClr val="tx2">
                    <a:lumMod val="90000"/>
                  </a:schemeClr>
                </a:solidFill>
                <a:latin typeface="Poppins" pitchFamily="2" charset="77"/>
                <a:cs typeface="Poppins" pitchFamily="2" charset="77"/>
              </a:rPr>
              <a:t>Pemrograman</a:t>
            </a:r>
            <a:r>
              <a:rPr lang="en-US" dirty="0">
                <a:solidFill>
                  <a:schemeClr val="tx2">
                    <a:lumMod val="90000"/>
                  </a:schemeClr>
                </a:solidFill>
                <a:latin typeface="Poppins" pitchFamily="2" charset="77"/>
                <a:cs typeface="Poppins" pitchFamily="2" charset="77"/>
              </a:rPr>
              <a:t> Front-end yang </a:t>
            </a:r>
            <a:r>
              <a:rPr lang="en-US" dirty="0" err="1">
                <a:solidFill>
                  <a:schemeClr val="tx2">
                    <a:lumMod val="90000"/>
                  </a:schemeClr>
                </a:solidFill>
                <a:latin typeface="Poppins" pitchFamily="2" charset="77"/>
                <a:cs typeface="Poppins" pitchFamily="2" charset="77"/>
              </a:rPr>
              <a:t>Lebih</a:t>
            </a:r>
            <a:r>
              <a:rPr lang="en-US" dirty="0">
                <a:solidFill>
                  <a:schemeClr val="tx2">
                    <a:lumMod val="90000"/>
                  </a:schemeClr>
                </a:solidFill>
                <a:latin typeface="Poppins" pitchFamily="2" charset="77"/>
                <a:cs typeface="Poppins" pitchFamily="2" charset="77"/>
              </a:rPr>
              <a:t> </a:t>
            </a:r>
            <a:r>
              <a:rPr lang="en-US" dirty="0" err="1">
                <a:solidFill>
                  <a:schemeClr val="tx2">
                    <a:lumMod val="90000"/>
                  </a:schemeClr>
                </a:solidFill>
                <a:latin typeface="Poppins" pitchFamily="2" charset="77"/>
                <a:cs typeface="Poppins" pitchFamily="2" charset="77"/>
              </a:rPr>
              <a:t>Menyenangkan</a:t>
            </a:r>
            <a:endParaRPr lang="en-US" dirty="0">
              <a:solidFill>
                <a:schemeClr val="tx2">
                  <a:lumMod val="90000"/>
                </a:schemeClr>
              </a:solidFill>
              <a:latin typeface="Poppins" pitchFamily="2" charset="77"/>
              <a:cs typeface="Poppins" pitchFamily="2" charset="77"/>
            </a:endParaRPr>
          </a:p>
        </p:txBody>
      </p:sp>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783" y="1997765"/>
            <a:ext cx="2862470" cy="28624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11" name="Title 4">
            <a:extLst>
              <a:ext uri="{FF2B5EF4-FFF2-40B4-BE49-F238E27FC236}">
                <a16:creationId xmlns:a16="http://schemas.microsoft.com/office/drawing/2014/main" id="{93C96CBB-256B-EB37-C3D1-98B34A51E8A2}"/>
              </a:ext>
            </a:extLst>
          </p:cNvPr>
          <p:cNvSpPr txBox="1">
            <a:spLocks/>
          </p:cNvSpPr>
          <p:nvPr/>
        </p:nvSpPr>
        <p:spPr>
          <a:xfrm>
            <a:off x="601197" y="1925199"/>
            <a:ext cx="5374886" cy="1175657"/>
          </a:xfrm>
          <a:prstGeom prst="rect">
            <a:avLst/>
          </a:prstGeom>
          <a:noFill/>
          <a:ln>
            <a:noFill/>
          </a:ln>
        </p:spPr>
        <p:txBody>
          <a:bodyPr spcFirstLastPara="1" wrap="square" lIns="91425" tIns="91425" rIns="91425" bIns="91425" anchor="b" anchorCtr="0">
            <a:normAutofit fontScale="9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r"/>
            <a:r>
              <a:rPr lang="en-US" b="1" dirty="0" err="1">
                <a:solidFill>
                  <a:schemeClr val="bg1"/>
                </a:solidFill>
                <a:latin typeface="Poppins" pitchFamily="2" charset="77"/>
                <a:cs typeface="Poppins" pitchFamily="2" charset="77"/>
              </a:rPr>
              <a:t>Apa</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itu</a:t>
            </a:r>
            <a:r>
              <a:rPr lang="en-US" b="1" dirty="0">
                <a:solidFill>
                  <a:schemeClr val="bg1"/>
                </a:solidFill>
                <a:latin typeface="Poppins" pitchFamily="2" charset="77"/>
                <a:cs typeface="Poppins" pitchFamily="2" charset="77"/>
              </a:rPr>
              <a:t> VUE?</a:t>
            </a:r>
          </a:p>
        </p:txBody>
      </p:sp>
      <p:sp>
        <p:nvSpPr>
          <p:cNvPr id="12" name="Subtitle 5">
            <a:extLst>
              <a:ext uri="{FF2B5EF4-FFF2-40B4-BE49-F238E27FC236}">
                <a16:creationId xmlns:a16="http://schemas.microsoft.com/office/drawing/2014/main" id="{387C5752-67FF-AB59-FF73-699E19FBE0DA}"/>
              </a:ext>
            </a:extLst>
          </p:cNvPr>
          <p:cNvSpPr txBox="1">
            <a:spLocks/>
          </p:cNvSpPr>
          <p:nvPr/>
        </p:nvSpPr>
        <p:spPr>
          <a:xfrm>
            <a:off x="421324" y="3371030"/>
            <a:ext cx="5575607" cy="148920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9pPr>
          </a:lstStyle>
          <a:p>
            <a:r>
              <a:rPr lang="en-ID" b="0" i="0" dirty="0" err="1">
                <a:solidFill>
                  <a:schemeClr val="bg1">
                    <a:lumMod val="95000"/>
                  </a:schemeClr>
                </a:solidFill>
                <a:effectLst/>
                <a:latin typeface="Poppins" pitchFamily="2" charset="77"/>
                <a:cs typeface="Poppins" pitchFamily="2" charset="77"/>
              </a:rPr>
              <a:t>Vue.js</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adalah</a:t>
            </a:r>
            <a:r>
              <a:rPr lang="en-ID" b="0" i="0" dirty="0">
                <a:solidFill>
                  <a:schemeClr val="bg1">
                    <a:lumMod val="95000"/>
                  </a:schemeClr>
                </a:solidFill>
                <a:effectLst/>
                <a:latin typeface="Poppins" pitchFamily="2" charset="77"/>
                <a:cs typeface="Poppins" pitchFamily="2" charset="77"/>
              </a:rPr>
              <a:t> framework JavaScript </a:t>
            </a:r>
            <a:r>
              <a:rPr lang="en-ID" b="0" i="0" dirty="0" err="1">
                <a:solidFill>
                  <a:schemeClr val="bg1">
                    <a:lumMod val="95000"/>
                  </a:schemeClr>
                </a:solidFill>
                <a:effectLst/>
                <a:latin typeface="Poppins" pitchFamily="2" charset="77"/>
                <a:cs typeface="Poppins" pitchFamily="2" charset="77"/>
              </a:rPr>
              <a:t>progresif</a:t>
            </a:r>
            <a:r>
              <a:rPr lang="en-ID" b="0" i="0" dirty="0">
                <a:solidFill>
                  <a:schemeClr val="bg1">
                    <a:lumMod val="95000"/>
                  </a:schemeClr>
                </a:solidFill>
                <a:effectLst/>
                <a:latin typeface="Poppins" pitchFamily="2" charset="77"/>
                <a:cs typeface="Poppins" pitchFamily="2" charset="77"/>
              </a:rPr>
              <a:t> yang </a:t>
            </a:r>
            <a:r>
              <a:rPr lang="en-ID" b="0" i="0" dirty="0" err="1">
                <a:solidFill>
                  <a:schemeClr val="bg1">
                    <a:lumMod val="95000"/>
                  </a:schemeClr>
                </a:solidFill>
                <a:effectLst/>
                <a:latin typeface="Poppins" pitchFamily="2" charset="77"/>
                <a:cs typeface="Poppins" pitchFamily="2" charset="77"/>
              </a:rPr>
              <a:t>digunakan</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untuk</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membangun</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antarmuka</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pengguna</a:t>
            </a:r>
            <a:r>
              <a:rPr lang="en-ID" b="0" i="0" dirty="0">
                <a:solidFill>
                  <a:schemeClr val="bg1">
                    <a:lumMod val="95000"/>
                  </a:schemeClr>
                </a:solidFill>
                <a:effectLst/>
                <a:latin typeface="Poppins" pitchFamily="2" charset="77"/>
                <a:cs typeface="Poppins" pitchFamily="2" charset="77"/>
              </a:rPr>
              <a:t> yang </a:t>
            </a:r>
            <a:r>
              <a:rPr lang="en-ID" b="0" i="0" dirty="0" err="1">
                <a:solidFill>
                  <a:schemeClr val="bg1">
                    <a:lumMod val="95000"/>
                  </a:schemeClr>
                </a:solidFill>
                <a:effectLst/>
                <a:latin typeface="Poppins" pitchFamily="2" charset="77"/>
                <a:cs typeface="Poppins" pitchFamily="2" charset="77"/>
              </a:rPr>
              <a:t>interaktif</a:t>
            </a:r>
            <a:r>
              <a:rPr lang="en-ID" b="0" i="0" dirty="0">
                <a:solidFill>
                  <a:schemeClr val="bg1">
                    <a:lumMod val="95000"/>
                  </a:schemeClr>
                </a:solidFill>
                <a:effectLst/>
                <a:latin typeface="Poppins" pitchFamily="2" charset="77"/>
                <a:cs typeface="Poppins" pitchFamily="2" charset="77"/>
              </a:rPr>
              <a:t>.</a:t>
            </a:r>
            <a:endParaRPr lang="en-US" dirty="0">
              <a:solidFill>
                <a:schemeClr val="bg1">
                  <a:lumMod val="95000"/>
                </a:schemeClr>
              </a:solidFill>
              <a:latin typeface="Poppins" pitchFamily="2" charset="77"/>
              <a:cs typeface="Poppins" pitchFamily="2" charset="77"/>
            </a:endParaRPr>
          </a:p>
        </p:txBody>
      </p:sp>
      <p:sp>
        <p:nvSpPr>
          <p:cNvPr id="2" name="Title 4">
            <a:extLst>
              <a:ext uri="{FF2B5EF4-FFF2-40B4-BE49-F238E27FC236}">
                <a16:creationId xmlns:a16="http://schemas.microsoft.com/office/drawing/2014/main" id="{6E8F392D-080C-FB56-1CE4-BC9CDD226E57}"/>
              </a:ext>
            </a:extLst>
          </p:cNvPr>
          <p:cNvSpPr txBox="1">
            <a:spLocks/>
          </p:cNvSpPr>
          <p:nvPr/>
        </p:nvSpPr>
        <p:spPr>
          <a:xfrm>
            <a:off x="3113132" y="-755374"/>
            <a:ext cx="6030868" cy="755374"/>
          </a:xfrm>
          <a:prstGeom prst="rect">
            <a:avLst/>
          </a:prstGeom>
          <a:noFill/>
          <a:ln>
            <a:noFill/>
          </a:ln>
        </p:spPr>
        <p:txBody>
          <a:bodyPr spcFirstLastPara="1" wrap="square" lIns="91425" tIns="91425" rIns="91425" bIns="91425" anchor="b" anchorCtr="0">
            <a:normAutofit fontScale="525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err="1">
                <a:solidFill>
                  <a:schemeClr val="bg1"/>
                </a:solidFill>
                <a:latin typeface="Poppins" pitchFamily="2" charset="77"/>
                <a:cs typeface="Poppins" pitchFamily="2" charset="77"/>
              </a:rPr>
              <a:t>Mengapa</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Memilih</a:t>
            </a:r>
            <a:r>
              <a:rPr lang="en-US" b="1" dirty="0">
                <a:solidFill>
                  <a:schemeClr val="bg1"/>
                </a:solidFill>
                <a:latin typeface="Poppins" pitchFamily="2" charset="77"/>
                <a:cs typeface="Poppins" pitchFamily="2" charset="77"/>
              </a:rPr>
              <a:t> VUE?</a:t>
            </a:r>
          </a:p>
        </p:txBody>
      </p:sp>
      <p:sp>
        <p:nvSpPr>
          <p:cNvPr id="4" name="TextBox 3">
            <a:extLst>
              <a:ext uri="{FF2B5EF4-FFF2-40B4-BE49-F238E27FC236}">
                <a16:creationId xmlns:a16="http://schemas.microsoft.com/office/drawing/2014/main" id="{9E8125DF-8744-E54F-6801-A8366C2C0550}"/>
              </a:ext>
            </a:extLst>
          </p:cNvPr>
          <p:cNvSpPr txBox="1"/>
          <p:nvPr/>
        </p:nvSpPr>
        <p:spPr>
          <a:xfrm>
            <a:off x="2581639" y="7162936"/>
            <a:ext cx="6788888" cy="830997"/>
          </a:xfrm>
          <a:prstGeom prst="rect">
            <a:avLst/>
          </a:prstGeom>
          <a:noFill/>
        </p:spPr>
        <p:txBody>
          <a:bodyPr wrap="square">
            <a:spAutoFit/>
          </a:bodyPr>
          <a:lstStyle/>
          <a:p>
            <a:pPr algn="ctr"/>
            <a:r>
              <a:rPr lang="en-ID" sz="1600" b="0" i="0" dirty="0" err="1">
                <a:solidFill>
                  <a:schemeClr val="bg1">
                    <a:lumMod val="95000"/>
                  </a:schemeClr>
                </a:solidFill>
                <a:effectLst/>
                <a:latin typeface="Poppins" pitchFamily="2" charset="77"/>
                <a:cs typeface="Poppins" pitchFamily="2" charset="77"/>
              </a:rPr>
              <a:t>Kebijakan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adopsi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bertahap</a:t>
            </a:r>
            <a:r>
              <a:rPr lang="en-ID" sz="1600" b="0" i="0" dirty="0">
                <a:solidFill>
                  <a:schemeClr val="bg1">
                    <a:lumMod val="95000"/>
                  </a:schemeClr>
                </a:solidFill>
                <a:effectLst/>
                <a:latin typeface="Poppins" pitchFamily="2" charset="77"/>
                <a:cs typeface="Poppins" pitchFamily="2" charset="77"/>
              </a:rPr>
              <a:t> (incremental adoption): Anda </a:t>
            </a:r>
            <a:r>
              <a:rPr lang="en-ID" sz="1600" b="0" i="0" dirty="0" err="1">
                <a:solidFill>
                  <a:schemeClr val="bg1">
                    <a:lumMod val="95000"/>
                  </a:schemeClr>
                </a:solidFill>
                <a:effectLst/>
                <a:latin typeface="Poppins" pitchFamily="2" charset="77"/>
                <a:cs typeface="Poppins" pitchFamily="2" charset="77"/>
              </a:rPr>
              <a:t>dapat</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memperkenalkan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ke</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dalam</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proyek</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sudah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secara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bertahap</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tanpa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harus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mengganti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seluruh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kode</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7" name="TextBox 6">
            <a:extLst>
              <a:ext uri="{FF2B5EF4-FFF2-40B4-BE49-F238E27FC236}">
                <a16:creationId xmlns:a16="http://schemas.microsoft.com/office/drawing/2014/main" id="{83C6E789-B9DB-7831-9250-8E771CA5C998}"/>
              </a:ext>
            </a:extLst>
          </p:cNvPr>
          <p:cNvSpPr txBox="1"/>
          <p:nvPr/>
        </p:nvSpPr>
        <p:spPr>
          <a:xfrm>
            <a:off x="2581639" y="8231265"/>
            <a:ext cx="6788888" cy="830997"/>
          </a:xfrm>
          <a:prstGeom prst="rect">
            <a:avLst/>
          </a:prstGeom>
          <a:noFill/>
        </p:spPr>
        <p:txBody>
          <a:bodyPr wrap="square">
            <a:spAutoFit/>
          </a:bodyPr>
          <a:lstStyle/>
          <a:p>
            <a:pPr algn="ctr"/>
            <a:r>
              <a:rPr lang="en-ID" sz="1600" b="0" i="0" dirty="0" err="1">
                <a:solidFill>
                  <a:schemeClr val="bg1">
                    <a:lumMod val="95000"/>
                  </a:schemeClr>
                </a:solidFill>
                <a:effectLst/>
                <a:latin typeface="Poppins" pitchFamily="2" charset="77"/>
                <a:cs typeface="Poppins" pitchFamily="2" charset="77"/>
              </a:rPr>
              <a:t>Komunitas</a:t>
            </a:r>
            <a:r>
              <a:rPr lang="en-ID" sz="1600" b="0" i="0" dirty="0">
                <a:solidFill>
                  <a:schemeClr val="bg1">
                    <a:lumMod val="95000"/>
                  </a:schemeClr>
                </a:solidFill>
                <a:effectLst/>
                <a:latin typeface="Poppins" pitchFamily="2" charset="77"/>
                <a:cs typeface="Poppins" pitchFamily="2" charset="77"/>
              </a:rPr>
              <a:t> yang solid: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memiliki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komunitas</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besar</a:t>
            </a:r>
            <a:r>
              <a:rPr lang="en-ID" sz="1600" b="0" i="0" dirty="0">
                <a:solidFill>
                  <a:schemeClr val="bg1">
                    <a:lumMod val="95000"/>
                  </a:schemeClr>
                </a:solidFill>
                <a:effectLst/>
                <a:latin typeface="Poppins" pitchFamily="2" charset="77"/>
                <a:cs typeface="Poppins" pitchFamily="2" charset="77"/>
              </a:rPr>
              <a:t> dan </a:t>
            </a:r>
            <a:r>
              <a:rPr lang="en-ID" sz="1600" b="0" i="0" dirty="0" err="1">
                <a:solidFill>
                  <a:schemeClr val="bg1">
                    <a:lumMod val="95000"/>
                  </a:schemeClr>
                </a:solidFill>
                <a:effectLst/>
                <a:latin typeface="Poppins" pitchFamily="2" charset="77"/>
                <a:cs typeface="Poppins" pitchFamily="2" charset="77"/>
              </a:rPr>
              <a:t>aktif</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berarti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banyak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sumber</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daya</a:t>
            </a:r>
            <a:r>
              <a:rPr lang="en-ID" sz="1600" b="0" i="0" dirty="0">
                <a:solidFill>
                  <a:schemeClr val="bg1">
                    <a:lumMod val="95000"/>
                  </a:schemeClr>
                </a:solidFill>
                <a:effectLst/>
                <a:latin typeface="Poppins" pitchFamily="2" charset="77"/>
                <a:cs typeface="Poppins" pitchFamily="2" charset="77"/>
              </a:rPr>
              <a:t>, plugin, dan </a:t>
            </a:r>
            <a:r>
              <a:rPr lang="en-ID" sz="1600" b="0" i="0" dirty="0" err="1">
                <a:solidFill>
                  <a:schemeClr val="bg1">
                    <a:lumMod val="95000"/>
                  </a:schemeClr>
                </a:solidFill>
                <a:effectLst/>
                <a:latin typeface="Poppins" pitchFamily="2" charset="77"/>
                <a:cs typeface="Poppins" pitchFamily="2" charset="77"/>
              </a:rPr>
              <a:t>dukungan</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tersedia</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8" name="TextBox 7">
            <a:extLst>
              <a:ext uri="{FF2B5EF4-FFF2-40B4-BE49-F238E27FC236}">
                <a16:creationId xmlns:a16="http://schemas.microsoft.com/office/drawing/2014/main" id="{9EC6D74E-2593-581A-5679-641759271C15}"/>
              </a:ext>
            </a:extLst>
          </p:cNvPr>
          <p:cNvSpPr txBox="1"/>
          <p:nvPr/>
        </p:nvSpPr>
        <p:spPr>
          <a:xfrm>
            <a:off x="2602487" y="9299594"/>
            <a:ext cx="6788888" cy="584775"/>
          </a:xfrm>
          <a:prstGeom prst="rect">
            <a:avLst/>
          </a:prstGeom>
          <a:noFill/>
        </p:spPr>
        <p:txBody>
          <a:bodyPr wrap="square">
            <a:spAutoFit/>
          </a:bodyPr>
          <a:lstStyle/>
          <a:p>
            <a:pPr algn="ctr"/>
            <a:r>
              <a:rPr lang="en-ID" sz="1600" b="0" i="0" dirty="0">
                <a:solidFill>
                  <a:schemeClr val="bg1">
                    <a:lumMod val="95000"/>
                  </a:schemeClr>
                </a:solidFill>
                <a:effectLst/>
                <a:latin typeface="Poppins" pitchFamily="2" charset="77"/>
                <a:cs typeface="Poppins" pitchFamily="2" charset="77"/>
              </a:rPr>
              <a:t>Performa yang </a:t>
            </a:r>
            <a:r>
              <a:rPr lang="en-ID" sz="1600" b="0" i="0" dirty="0" err="1">
                <a:solidFill>
                  <a:schemeClr val="bg1">
                    <a:lumMod val="95000"/>
                  </a:schemeClr>
                </a:solidFill>
                <a:effectLst/>
                <a:latin typeface="Poppins" pitchFamily="2" charset="77"/>
                <a:cs typeface="Poppins" pitchFamily="2" charset="77"/>
              </a:rPr>
              <a:t>baik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menawarkan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performa</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baik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bahkan</a:t>
            </a:r>
            <a:r>
              <a:rPr lang="en-ID" sz="1600" b="0" i="0" dirty="0">
                <a:solidFill>
                  <a:schemeClr val="bg1">
                    <a:lumMod val="95000"/>
                  </a:schemeClr>
                </a:solidFill>
                <a:effectLst/>
                <a:latin typeface="Poppins" pitchFamily="2" charset="77"/>
                <a:cs typeface="Poppins" pitchFamily="2" charset="77"/>
              </a:rPr>
              <a:t> pada </a:t>
            </a:r>
            <a:r>
              <a:rPr lang="en-ID" sz="1600" b="0" i="0" dirty="0" err="1">
                <a:solidFill>
                  <a:schemeClr val="bg1">
                    <a:lumMod val="95000"/>
                  </a:schemeClr>
                </a:solidFill>
                <a:effectLst/>
                <a:latin typeface="Poppins" pitchFamily="2" charset="77"/>
                <a:cs typeface="Poppins" pitchFamily="2" charset="77"/>
              </a:rPr>
              <a:t>proyek-proyek</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kompleks</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Tree>
    <p:extLst>
      <p:ext uri="{BB962C8B-B14F-4D97-AF65-F5344CB8AC3E}">
        <p14:creationId xmlns:p14="http://schemas.microsoft.com/office/powerpoint/2010/main" val="343586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2">
            <a:alphaModFix amt="53000"/>
            <a:extLst>
              <a:ext uri="{28A0092B-C50C-407E-A947-70E740481C1C}">
                <a14:useLocalDpi xmlns:a14="http://schemas.microsoft.com/office/drawing/2010/main" val="0"/>
              </a:ext>
            </a:extLst>
          </a:blip>
          <a:srcRect/>
          <a:stretch>
            <a:fillRect/>
          </a:stretch>
        </p:blipFill>
        <p:spPr bwMode="auto">
          <a:xfrm rot="19625880">
            <a:off x="153353" y="1048392"/>
            <a:ext cx="6776867" cy="677686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11" name="Title 4">
            <a:extLst>
              <a:ext uri="{FF2B5EF4-FFF2-40B4-BE49-F238E27FC236}">
                <a16:creationId xmlns:a16="http://schemas.microsoft.com/office/drawing/2014/main" id="{93C96CBB-256B-EB37-C3D1-98B34A51E8A2}"/>
              </a:ext>
            </a:extLst>
          </p:cNvPr>
          <p:cNvSpPr txBox="1">
            <a:spLocks/>
          </p:cNvSpPr>
          <p:nvPr/>
        </p:nvSpPr>
        <p:spPr>
          <a:xfrm>
            <a:off x="-5693274" y="1925199"/>
            <a:ext cx="5374886" cy="1175657"/>
          </a:xfrm>
          <a:prstGeom prst="rect">
            <a:avLst/>
          </a:prstGeom>
          <a:noFill/>
          <a:ln>
            <a:noFill/>
          </a:ln>
        </p:spPr>
        <p:txBody>
          <a:bodyPr spcFirstLastPara="1" wrap="square" lIns="91425" tIns="91425" rIns="91425" bIns="91425" anchor="b" anchorCtr="0">
            <a:normAutofit fontScale="9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pPr algn="r"/>
            <a:r>
              <a:rPr lang="en-US" b="1" dirty="0" err="1">
                <a:solidFill>
                  <a:schemeClr val="bg1"/>
                </a:solidFill>
                <a:latin typeface="Poppins" pitchFamily="2" charset="77"/>
                <a:cs typeface="Poppins" pitchFamily="2" charset="77"/>
              </a:rPr>
              <a:t>Apa</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itu</a:t>
            </a:r>
            <a:r>
              <a:rPr lang="en-US" b="1" dirty="0">
                <a:solidFill>
                  <a:schemeClr val="bg1"/>
                </a:solidFill>
                <a:latin typeface="Poppins" pitchFamily="2" charset="77"/>
                <a:cs typeface="Poppins" pitchFamily="2" charset="77"/>
              </a:rPr>
              <a:t> VUE?</a:t>
            </a:r>
          </a:p>
        </p:txBody>
      </p:sp>
      <p:sp>
        <p:nvSpPr>
          <p:cNvPr id="12" name="Subtitle 5">
            <a:extLst>
              <a:ext uri="{FF2B5EF4-FFF2-40B4-BE49-F238E27FC236}">
                <a16:creationId xmlns:a16="http://schemas.microsoft.com/office/drawing/2014/main" id="{387C5752-67FF-AB59-FF73-699E19FBE0DA}"/>
              </a:ext>
            </a:extLst>
          </p:cNvPr>
          <p:cNvSpPr txBox="1">
            <a:spLocks/>
          </p:cNvSpPr>
          <p:nvPr/>
        </p:nvSpPr>
        <p:spPr>
          <a:xfrm>
            <a:off x="-6085798" y="3371030"/>
            <a:ext cx="5575607" cy="1489205"/>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1pPr>
            <a:lvl2pPr marL="914400" marR="0" lvl="1"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2pPr>
            <a:lvl3pPr marL="1371600" marR="0" lvl="2"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3pPr>
            <a:lvl4pPr marL="1828800" marR="0" lvl="3"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4pPr>
            <a:lvl5pPr marL="2286000" marR="0" lvl="4"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5pPr>
            <a:lvl6pPr marL="2743200" marR="0" lvl="5"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6pPr>
            <a:lvl7pPr marL="3200400" marR="0" lvl="6"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7pPr>
            <a:lvl8pPr marL="3657600" marR="0" lvl="7"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8pPr>
            <a:lvl9pPr marL="4114800" marR="0" lvl="8" indent="-317500" algn="ctr" rtl="0" eaLnBrk="1" hangingPunct="1">
              <a:lnSpc>
                <a:spcPct val="100000"/>
              </a:lnSpc>
              <a:spcBef>
                <a:spcPts val="0"/>
              </a:spcBef>
              <a:spcAft>
                <a:spcPts val="0"/>
              </a:spcAft>
              <a:buClr>
                <a:schemeClr val="dk2"/>
              </a:buClr>
              <a:buSzPts val="2800"/>
              <a:buFont typeface="Arial"/>
              <a:buNone/>
              <a:defRPr sz="3733" b="0" i="0" u="none" strike="noStrike" cap="none">
                <a:solidFill>
                  <a:schemeClr val="dk2"/>
                </a:solidFill>
                <a:latin typeface="Arial"/>
                <a:ea typeface="Arial"/>
                <a:cs typeface="Arial"/>
                <a:sym typeface="Arial"/>
              </a:defRPr>
            </a:lvl9pPr>
          </a:lstStyle>
          <a:p>
            <a:r>
              <a:rPr lang="en-ID" b="0" i="0" dirty="0" err="1">
                <a:solidFill>
                  <a:schemeClr val="bg1">
                    <a:lumMod val="95000"/>
                  </a:schemeClr>
                </a:solidFill>
                <a:effectLst/>
                <a:latin typeface="Poppins" pitchFamily="2" charset="77"/>
                <a:cs typeface="Poppins" pitchFamily="2" charset="77"/>
              </a:rPr>
              <a:t>Vue.js</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adalah</a:t>
            </a:r>
            <a:r>
              <a:rPr lang="en-ID" b="0" i="0" dirty="0">
                <a:solidFill>
                  <a:schemeClr val="bg1">
                    <a:lumMod val="95000"/>
                  </a:schemeClr>
                </a:solidFill>
                <a:effectLst/>
                <a:latin typeface="Poppins" pitchFamily="2" charset="77"/>
                <a:cs typeface="Poppins" pitchFamily="2" charset="77"/>
              </a:rPr>
              <a:t> framework JavaScript </a:t>
            </a:r>
            <a:r>
              <a:rPr lang="en-ID" b="0" i="0" dirty="0" err="1">
                <a:solidFill>
                  <a:schemeClr val="bg1">
                    <a:lumMod val="95000"/>
                  </a:schemeClr>
                </a:solidFill>
                <a:effectLst/>
                <a:latin typeface="Poppins" pitchFamily="2" charset="77"/>
                <a:cs typeface="Poppins" pitchFamily="2" charset="77"/>
              </a:rPr>
              <a:t>progresif</a:t>
            </a:r>
            <a:r>
              <a:rPr lang="en-ID" b="0" i="0" dirty="0">
                <a:solidFill>
                  <a:schemeClr val="bg1">
                    <a:lumMod val="95000"/>
                  </a:schemeClr>
                </a:solidFill>
                <a:effectLst/>
                <a:latin typeface="Poppins" pitchFamily="2" charset="77"/>
                <a:cs typeface="Poppins" pitchFamily="2" charset="77"/>
              </a:rPr>
              <a:t> yang </a:t>
            </a:r>
            <a:r>
              <a:rPr lang="en-ID" b="0" i="0" dirty="0" err="1">
                <a:solidFill>
                  <a:schemeClr val="bg1">
                    <a:lumMod val="95000"/>
                  </a:schemeClr>
                </a:solidFill>
                <a:effectLst/>
                <a:latin typeface="Poppins" pitchFamily="2" charset="77"/>
                <a:cs typeface="Poppins" pitchFamily="2" charset="77"/>
              </a:rPr>
              <a:t>digunakan</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untuk</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membangun</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antarmuka</a:t>
            </a:r>
            <a:r>
              <a:rPr lang="en-ID" b="0" i="0" dirty="0">
                <a:solidFill>
                  <a:schemeClr val="bg1">
                    <a:lumMod val="95000"/>
                  </a:schemeClr>
                </a:solidFill>
                <a:effectLst/>
                <a:latin typeface="Poppins" pitchFamily="2" charset="77"/>
                <a:cs typeface="Poppins" pitchFamily="2" charset="77"/>
              </a:rPr>
              <a:t> </a:t>
            </a:r>
            <a:r>
              <a:rPr lang="en-ID" b="0" i="0" dirty="0" err="1">
                <a:solidFill>
                  <a:schemeClr val="bg1">
                    <a:lumMod val="95000"/>
                  </a:schemeClr>
                </a:solidFill>
                <a:effectLst/>
                <a:latin typeface="Poppins" pitchFamily="2" charset="77"/>
                <a:cs typeface="Poppins" pitchFamily="2" charset="77"/>
              </a:rPr>
              <a:t>pengguna</a:t>
            </a:r>
            <a:r>
              <a:rPr lang="en-ID" b="0" i="0" dirty="0">
                <a:solidFill>
                  <a:schemeClr val="bg1">
                    <a:lumMod val="95000"/>
                  </a:schemeClr>
                </a:solidFill>
                <a:effectLst/>
                <a:latin typeface="Poppins" pitchFamily="2" charset="77"/>
                <a:cs typeface="Poppins" pitchFamily="2" charset="77"/>
              </a:rPr>
              <a:t> yang </a:t>
            </a:r>
            <a:r>
              <a:rPr lang="en-ID" b="0" i="0" dirty="0" err="1">
                <a:solidFill>
                  <a:schemeClr val="bg1">
                    <a:lumMod val="95000"/>
                  </a:schemeClr>
                </a:solidFill>
                <a:effectLst/>
                <a:latin typeface="Poppins" pitchFamily="2" charset="77"/>
                <a:cs typeface="Poppins" pitchFamily="2" charset="77"/>
              </a:rPr>
              <a:t>interaktif</a:t>
            </a:r>
            <a:r>
              <a:rPr lang="en-ID" b="0" i="0" dirty="0">
                <a:solidFill>
                  <a:schemeClr val="bg1">
                    <a:lumMod val="95000"/>
                  </a:schemeClr>
                </a:solidFill>
                <a:effectLst/>
                <a:latin typeface="Poppins" pitchFamily="2" charset="77"/>
                <a:cs typeface="Poppins" pitchFamily="2" charset="77"/>
              </a:rPr>
              <a:t>.</a:t>
            </a:r>
            <a:endParaRPr lang="en-US" dirty="0">
              <a:solidFill>
                <a:schemeClr val="bg1">
                  <a:lumMod val="95000"/>
                </a:schemeClr>
              </a:solidFill>
              <a:latin typeface="Poppins" pitchFamily="2" charset="77"/>
              <a:cs typeface="Poppins" pitchFamily="2" charset="77"/>
            </a:endParaRPr>
          </a:p>
        </p:txBody>
      </p:sp>
      <p:sp>
        <p:nvSpPr>
          <p:cNvPr id="2" name="Title 4">
            <a:extLst>
              <a:ext uri="{FF2B5EF4-FFF2-40B4-BE49-F238E27FC236}">
                <a16:creationId xmlns:a16="http://schemas.microsoft.com/office/drawing/2014/main" id="{6E8F392D-080C-FB56-1CE4-BC9CDD226E57}"/>
              </a:ext>
            </a:extLst>
          </p:cNvPr>
          <p:cNvSpPr txBox="1">
            <a:spLocks/>
          </p:cNvSpPr>
          <p:nvPr/>
        </p:nvSpPr>
        <p:spPr>
          <a:xfrm>
            <a:off x="3113132" y="924569"/>
            <a:ext cx="6030868" cy="755374"/>
          </a:xfrm>
          <a:prstGeom prst="rect">
            <a:avLst/>
          </a:prstGeom>
          <a:noFill/>
          <a:ln>
            <a:noFill/>
          </a:ln>
        </p:spPr>
        <p:txBody>
          <a:bodyPr spcFirstLastPara="1" wrap="square" lIns="91425" tIns="91425" rIns="91425" bIns="91425" anchor="b" anchorCtr="0">
            <a:normAutofit fontScale="525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err="1">
                <a:solidFill>
                  <a:schemeClr val="bg1"/>
                </a:solidFill>
                <a:latin typeface="Poppins" pitchFamily="2" charset="77"/>
                <a:cs typeface="Poppins" pitchFamily="2" charset="77"/>
              </a:rPr>
              <a:t>Mengapa</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Memilih</a:t>
            </a:r>
            <a:r>
              <a:rPr lang="en-US" b="1" dirty="0">
                <a:solidFill>
                  <a:schemeClr val="bg1"/>
                </a:solidFill>
                <a:latin typeface="Poppins" pitchFamily="2" charset="77"/>
                <a:cs typeface="Poppins" pitchFamily="2" charset="77"/>
              </a:rPr>
              <a:t> VUE?</a:t>
            </a:r>
          </a:p>
        </p:txBody>
      </p:sp>
      <p:sp>
        <p:nvSpPr>
          <p:cNvPr id="4" name="TextBox 3">
            <a:extLst>
              <a:ext uri="{FF2B5EF4-FFF2-40B4-BE49-F238E27FC236}">
                <a16:creationId xmlns:a16="http://schemas.microsoft.com/office/drawing/2014/main" id="{9E8125DF-8744-E54F-6801-A8366C2C0550}"/>
              </a:ext>
            </a:extLst>
          </p:cNvPr>
          <p:cNvSpPr txBox="1"/>
          <p:nvPr/>
        </p:nvSpPr>
        <p:spPr>
          <a:xfrm>
            <a:off x="1613486" y="2040925"/>
            <a:ext cx="9030160" cy="830997"/>
          </a:xfrm>
          <a:prstGeom prst="rect">
            <a:avLst/>
          </a:prstGeom>
          <a:noFill/>
        </p:spPr>
        <p:txBody>
          <a:bodyPr wrap="square">
            <a:spAutoFit/>
          </a:bodyPr>
          <a:lstStyle/>
          <a:p>
            <a:pPr algn="ctr"/>
            <a:r>
              <a:rPr lang="en-ID" sz="1600" b="0" i="0" dirty="0" err="1">
                <a:solidFill>
                  <a:schemeClr val="bg1">
                    <a:lumMod val="95000"/>
                  </a:schemeClr>
                </a:solidFill>
                <a:effectLst/>
                <a:latin typeface="Poppins" pitchFamily="2" charset="77"/>
                <a:cs typeface="Poppins" pitchFamily="2" charset="77"/>
              </a:rPr>
              <a:t>Kebijakan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adopsi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bertahap</a:t>
            </a:r>
            <a:r>
              <a:rPr lang="en-ID" sz="1600" b="0" i="0" dirty="0">
                <a:solidFill>
                  <a:schemeClr val="bg1">
                    <a:lumMod val="95000"/>
                  </a:schemeClr>
                </a:solidFill>
                <a:effectLst/>
                <a:latin typeface="Poppins" pitchFamily="2" charset="77"/>
                <a:cs typeface="Poppins" pitchFamily="2" charset="77"/>
              </a:rPr>
              <a:t> (incremental adoption): Anda </a:t>
            </a:r>
            <a:r>
              <a:rPr lang="en-ID" sz="1600" b="0" i="0" dirty="0" err="1">
                <a:solidFill>
                  <a:schemeClr val="bg1">
                    <a:lumMod val="95000"/>
                  </a:schemeClr>
                </a:solidFill>
                <a:effectLst/>
                <a:latin typeface="Poppins" pitchFamily="2" charset="77"/>
                <a:cs typeface="Poppins" pitchFamily="2" charset="77"/>
              </a:rPr>
              <a:t>dapat</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memperkenalkan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ke</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dalam</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proyek</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sudah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secara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bertahap</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tanpa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harus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mengganti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seluruh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kode</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7" name="TextBox 6">
            <a:extLst>
              <a:ext uri="{FF2B5EF4-FFF2-40B4-BE49-F238E27FC236}">
                <a16:creationId xmlns:a16="http://schemas.microsoft.com/office/drawing/2014/main" id="{83C6E789-B9DB-7831-9250-8E771CA5C998}"/>
              </a:ext>
            </a:extLst>
          </p:cNvPr>
          <p:cNvSpPr txBox="1"/>
          <p:nvPr/>
        </p:nvSpPr>
        <p:spPr>
          <a:xfrm>
            <a:off x="1850065" y="3170171"/>
            <a:ext cx="8527312" cy="584775"/>
          </a:xfrm>
          <a:prstGeom prst="rect">
            <a:avLst/>
          </a:prstGeom>
          <a:noFill/>
        </p:spPr>
        <p:txBody>
          <a:bodyPr wrap="square">
            <a:spAutoFit/>
          </a:bodyPr>
          <a:lstStyle/>
          <a:p>
            <a:pPr algn="ctr"/>
            <a:r>
              <a:rPr lang="en-ID" sz="1600" b="0" i="0" dirty="0" err="1">
                <a:solidFill>
                  <a:schemeClr val="bg1">
                    <a:lumMod val="95000"/>
                  </a:schemeClr>
                </a:solidFill>
                <a:effectLst/>
                <a:latin typeface="Poppins" pitchFamily="2" charset="77"/>
                <a:cs typeface="Poppins" pitchFamily="2" charset="77"/>
              </a:rPr>
              <a:t>Komunitas</a:t>
            </a:r>
            <a:r>
              <a:rPr lang="en-ID" sz="1600" b="0" i="0" dirty="0">
                <a:solidFill>
                  <a:schemeClr val="bg1">
                    <a:lumMod val="95000"/>
                  </a:schemeClr>
                </a:solidFill>
                <a:effectLst/>
                <a:latin typeface="Poppins" pitchFamily="2" charset="77"/>
                <a:cs typeface="Poppins" pitchFamily="2" charset="77"/>
              </a:rPr>
              <a:t> yang solid: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memiliki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komunitas</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besar</a:t>
            </a:r>
            <a:r>
              <a:rPr lang="en-ID" sz="1600" b="0" i="0" dirty="0">
                <a:solidFill>
                  <a:schemeClr val="bg1">
                    <a:lumMod val="95000"/>
                  </a:schemeClr>
                </a:solidFill>
                <a:effectLst/>
                <a:latin typeface="Poppins" pitchFamily="2" charset="77"/>
                <a:cs typeface="Poppins" pitchFamily="2" charset="77"/>
              </a:rPr>
              <a:t> dan </a:t>
            </a:r>
            <a:r>
              <a:rPr lang="en-ID" sz="1600" b="0" i="0" dirty="0" err="1">
                <a:solidFill>
                  <a:schemeClr val="bg1">
                    <a:lumMod val="95000"/>
                  </a:schemeClr>
                </a:solidFill>
                <a:effectLst/>
                <a:latin typeface="Poppins" pitchFamily="2" charset="77"/>
                <a:cs typeface="Poppins" pitchFamily="2" charset="77"/>
              </a:rPr>
              <a:t>aktif</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berarti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banyak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sumber</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daya</a:t>
            </a:r>
            <a:r>
              <a:rPr lang="en-ID" sz="1600" b="0" i="0" dirty="0">
                <a:solidFill>
                  <a:schemeClr val="bg1">
                    <a:lumMod val="95000"/>
                  </a:schemeClr>
                </a:solidFill>
                <a:effectLst/>
                <a:latin typeface="Poppins" pitchFamily="2" charset="77"/>
                <a:cs typeface="Poppins" pitchFamily="2" charset="77"/>
              </a:rPr>
              <a:t>, plugin, dan </a:t>
            </a:r>
            <a:r>
              <a:rPr lang="en-ID" sz="1600" b="0" i="0" dirty="0" err="1">
                <a:solidFill>
                  <a:schemeClr val="bg1">
                    <a:lumMod val="95000"/>
                  </a:schemeClr>
                </a:solidFill>
                <a:effectLst/>
                <a:latin typeface="Poppins" pitchFamily="2" charset="77"/>
                <a:cs typeface="Poppins" pitchFamily="2" charset="77"/>
              </a:rPr>
              <a:t>dukungan</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tersedia</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8" name="TextBox 7">
            <a:extLst>
              <a:ext uri="{FF2B5EF4-FFF2-40B4-BE49-F238E27FC236}">
                <a16:creationId xmlns:a16="http://schemas.microsoft.com/office/drawing/2014/main" id="{9EC6D74E-2593-581A-5679-641759271C15}"/>
              </a:ext>
            </a:extLst>
          </p:cNvPr>
          <p:cNvSpPr txBox="1"/>
          <p:nvPr/>
        </p:nvSpPr>
        <p:spPr>
          <a:xfrm>
            <a:off x="1850065" y="4493681"/>
            <a:ext cx="8527312" cy="584775"/>
          </a:xfrm>
          <a:prstGeom prst="rect">
            <a:avLst/>
          </a:prstGeom>
          <a:noFill/>
        </p:spPr>
        <p:txBody>
          <a:bodyPr wrap="square">
            <a:spAutoFit/>
          </a:bodyPr>
          <a:lstStyle/>
          <a:p>
            <a:pPr algn="ctr"/>
            <a:r>
              <a:rPr lang="en-ID" sz="1600" b="0" i="0" dirty="0">
                <a:solidFill>
                  <a:schemeClr val="bg1">
                    <a:lumMod val="95000"/>
                  </a:schemeClr>
                </a:solidFill>
                <a:effectLst/>
                <a:latin typeface="Poppins" pitchFamily="2" charset="77"/>
                <a:cs typeface="Poppins" pitchFamily="2" charset="77"/>
              </a:rPr>
              <a:t>Performa yang </a:t>
            </a:r>
            <a:r>
              <a:rPr lang="en-ID" sz="1600" b="0" i="0" dirty="0" err="1">
                <a:solidFill>
                  <a:schemeClr val="bg1">
                    <a:lumMod val="95000"/>
                  </a:schemeClr>
                </a:solidFill>
                <a:effectLst/>
                <a:latin typeface="Poppins" pitchFamily="2" charset="77"/>
                <a:cs typeface="Poppins" pitchFamily="2" charset="77"/>
              </a:rPr>
              <a:t>baik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menawarkan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performa</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baik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bahkan</a:t>
            </a:r>
            <a:r>
              <a:rPr lang="en-ID" sz="1600" b="0" i="0" dirty="0">
                <a:solidFill>
                  <a:schemeClr val="bg1">
                    <a:lumMod val="95000"/>
                  </a:schemeClr>
                </a:solidFill>
                <a:effectLst/>
                <a:latin typeface="Poppins" pitchFamily="2" charset="77"/>
                <a:cs typeface="Poppins" pitchFamily="2" charset="77"/>
              </a:rPr>
              <a:t> pada </a:t>
            </a:r>
            <a:r>
              <a:rPr lang="en-ID" sz="1600" b="0" i="0" dirty="0" err="1">
                <a:solidFill>
                  <a:schemeClr val="bg1">
                    <a:lumMod val="95000"/>
                  </a:schemeClr>
                </a:solidFill>
                <a:effectLst/>
                <a:latin typeface="Poppins" pitchFamily="2" charset="77"/>
                <a:cs typeface="Poppins" pitchFamily="2" charset="77"/>
              </a:rPr>
              <a:t>proyek-proyek</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kompleks</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18" name="Title 4">
            <a:extLst>
              <a:ext uri="{FF2B5EF4-FFF2-40B4-BE49-F238E27FC236}">
                <a16:creationId xmlns:a16="http://schemas.microsoft.com/office/drawing/2014/main" id="{2D1352E3-AD20-D786-14E6-CA6D92F0989A}"/>
              </a:ext>
            </a:extLst>
          </p:cNvPr>
          <p:cNvSpPr txBox="1">
            <a:spLocks/>
          </p:cNvSpPr>
          <p:nvPr/>
        </p:nvSpPr>
        <p:spPr>
          <a:xfrm>
            <a:off x="-3867017" y="-891103"/>
            <a:ext cx="4107043" cy="755374"/>
          </a:xfrm>
          <a:prstGeom prst="rect">
            <a:avLst/>
          </a:prstGeom>
          <a:noFill/>
          <a:ln>
            <a:noFill/>
          </a:ln>
        </p:spPr>
        <p:txBody>
          <a:bodyPr spcFirstLastPara="1" wrap="square" lIns="91425" tIns="91425" rIns="91425" bIns="91425" anchor="b" anchorCtr="0">
            <a:normAutofit fontScale="60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err="1">
                <a:solidFill>
                  <a:schemeClr val="bg1"/>
                </a:solidFill>
                <a:latin typeface="Poppins" pitchFamily="2" charset="77"/>
                <a:cs typeface="Poppins" pitchFamily="2" charset="77"/>
              </a:rPr>
              <a:t>Instalasi</a:t>
            </a:r>
            <a:r>
              <a:rPr lang="en-US" b="1" dirty="0">
                <a:solidFill>
                  <a:schemeClr val="bg1"/>
                </a:solidFill>
                <a:latin typeface="Poppins" pitchFamily="2" charset="77"/>
                <a:cs typeface="Poppins" pitchFamily="2" charset="77"/>
              </a:rPr>
              <a:t> VUE?</a:t>
            </a:r>
          </a:p>
        </p:txBody>
      </p:sp>
      <p:sp>
        <p:nvSpPr>
          <p:cNvPr id="20" name="TextBox 19">
            <a:extLst>
              <a:ext uri="{FF2B5EF4-FFF2-40B4-BE49-F238E27FC236}">
                <a16:creationId xmlns:a16="http://schemas.microsoft.com/office/drawing/2014/main" id="{550C4D10-236A-B448-D957-599FAA6A8A85}"/>
              </a:ext>
            </a:extLst>
          </p:cNvPr>
          <p:cNvSpPr txBox="1"/>
          <p:nvPr/>
        </p:nvSpPr>
        <p:spPr>
          <a:xfrm>
            <a:off x="2220495" y="8691466"/>
            <a:ext cx="6332955" cy="400110"/>
          </a:xfrm>
          <a:prstGeom prst="rect">
            <a:avLst/>
          </a:prstGeom>
          <a:noFill/>
        </p:spPr>
        <p:txBody>
          <a:bodyPr wrap="square">
            <a:spAutoFit/>
          </a:bodyPr>
          <a:lstStyle/>
          <a:p>
            <a:r>
              <a:rPr lang="en-ID" sz="2000" b="1" i="0" dirty="0" err="1">
                <a:solidFill>
                  <a:schemeClr val="bg1">
                    <a:lumMod val="95000"/>
                  </a:schemeClr>
                </a:solidFill>
                <a:effectLst/>
                <a:latin typeface="Poppins" pitchFamily="2" charset="77"/>
                <a:cs typeface="Poppins" pitchFamily="2" charset="77"/>
              </a:rPr>
              <a:t>Menggunakan</a:t>
            </a:r>
            <a:r>
              <a:rPr lang="en-ID" sz="2000" b="1" i="0" dirty="0">
                <a:solidFill>
                  <a:schemeClr val="bg1">
                    <a:lumMod val="95000"/>
                  </a:schemeClr>
                </a:solidFill>
                <a:effectLst/>
                <a:latin typeface="Poppins" pitchFamily="2" charset="77"/>
                <a:cs typeface="Poppins" pitchFamily="2" charset="77"/>
              </a:rPr>
              <a:t> </a:t>
            </a:r>
            <a:r>
              <a:rPr lang="en-ID" sz="2000" b="1" i="0" dirty="0" err="1">
                <a:solidFill>
                  <a:schemeClr val="bg1">
                    <a:lumMod val="95000"/>
                  </a:schemeClr>
                </a:solidFill>
                <a:effectLst/>
                <a:latin typeface="Poppins" pitchFamily="2" charset="77"/>
                <a:cs typeface="Poppins" pitchFamily="2" charset="77"/>
              </a:rPr>
              <a:t>npm</a:t>
            </a:r>
            <a:r>
              <a:rPr lang="en-ID" sz="2000" b="1" i="0" dirty="0">
                <a:solidFill>
                  <a:schemeClr val="bg1">
                    <a:lumMod val="95000"/>
                  </a:schemeClr>
                </a:solidFill>
                <a:effectLst/>
                <a:latin typeface="Poppins" pitchFamily="2" charset="77"/>
                <a:cs typeface="Poppins" pitchFamily="2" charset="77"/>
              </a:rPr>
              <a:t> (Node Package Manager)</a:t>
            </a:r>
            <a:endParaRPr lang="en-US" sz="2000" dirty="0">
              <a:solidFill>
                <a:schemeClr val="bg1">
                  <a:lumMod val="95000"/>
                </a:schemeClr>
              </a:solidFill>
              <a:latin typeface="Poppins" pitchFamily="2" charset="77"/>
              <a:cs typeface="Poppins" pitchFamily="2" charset="77"/>
            </a:endParaRPr>
          </a:p>
        </p:txBody>
      </p:sp>
      <p:pic>
        <p:nvPicPr>
          <p:cNvPr id="22" name="Picture 21">
            <a:extLst>
              <a:ext uri="{FF2B5EF4-FFF2-40B4-BE49-F238E27FC236}">
                <a16:creationId xmlns:a16="http://schemas.microsoft.com/office/drawing/2014/main" id="{EACAF550-F183-5602-CC42-9AB82D426AD6}"/>
              </a:ext>
            </a:extLst>
          </p:cNvPr>
          <p:cNvPicPr>
            <a:picLocks noChangeAspect="1"/>
          </p:cNvPicPr>
          <p:nvPr/>
        </p:nvPicPr>
        <p:blipFill>
          <a:blip r:embed="rId3"/>
          <a:stretch>
            <a:fillRect/>
          </a:stretch>
        </p:blipFill>
        <p:spPr>
          <a:xfrm>
            <a:off x="2220495" y="7495665"/>
            <a:ext cx="8014220" cy="1045333"/>
          </a:xfrm>
          <a:prstGeom prst="rect">
            <a:avLst/>
          </a:prstGeom>
        </p:spPr>
      </p:pic>
      <p:sp>
        <p:nvSpPr>
          <p:cNvPr id="23" name="TextBox 22">
            <a:extLst>
              <a:ext uri="{FF2B5EF4-FFF2-40B4-BE49-F238E27FC236}">
                <a16:creationId xmlns:a16="http://schemas.microsoft.com/office/drawing/2014/main" id="{4907445A-A28E-80B9-69CE-A44AE38305EC}"/>
              </a:ext>
            </a:extLst>
          </p:cNvPr>
          <p:cNvSpPr txBox="1"/>
          <p:nvPr/>
        </p:nvSpPr>
        <p:spPr>
          <a:xfrm>
            <a:off x="2220495" y="6972064"/>
            <a:ext cx="2785730" cy="400110"/>
          </a:xfrm>
          <a:prstGeom prst="rect">
            <a:avLst/>
          </a:prstGeom>
          <a:noFill/>
        </p:spPr>
        <p:txBody>
          <a:bodyPr wrap="square">
            <a:spAutoFit/>
          </a:bodyPr>
          <a:lstStyle/>
          <a:p>
            <a:r>
              <a:rPr lang="en-ID" sz="2000" b="1" i="0" dirty="0" err="1">
                <a:solidFill>
                  <a:schemeClr val="bg1">
                    <a:lumMod val="95000"/>
                  </a:schemeClr>
                </a:solidFill>
                <a:effectLst/>
                <a:latin typeface="Poppins" pitchFamily="2" charset="77"/>
                <a:cs typeface="Poppins" pitchFamily="2" charset="77"/>
              </a:rPr>
              <a:t>Menggunakan</a:t>
            </a:r>
            <a:r>
              <a:rPr lang="en-ID" sz="2000" b="1" i="0" dirty="0">
                <a:solidFill>
                  <a:schemeClr val="bg1">
                    <a:lumMod val="95000"/>
                  </a:schemeClr>
                </a:solidFill>
                <a:effectLst/>
                <a:latin typeface="Poppins" pitchFamily="2" charset="77"/>
                <a:cs typeface="Poppins" pitchFamily="2" charset="77"/>
              </a:rPr>
              <a:t> CDN</a:t>
            </a:r>
            <a:endParaRPr lang="en-US" sz="2000" dirty="0">
              <a:solidFill>
                <a:schemeClr val="bg1">
                  <a:lumMod val="95000"/>
                </a:schemeClr>
              </a:solidFill>
              <a:latin typeface="Poppins" pitchFamily="2" charset="77"/>
              <a:cs typeface="Poppins" pitchFamily="2" charset="77"/>
            </a:endParaRPr>
          </a:p>
        </p:txBody>
      </p:sp>
      <p:pic>
        <p:nvPicPr>
          <p:cNvPr id="24" name="Picture 23">
            <a:extLst>
              <a:ext uri="{FF2B5EF4-FFF2-40B4-BE49-F238E27FC236}">
                <a16:creationId xmlns:a16="http://schemas.microsoft.com/office/drawing/2014/main" id="{E1CC3A87-FA0D-792D-0DA3-2C16CF1CD8FB}"/>
              </a:ext>
            </a:extLst>
          </p:cNvPr>
          <p:cNvPicPr>
            <a:picLocks noChangeAspect="1"/>
          </p:cNvPicPr>
          <p:nvPr/>
        </p:nvPicPr>
        <p:blipFill>
          <a:blip r:embed="rId4"/>
          <a:stretch>
            <a:fillRect/>
          </a:stretch>
        </p:blipFill>
        <p:spPr>
          <a:xfrm>
            <a:off x="2220494" y="9497283"/>
            <a:ext cx="7862715" cy="1045332"/>
          </a:xfrm>
          <a:prstGeom prst="rect">
            <a:avLst/>
          </a:prstGeom>
        </p:spPr>
      </p:pic>
      <p:pic>
        <p:nvPicPr>
          <p:cNvPr id="25" name="Picture 24">
            <a:extLst>
              <a:ext uri="{FF2B5EF4-FFF2-40B4-BE49-F238E27FC236}">
                <a16:creationId xmlns:a16="http://schemas.microsoft.com/office/drawing/2014/main" id="{75C941F2-ECF5-8FDE-AE35-93ECAEB05274}"/>
              </a:ext>
            </a:extLst>
          </p:cNvPr>
          <p:cNvPicPr>
            <a:picLocks noChangeAspect="1"/>
          </p:cNvPicPr>
          <p:nvPr/>
        </p:nvPicPr>
        <p:blipFill>
          <a:blip r:embed="rId5"/>
          <a:stretch>
            <a:fillRect/>
          </a:stretch>
        </p:blipFill>
        <p:spPr>
          <a:xfrm>
            <a:off x="2220494" y="11024139"/>
            <a:ext cx="7862714" cy="3213457"/>
          </a:xfrm>
          <a:prstGeom prst="rect">
            <a:avLst/>
          </a:prstGeom>
        </p:spPr>
      </p:pic>
    </p:spTree>
    <p:extLst>
      <p:ext uri="{BB962C8B-B14F-4D97-AF65-F5344CB8AC3E}">
        <p14:creationId xmlns:p14="http://schemas.microsoft.com/office/powerpoint/2010/main" val="434066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2">
            <a:alphaModFix amt="53000"/>
            <a:extLst>
              <a:ext uri="{28A0092B-C50C-407E-A947-70E740481C1C}">
                <a14:useLocalDpi xmlns:a14="http://schemas.microsoft.com/office/drawing/2010/main" val="0"/>
              </a:ext>
            </a:extLst>
          </a:blip>
          <a:srcRect/>
          <a:stretch>
            <a:fillRect/>
          </a:stretch>
        </p:blipFill>
        <p:spPr bwMode="auto">
          <a:xfrm rot="1844164">
            <a:off x="5317872" y="-537955"/>
            <a:ext cx="11897746" cy="118977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2" name="Title 4">
            <a:extLst>
              <a:ext uri="{FF2B5EF4-FFF2-40B4-BE49-F238E27FC236}">
                <a16:creationId xmlns:a16="http://schemas.microsoft.com/office/drawing/2014/main" id="{6E8F392D-080C-FB56-1CE4-BC9CDD226E57}"/>
              </a:ext>
            </a:extLst>
          </p:cNvPr>
          <p:cNvSpPr txBox="1">
            <a:spLocks/>
          </p:cNvSpPr>
          <p:nvPr/>
        </p:nvSpPr>
        <p:spPr>
          <a:xfrm>
            <a:off x="3113132" y="-1287690"/>
            <a:ext cx="6030868" cy="755374"/>
          </a:xfrm>
          <a:prstGeom prst="rect">
            <a:avLst/>
          </a:prstGeom>
          <a:noFill/>
          <a:ln>
            <a:noFill/>
          </a:ln>
        </p:spPr>
        <p:txBody>
          <a:bodyPr spcFirstLastPara="1" wrap="square" lIns="91425" tIns="91425" rIns="91425" bIns="91425" anchor="b" anchorCtr="0">
            <a:normAutofit fontScale="525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err="1">
                <a:solidFill>
                  <a:schemeClr val="bg1"/>
                </a:solidFill>
                <a:latin typeface="Poppins" pitchFamily="2" charset="77"/>
                <a:cs typeface="Poppins" pitchFamily="2" charset="77"/>
              </a:rPr>
              <a:t>Mengapa</a:t>
            </a:r>
            <a:r>
              <a:rPr lang="en-US" b="1" dirty="0">
                <a:solidFill>
                  <a:schemeClr val="bg1"/>
                </a:solidFill>
                <a:latin typeface="Poppins" pitchFamily="2" charset="77"/>
                <a:cs typeface="Poppins" pitchFamily="2" charset="77"/>
              </a:rPr>
              <a:t> </a:t>
            </a:r>
            <a:r>
              <a:rPr lang="en-US" b="1" dirty="0" err="1">
                <a:solidFill>
                  <a:schemeClr val="bg1"/>
                </a:solidFill>
                <a:latin typeface="Poppins" pitchFamily="2" charset="77"/>
                <a:cs typeface="Poppins" pitchFamily="2" charset="77"/>
              </a:rPr>
              <a:t>Memilih</a:t>
            </a:r>
            <a:r>
              <a:rPr lang="en-US" b="1" dirty="0">
                <a:solidFill>
                  <a:schemeClr val="bg1"/>
                </a:solidFill>
                <a:latin typeface="Poppins" pitchFamily="2" charset="77"/>
                <a:cs typeface="Poppins" pitchFamily="2" charset="77"/>
              </a:rPr>
              <a:t> VUE?</a:t>
            </a:r>
          </a:p>
        </p:txBody>
      </p:sp>
      <p:sp>
        <p:nvSpPr>
          <p:cNvPr id="4" name="TextBox 3">
            <a:extLst>
              <a:ext uri="{FF2B5EF4-FFF2-40B4-BE49-F238E27FC236}">
                <a16:creationId xmlns:a16="http://schemas.microsoft.com/office/drawing/2014/main" id="{9E8125DF-8744-E54F-6801-A8366C2C0550}"/>
              </a:ext>
            </a:extLst>
          </p:cNvPr>
          <p:cNvSpPr txBox="1"/>
          <p:nvPr/>
        </p:nvSpPr>
        <p:spPr>
          <a:xfrm>
            <a:off x="12999248" y="2040925"/>
            <a:ext cx="9030160" cy="830997"/>
          </a:xfrm>
          <a:prstGeom prst="rect">
            <a:avLst/>
          </a:prstGeom>
          <a:noFill/>
        </p:spPr>
        <p:txBody>
          <a:bodyPr wrap="square">
            <a:spAutoFit/>
          </a:bodyPr>
          <a:lstStyle/>
          <a:p>
            <a:pPr algn="ctr"/>
            <a:r>
              <a:rPr lang="en-ID" sz="1600" b="0" i="0" dirty="0" err="1">
                <a:solidFill>
                  <a:schemeClr val="bg1">
                    <a:lumMod val="95000"/>
                  </a:schemeClr>
                </a:solidFill>
                <a:effectLst/>
                <a:latin typeface="Poppins" pitchFamily="2" charset="77"/>
                <a:cs typeface="Poppins" pitchFamily="2" charset="77"/>
              </a:rPr>
              <a:t>Kebijakan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adopsi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bertahap</a:t>
            </a:r>
            <a:r>
              <a:rPr lang="en-ID" sz="1600" b="0" i="0" dirty="0">
                <a:solidFill>
                  <a:schemeClr val="bg1">
                    <a:lumMod val="95000"/>
                  </a:schemeClr>
                </a:solidFill>
                <a:effectLst/>
                <a:latin typeface="Poppins" pitchFamily="2" charset="77"/>
                <a:cs typeface="Poppins" pitchFamily="2" charset="77"/>
              </a:rPr>
              <a:t> (incremental adoption): Anda </a:t>
            </a:r>
            <a:r>
              <a:rPr lang="en-ID" sz="1600" b="0" i="0" dirty="0" err="1">
                <a:solidFill>
                  <a:schemeClr val="bg1">
                    <a:lumMod val="95000"/>
                  </a:schemeClr>
                </a:solidFill>
                <a:effectLst/>
                <a:latin typeface="Poppins" pitchFamily="2" charset="77"/>
                <a:cs typeface="Poppins" pitchFamily="2" charset="77"/>
              </a:rPr>
              <a:t>dapat</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memperkenalkan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ke</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dalam</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proyek</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sudah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secara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bertahap</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tanpa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harus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mengganti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seluruh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kode</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7" name="TextBox 6">
            <a:extLst>
              <a:ext uri="{FF2B5EF4-FFF2-40B4-BE49-F238E27FC236}">
                <a16:creationId xmlns:a16="http://schemas.microsoft.com/office/drawing/2014/main" id="{83C6E789-B9DB-7831-9250-8E771CA5C998}"/>
              </a:ext>
            </a:extLst>
          </p:cNvPr>
          <p:cNvSpPr txBox="1"/>
          <p:nvPr/>
        </p:nvSpPr>
        <p:spPr>
          <a:xfrm>
            <a:off x="-8680290" y="3170171"/>
            <a:ext cx="8527312" cy="584775"/>
          </a:xfrm>
          <a:prstGeom prst="rect">
            <a:avLst/>
          </a:prstGeom>
          <a:noFill/>
        </p:spPr>
        <p:txBody>
          <a:bodyPr wrap="square">
            <a:spAutoFit/>
          </a:bodyPr>
          <a:lstStyle/>
          <a:p>
            <a:pPr algn="ctr"/>
            <a:r>
              <a:rPr lang="en-ID" sz="1600" b="0" i="0" dirty="0" err="1">
                <a:solidFill>
                  <a:schemeClr val="bg1">
                    <a:lumMod val="95000"/>
                  </a:schemeClr>
                </a:solidFill>
                <a:effectLst/>
                <a:latin typeface="Poppins" pitchFamily="2" charset="77"/>
                <a:cs typeface="Poppins" pitchFamily="2" charset="77"/>
              </a:rPr>
              <a:t>Komunitas</a:t>
            </a:r>
            <a:r>
              <a:rPr lang="en-ID" sz="1600" b="0" i="0" dirty="0">
                <a:solidFill>
                  <a:schemeClr val="bg1">
                    <a:lumMod val="95000"/>
                  </a:schemeClr>
                </a:solidFill>
                <a:effectLst/>
                <a:latin typeface="Poppins" pitchFamily="2" charset="77"/>
                <a:cs typeface="Poppins" pitchFamily="2" charset="77"/>
              </a:rPr>
              <a:t> yang solid: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memiliki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komunitas</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besar</a:t>
            </a:r>
            <a:r>
              <a:rPr lang="en-ID" sz="1600" b="0" i="0" dirty="0">
                <a:solidFill>
                  <a:schemeClr val="bg1">
                    <a:lumMod val="95000"/>
                  </a:schemeClr>
                </a:solidFill>
                <a:effectLst/>
                <a:latin typeface="Poppins" pitchFamily="2" charset="77"/>
                <a:cs typeface="Poppins" pitchFamily="2" charset="77"/>
              </a:rPr>
              <a:t> dan </a:t>
            </a:r>
            <a:r>
              <a:rPr lang="en-ID" sz="1600" b="0" i="0" dirty="0" err="1">
                <a:solidFill>
                  <a:schemeClr val="bg1">
                    <a:lumMod val="95000"/>
                  </a:schemeClr>
                </a:solidFill>
                <a:effectLst/>
                <a:latin typeface="Poppins" pitchFamily="2" charset="77"/>
                <a:cs typeface="Poppins" pitchFamily="2" charset="77"/>
              </a:rPr>
              <a:t>aktif</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berarti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banyak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sumber</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daya</a:t>
            </a:r>
            <a:r>
              <a:rPr lang="en-ID" sz="1600" b="0" i="0" dirty="0">
                <a:solidFill>
                  <a:schemeClr val="bg1">
                    <a:lumMod val="95000"/>
                  </a:schemeClr>
                </a:solidFill>
                <a:effectLst/>
                <a:latin typeface="Poppins" pitchFamily="2" charset="77"/>
                <a:cs typeface="Poppins" pitchFamily="2" charset="77"/>
              </a:rPr>
              <a:t>, plugin, dan </a:t>
            </a:r>
            <a:r>
              <a:rPr lang="en-ID" sz="1600" b="0" i="0" dirty="0" err="1">
                <a:solidFill>
                  <a:schemeClr val="bg1">
                    <a:lumMod val="95000"/>
                  </a:schemeClr>
                </a:solidFill>
                <a:effectLst/>
                <a:latin typeface="Poppins" pitchFamily="2" charset="77"/>
                <a:cs typeface="Poppins" pitchFamily="2" charset="77"/>
              </a:rPr>
              <a:t>dukungan</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tersedia</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8" name="TextBox 7">
            <a:extLst>
              <a:ext uri="{FF2B5EF4-FFF2-40B4-BE49-F238E27FC236}">
                <a16:creationId xmlns:a16="http://schemas.microsoft.com/office/drawing/2014/main" id="{9EC6D74E-2593-581A-5679-641759271C15}"/>
              </a:ext>
            </a:extLst>
          </p:cNvPr>
          <p:cNvSpPr txBox="1"/>
          <p:nvPr/>
        </p:nvSpPr>
        <p:spPr>
          <a:xfrm>
            <a:off x="12940859" y="4493681"/>
            <a:ext cx="8527312" cy="584775"/>
          </a:xfrm>
          <a:prstGeom prst="rect">
            <a:avLst/>
          </a:prstGeom>
          <a:noFill/>
        </p:spPr>
        <p:txBody>
          <a:bodyPr wrap="square">
            <a:spAutoFit/>
          </a:bodyPr>
          <a:lstStyle/>
          <a:p>
            <a:pPr algn="ctr"/>
            <a:r>
              <a:rPr lang="en-ID" sz="1600" b="0" i="0" dirty="0">
                <a:solidFill>
                  <a:schemeClr val="bg1">
                    <a:lumMod val="95000"/>
                  </a:schemeClr>
                </a:solidFill>
                <a:effectLst/>
                <a:latin typeface="Poppins" pitchFamily="2" charset="77"/>
                <a:cs typeface="Poppins" pitchFamily="2" charset="77"/>
              </a:rPr>
              <a:t>Performa yang </a:t>
            </a:r>
            <a:r>
              <a:rPr lang="en-ID" sz="1600" b="0" i="0" dirty="0" err="1">
                <a:solidFill>
                  <a:schemeClr val="bg1">
                    <a:lumMod val="95000"/>
                  </a:schemeClr>
                </a:solidFill>
                <a:effectLst/>
                <a:latin typeface="Poppins" pitchFamily="2" charset="77"/>
                <a:cs typeface="Poppins" pitchFamily="2" charset="77"/>
              </a:rPr>
              <a:t>baik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Vue.js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menawarkan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performa</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baik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bahkan</a:t>
            </a:r>
            <a:r>
              <a:rPr lang="en-ID" sz="1600" b="0" i="0" dirty="0">
                <a:solidFill>
                  <a:schemeClr val="bg1">
                    <a:lumMod val="95000"/>
                  </a:schemeClr>
                </a:solidFill>
                <a:effectLst/>
                <a:latin typeface="Poppins" pitchFamily="2" charset="77"/>
                <a:cs typeface="Poppins" pitchFamily="2" charset="77"/>
              </a:rPr>
              <a:t> pada </a:t>
            </a:r>
            <a:r>
              <a:rPr lang="en-ID" sz="1600" b="0" i="0" dirty="0" err="1">
                <a:solidFill>
                  <a:schemeClr val="bg1">
                    <a:lumMod val="95000"/>
                  </a:schemeClr>
                </a:solidFill>
                <a:effectLst/>
                <a:latin typeface="Poppins" pitchFamily="2" charset="77"/>
                <a:cs typeface="Poppins" pitchFamily="2" charset="77"/>
              </a:rPr>
              <a:t>proyek-proyek</a:t>
            </a:r>
            <a:r>
              <a:rPr lang="en-ID" sz="1600" b="0" i="0" dirty="0">
                <a:solidFill>
                  <a:schemeClr val="bg1">
                    <a:lumMod val="95000"/>
                  </a:schemeClr>
                </a:solidFill>
                <a:effectLst/>
                <a:latin typeface="Poppins" pitchFamily="2" charset="77"/>
                <a:cs typeface="Poppins" pitchFamily="2" charset="77"/>
              </a:rPr>
              <a:t> yang </a:t>
            </a:r>
            <a:r>
              <a:rPr lang="en-ID" sz="1600" b="0" i="0" dirty="0" err="1">
                <a:solidFill>
                  <a:schemeClr val="bg1">
                    <a:lumMod val="95000"/>
                  </a:schemeClr>
                </a:solidFill>
                <a:effectLst/>
                <a:latin typeface="Poppins" pitchFamily="2" charset="77"/>
                <a:cs typeface="Poppins" pitchFamily="2" charset="77"/>
              </a:rPr>
              <a:t>kompleks</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sp>
        <p:nvSpPr>
          <p:cNvPr id="18" name="Title 4">
            <a:extLst>
              <a:ext uri="{FF2B5EF4-FFF2-40B4-BE49-F238E27FC236}">
                <a16:creationId xmlns:a16="http://schemas.microsoft.com/office/drawing/2014/main" id="{2D1352E3-AD20-D786-14E6-CA6D92F0989A}"/>
              </a:ext>
            </a:extLst>
          </p:cNvPr>
          <p:cNvSpPr txBox="1">
            <a:spLocks/>
          </p:cNvSpPr>
          <p:nvPr/>
        </p:nvSpPr>
        <p:spPr>
          <a:xfrm>
            <a:off x="95583" y="2799648"/>
            <a:ext cx="3543730" cy="584775"/>
          </a:xfrm>
          <a:prstGeom prst="rect">
            <a:avLst/>
          </a:prstGeom>
          <a:noFill/>
          <a:ln>
            <a:noFill/>
          </a:ln>
        </p:spPr>
        <p:txBody>
          <a:bodyPr spcFirstLastPara="1" wrap="square" lIns="91425" tIns="91425" rIns="91425" bIns="91425" anchor="b" anchorCtr="0">
            <a:normAutofit fontScale="45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err="1">
                <a:solidFill>
                  <a:schemeClr val="bg1"/>
                </a:solidFill>
                <a:latin typeface="Poppins" pitchFamily="2" charset="77"/>
                <a:cs typeface="Poppins" pitchFamily="2" charset="77"/>
              </a:rPr>
              <a:t>Instalasi</a:t>
            </a:r>
            <a:r>
              <a:rPr lang="en-US" b="1" dirty="0">
                <a:solidFill>
                  <a:schemeClr val="bg1"/>
                </a:solidFill>
                <a:latin typeface="Poppins" pitchFamily="2" charset="77"/>
                <a:cs typeface="Poppins" pitchFamily="2" charset="77"/>
              </a:rPr>
              <a:t> VUE?</a:t>
            </a:r>
          </a:p>
        </p:txBody>
      </p:sp>
      <p:sp>
        <p:nvSpPr>
          <p:cNvPr id="20" name="TextBox 19">
            <a:extLst>
              <a:ext uri="{FF2B5EF4-FFF2-40B4-BE49-F238E27FC236}">
                <a16:creationId xmlns:a16="http://schemas.microsoft.com/office/drawing/2014/main" id="{550C4D10-236A-B448-D957-599FAA6A8A85}"/>
              </a:ext>
            </a:extLst>
          </p:cNvPr>
          <p:cNvSpPr txBox="1"/>
          <p:nvPr/>
        </p:nvSpPr>
        <p:spPr>
          <a:xfrm>
            <a:off x="3848127" y="2179164"/>
            <a:ext cx="6332955" cy="400110"/>
          </a:xfrm>
          <a:prstGeom prst="rect">
            <a:avLst/>
          </a:prstGeom>
          <a:noFill/>
        </p:spPr>
        <p:txBody>
          <a:bodyPr wrap="square">
            <a:spAutoFit/>
          </a:bodyPr>
          <a:lstStyle/>
          <a:p>
            <a:r>
              <a:rPr lang="en-ID" sz="2000" b="1" i="0" dirty="0" err="1">
                <a:solidFill>
                  <a:schemeClr val="bg1">
                    <a:lumMod val="95000"/>
                  </a:schemeClr>
                </a:solidFill>
                <a:effectLst/>
                <a:latin typeface="Poppins" pitchFamily="2" charset="77"/>
                <a:cs typeface="Poppins" pitchFamily="2" charset="77"/>
              </a:rPr>
              <a:t>Menggunakan</a:t>
            </a:r>
            <a:r>
              <a:rPr lang="en-ID" sz="2000" b="1" i="0" dirty="0">
                <a:solidFill>
                  <a:schemeClr val="bg1">
                    <a:lumMod val="95000"/>
                  </a:schemeClr>
                </a:solidFill>
                <a:effectLst/>
                <a:latin typeface="Poppins" pitchFamily="2" charset="77"/>
                <a:cs typeface="Poppins" pitchFamily="2" charset="77"/>
              </a:rPr>
              <a:t> </a:t>
            </a:r>
            <a:r>
              <a:rPr lang="en-ID" sz="2000" b="1" i="0" dirty="0" err="1">
                <a:solidFill>
                  <a:schemeClr val="bg1">
                    <a:lumMod val="95000"/>
                  </a:schemeClr>
                </a:solidFill>
                <a:effectLst/>
                <a:latin typeface="Poppins" pitchFamily="2" charset="77"/>
                <a:cs typeface="Poppins" pitchFamily="2" charset="77"/>
              </a:rPr>
              <a:t>npm</a:t>
            </a:r>
            <a:r>
              <a:rPr lang="en-ID" sz="2000" b="1" i="0" dirty="0">
                <a:solidFill>
                  <a:schemeClr val="bg1">
                    <a:lumMod val="95000"/>
                  </a:schemeClr>
                </a:solidFill>
                <a:effectLst/>
                <a:latin typeface="Poppins" pitchFamily="2" charset="77"/>
                <a:cs typeface="Poppins" pitchFamily="2" charset="77"/>
              </a:rPr>
              <a:t> (Node Package Manager)</a:t>
            </a:r>
            <a:endParaRPr lang="en-US" sz="2000" dirty="0">
              <a:solidFill>
                <a:schemeClr val="bg1">
                  <a:lumMod val="95000"/>
                </a:schemeClr>
              </a:solidFill>
              <a:latin typeface="Poppins" pitchFamily="2" charset="77"/>
              <a:cs typeface="Poppins" pitchFamily="2" charset="77"/>
            </a:endParaRPr>
          </a:p>
        </p:txBody>
      </p:sp>
      <p:pic>
        <p:nvPicPr>
          <p:cNvPr id="22" name="Picture 21">
            <a:extLst>
              <a:ext uri="{FF2B5EF4-FFF2-40B4-BE49-F238E27FC236}">
                <a16:creationId xmlns:a16="http://schemas.microsoft.com/office/drawing/2014/main" id="{EACAF550-F183-5602-CC42-9AB82D426AD6}"/>
              </a:ext>
            </a:extLst>
          </p:cNvPr>
          <p:cNvPicPr>
            <a:picLocks noChangeAspect="1"/>
          </p:cNvPicPr>
          <p:nvPr/>
        </p:nvPicPr>
        <p:blipFill>
          <a:blip r:embed="rId3"/>
          <a:stretch>
            <a:fillRect/>
          </a:stretch>
        </p:blipFill>
        <p:spPr>
          <a:xfrm>
            <a:off x="3848127" y="983363"/>
            <a:ext cx="8014220" cy="1045333"/>
          </a:xfrm>
          <a:prstGeom prst="rect">
            <a:avLst/>
          </a:prstGeom>
        </p:spPr>
      </p:pic>
      <p:sp>
        <p:nvSpPr>
          <p:cNvPr id="23" name="TextBox 22">
            <a:extLst>
              <a:ext uri="{FF2B5EF4-FFF2-40B4-BE49-F238E27FC236}">
                <a16:creationId xmlns:a16="http://schemas.microsoft.com/office/drawing/2014/main" id="{4907445A-A28E-80B9-69CE-A44AE38305EC}"/>
              </a:ext>
            </a:extLst>
          </p:cNvPr>
          <p:cNvSpPr txBox="1"/>
          <p:nvPr/>
        </p:nvSpPr>
        <p:spPr>
          <a:xfrm>
            <a:off x="3848127" y="459762"/>
            <a:ext cx="2785730" cy="400110"/>
          </a:xfrm>
          <a:prstGeom prst="rect">
            <a:avLst/>
          </a:prstGeom>
          <a:noFill/>
        </p:spPr>
        <p:txBody>
          <a:bodyPr wrap="square">
            <a:spAutoFit/>
          </a:bodyPr>
          <a:lstStyle/>
          <a:p>
            <a:r>
              <a:rPr lang="en-ID" sz="2000" b="1" i="0" dirty="0" err="1">
                <a:solidFill>
                  <a:schemeClr val="bg1">
                    <a:lumMod val="95000"/>
                  </a:schemeClr>
                </a:solidFill>
                <a:effectLst/>
                <a:latin typeface="Poppins" pitchFamily="2" charset="77"/>
                <a:cs typeface="Poppins" pitchFamily="2" charset="77"/>
              </a:rPr>
              <a:t>Menggunakan</a:t>
            </a:r>
            <a:r>
              <a:rPr lang="en-ID" sz="2000" b="1" i="0" dirty="0">
                <a:solidFill>
                  <a:schemeClr val="bg1">
                    <a:lumMod val="95000"/>
                  </a:schemeClr>
                </a:solidFill>
                <a:effectLst/>
                <a:latin typeface="Poppins" pitchFamily="2" charset="77"/>
                <a:cs typeface="Poppins" pitchFamily="2" charset="77"/>
              </a:rPr>
              <a:t> CDN</a:t>
            </a:r>
            <a:endParaRPr lang="en-US" sz="2000" dirty="0">
              <a:solidFill>
                <a:schemeClr val="bg1">
                  <a:lumMod val="95000"/>
                </a:schemeClr>
              </a:solidFill>
              <a:latin typeface="Poppins" pitchFamily="2" charset="77"/>
              <a:cs typeface="Poppins" pitchFamily="2" charset="77"/>
            </a:endParaRPr>
          </a:p>
        </p:txBody>
      </p:sp>
      <p:pic>
        <p:nvPicPr>
          <p:cNvPr id="24" name="Picture 23">
            <a:extLst>
              <a:ext uri="{FF2B5EF4-FFF2-40B4-BE49-F238E27FC236}">
                <a16:creationId xmlns:a16="http://schemas.microsoft.com/office/drawing/2014/main" id="{E1CC3A87-FA0D-792D-0DA3-2C16CF1CD8FB}"/>
              </a:ext>
            </a:extLst>
          </p:cNvPr>
          <p:cNvPicPr>
            <a:picLocks noChangeAspect="1"/>
          </p:cNvPicPr>
          <p:nvPr/>
        </p:nvPicPr>
        <p:blipFill>
          <a:blip r:embed="rId4"/>
          <a:stretch>
            <a:fillRect/>
          </a:stretch>
        </p:blipFill>
        <p:spPr>
          <a:xfrm>
            <a:off x="3848127" y="2710661"/>
            <a:ext cx="5753074" cy="764860"/>
          </a:xfrm>
          <a:prstGeom prst="rect">
            <a:avLst/>
          </a:prstGeom>
        </p:spPr>
      </p:pic>
      <p:pic>
        <p:nvPicPr>
          <p:cNvPr id="25" name="Picture 24">
            <a:extLst>
              <a:ext uri="{FF2B5EF4-FFF2-40B4-BE49-F238E27FC236}">
                <a16:creationId xmlns:a16="http://schemas.microsoft.com/office/drawing/2014/main" id="{75C941F2-ECF5-8FDE-AE35-93ECAEB05274}"/>
              </a:ext>
            </a:extLst>
          </p:cNvPr>
          <p:cNvPicPr>
            <a:picLocks noChangeAspect="1"/>
          </p:cNvPicPr>
          <p:nvPr/>
        </p:nvPicPr>
        <p:blipFill>
          <a:blip r:embed="rId5"/>
          <a:stretch>
            <a:fillRect/>
          </a:stretch>
        </p:blipFill>
        <p:spPr>
          <a:xfrm>
            <a:off x="3824841" y="3666714"/>
            <a:ext cx="5753074" cy="2351256"/>
          </a:xfrm>
          <a:prstGeom prst="rect">
            <a:avLst/>
          </a:prstGeom>
        </p:spPr>
      </p:pic>
      <p:sp>
        <p:nvSpPr>
          <p:cNvPr id="3" name="TextBox 2">
            <a:extLst>
              <a:ext uri="{FF2B5EF4-FFF2-40B4-BE49-F238E27FC236}">
                <a16:creationId xmlns:a16="http://schemas.microsoft.com/office/drawing/2014/main" id="{8CE26015-371C-F1AD-31A4-7F0C743EE1F4}"/>
              </a:ext>
            </a:extLst>
          </p:cNvPr>
          <p:cNvSpPr txBox="1"/>
          <p:nvPr/>
        </p:nvSpPr>
        <p:spPr>
          <a:xfrm>
            <a:off x="3824841" y="7105410"/>
            <a:ext cx="2785730" cy="400110"/>
          </a:xfrm>
          <a:prstGeom prst="rect">
            <a:avLst/>
          </a:prstGeom>
          <a:noFill/>
        </p:spPr>
        <p:txBody>
          <a:bodyPr wrap="square">
            <a:spAutoFit/>
          </a:bodyPr>
          <a:lstStyle/>
          <a:p>
            <a:r>
              <a:rPr lang="en-ID" sz="2000" b="1" i="0" dirty="0" err="1">
                <a:solidFill>
                  <a:schemeClr val="bg1">
                    <a:lumMod val="95000"/>
                  </a:schemeClr>
                </a:solidFill>
                <a:effectLst/>
                <a:latin typeface="Poppins" pitchFamily="2" charset="77"/>
                <a:cs typeface="Poppins" pitchFamily="2" charset="77"/>
              </a:rPr>
              <a:t>Interpolasi</a:t>
            </a:r>
            <a:r>
              <a:rPr lang="en-ID" sz="2000" b="1" i="0" dirty="0">
                <a:solidFill>
                  <a:schemeClr val="bg1">
                    <a:lumMod val="95000"/>
                  </a:schemeClr>
                </a:solidFill>
                <a:effectLst/>
                <a:latin typeface="Poppins" pitchFamily="2" charset="77"/>
                <a:cs typeface="Poppins" pitchFamily="2" charset="77"/>
              </a:rPr>
              <a:t> Teks</a:t>
            </a:r>
            <a:endParaRPr lang="en-US" sz="2000" dirty="0">
              <a:solidFill>
                <a:schemeClr val="bg1">
                  <a:lumMod val="95000"/>
                </a:schemeClr>
              </a:solidFill>
              <a:latin typeface="Poppins" pitchFamily="2" charset="77"/>
              <a:cs typeface="Poppins" pitchFamily="2" charset="77"/>
            </a:endParaRPr>
          </a:p>
        </p:txBody>
      </p:sp>
      <p:sp>
        <p:nvSpPr>
          <p:cNvPr id="5" name="TextBox 4">
            <a:extLst>
              <a:ext uri="{FF2B5EF4-FFF2-40B4-BE49-F238E27FC236}">
                <a16:creationId xmlns:a16="http://schemas.microsoft.com/office/drawing/2014/main" id="{986C53CB-132E-625A-B87F-1E93DC134617}"/>
              </a:ext>
            </a:extLst>
          </p:cNvPr>
          <p:cNvSpPr txBox="1"/>
          <p:nvPr/>
        </p:nvSpPr>
        <p:spPr>
          <a:xfrm>
            <a:off x="3824841" y="7505520"/>
            <a:ext cx="9030160" cy="584775"/>
          </a:xfrm>
          <a:prstGeom prst="rect">
            <a:avLst/>
          </a:prstGeom>
          <a:noFill/>
        </p:spPr>
        <p:txBody>
          <a:bodyPr wrap="square">
            <a:spAutoFit/>
          </a:bodyPr>
          <a:lstStyle/>
          <a:p>
            <a:r>
              <a:rPr lang="en-ID" sz="1600" b="0" i="0" dirty="0" err="1">
                <a:solidFill>
                  <a:schemeClr val="bg1">
                    <a:lumMod val="95000"/>
                  </a:schemeClr>
                </a:solidFill>
                <a:effectLst/>
                <a:latin typeface="Poppins" pitchFamily="2" charset="77"/>
                <a:cs typeface="Poppins" pitchFamily="2" charset="77"/>
              </a:rPr>
              <a:t>Bentuk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pengikatan</a:t>
            </a:r>
            <a:r>
              <a:rPr lang="en-ID" sz="1600" b="0" i="0" dirty="0">
                <a:solidFill>
                  <a:schemeClr val="bg1">
                    <a:lumMod val="95000"/>
                  </a:schemeClr>
                </a:solidFill>
                <a:effectLst/>
                <a:latin typeface="Poppins" pitchFamily="2" charset="77"/>
                <a:cs typeface="Poppins" pitchFamily="2" charset="77"/>
              </a:rPr>
              <a:t> data yang paling </a:t>
            </a:r>
            <a:r>
              <a:rPr lang="en-ID" sz="1600" b="0" i="0" dirty="0" err="1">
                <a:solidFill>
                  <a:schemeClr val="bg1">
                    <a:lumMod val="95000"/>
                  </a:schemeClr>
                </a:solidFill>
                <a:effectLst/>
                <a:latin typeface="Poppins" pitchFamily="2" charset="77"/>
                <a:cs typeface="Poppins" pitchFamily="2" charset="77"/>
              </a:rPr>
              <a:t>dasar</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adalah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interpolasi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teks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menggunakan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sintaks</a:t>
            </a:r>
            <a:r>
              <a:rPr lang="en-ID" sz="1600" b="0" i="0" dirty="0">
                <a:solidFill>
                  <a:schemeClr val="bg1">
                    <a:lumMod val="95000"/>
                  </a:schemeClr>
                </a:solidFill>
                <a:effectLst/>
                <a:latin typeface="Poppins" pitchFamily="2" charset="77"/>
                <a:cs typeface="Poppins" pitchFamily="2" charset="77"/>
              </a:rPr>
              <a:t> {{ (</a:t>
            </a:r>
            <a:r>
              <a:rPr lang="en-ID" sz="1600" b="0" i="0" dirty="0" err="1">
                <a:solidFill>
                  <a:schemeClr val="bg1">
                    <a:lumMod val="95000"/>
                  </a:schemeClr>
                </a:solidFill>
                <a:effectLst/>
                <a:latin typeface="Poppins" pitchFamily="2" charset="77"/>
                <a:cs typeface="Poppins" pitchFamily="2" charset="77"/>
              </a:rPr>
              <a:t>kurung</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kurawal</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ganda</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pic>
        <p:nvPicPr>
          <p:cNvPr id="9" name="Picture 8">
            <a:extLst>
              <a:ext uri="{FF2B5EF4-FFF2-40B4-BE49-F238E27FC236}">
                <a16:creationId xmlns:a16="http://schemas.microsoft.com/office/drawing/2014/main" id="{793EA2D4-CD86-60D4-8C7C-6D4FB552FBB7}"/>
              </a:ext>
            </a:extLst>
          </p:cNvPr>
          <p:cNvPicPr>
            <a:picLocks noChangeAspect="1"/>
          </p:cNvPicPr>
          <p:nvPr/>
        </p:nvPicPr>
        <p:blipFill>
          <a:blip r:embed="rId6"/>
          <a:stretch>
            <a:fillRect/>
          </a:stretch>
        </p:blipFill>
        <p:spPr>
          <a:xfrm>
            <a:off x="3898900" y="8236666"/>
            <a:ext cx="7782006" cy="584775"/>
          </a:xfrm>
          <a:prstGeom prst="rect">
            <a:avLst/>
          </a:prstGeom>
        </p:spPr>
      </p:pic>
      <p:sp>
        <p:nvSpPr>
          <p:cNvPr id="14" name="TextBox 13">
            <a:extLst>
              <a:ext uri="{FF2B5EF4-FFF2-40B4-BE49-F238E27FC236}">
                <a16:creationId xmlns:a16="http://schemas.microsoft.com/office/drawing/2014/main" id="{9E7C0559-0393-1BA3-00A1-F0DE83878631}"/>
              </a:ext>
            </a:extLst>
          </p:cNvPr>
          <p:cNvSpPr txBox="1"/>
          <p:nvPr/>
        </p:nvSpPr>
        <p:spPr>
          <a:xfrm>
            <a:off x="3824841" y="8952345"/>
            <a:ext cx="2785730" cy="400110"/>
          </a:xfrm>
          <a:prstGeom prst="rect">
            <a:avLst/>
          </a:prstGeom>
          <a:noFill/>
        </p:spPr>
        <p:txBody>
          <a:bodyPr wrap="square">
            <a:spAutoFit/>
          </a:bodyPr>
          <a:lstStyle/>
          <a:p>
            <a:r>
              <a:rPr lang="en-ID" sz="2000" b="1" i="0" dirty="0">
                <a:solidFill>
                  <a:schemeClr val="bg1">
                    <a:lumMod val="95000"/>
                  </a:schemeClr>
                </a:solidFill>
                <a:effectLst/>
                <a:latin typeface="Poppins" pitchFamily="2" charset="77"/>
                <a:cs typeface="Poppins" pitchFamily="2" charset="77"/>
              </a:rPr>
              <a:t>RAW HTML</a:t>
            </a:r>
            <a:endParaRPr lang="en-US" sz="2000" dirty="0">
              <a:solidFill>
                <a:schemeClr val="bg1">
                  <a:lumMod val="95000"/>
                </a:schemeClr>
              </a:solidFill>
              <a:latin typeface="Poppins" pitchFamily="2" charset="77"/>
              <a:cs typeface="Poppins" pitchFamily="2" charset="77"/>
            </a:endParaRPr>
          </a:p>
        </p:txBody>
      </p:sp>
      <p:sp>
        <p:nvSpPr>
          <p:cNvPr id="15" name="TextBox 14">
            <a:extLst>
              <a:ext uri="{FF2B5EF4-FFF2-40B4-BE49-F238E27FC236}">
                <a16:creationId xmlns:a16="http://schemas.microsoft.com/office/drawing/2014/main" id="{CAD879D0-84CC-C88A-A619-1CBD94D2B883}"/>
              </a:ext>
            </a:extLst>
          </p:cNvPr>
          <p:cNvSpPr txBox="1"/>
          <p:nvPr/>
        </p:nvSpPr>
        <p:spPr>
          <a:xfrm>
            <a:off x="3824841" y="9352455"/>
            <a:ext cx="9030160" cy="584775"/>
          </a:xfrm>
          <a:prstGeom prst="rect">
            <a:avLst/>
          </a:prstGeom>
          <a:noFill/>
        </p:spPr>
        <p:txBody>
          <a:bodyPr wrap="square">
            <a:spAutoFit/>
          </a:bodyPr>
          <a:lstStyle/>
          <a:p>
            <a:r>
              <a:rPr lang="en-ID" sz="1600" b="0" i="0" dirty="0">
                <a:solidFill>
                  <a:schemeClr val="bg1">
                    <a:lumMod val="95000"/>
                  </a:schemeClr>
                </a:solidFill>
                <a:effectLst/>
                <a:latin typeface="Poppins" pitchFamily="2" charset="77"/>
                <a:cs typeface="Poppins" pitchFamily="2" charset="77"/>
              </a:rPr>
              <a:t>Kumis </a:t>
            </a:r>
            <a:r>
              <a:rPr lang="en-ID" sz="1600" b="0" i="0" dirty="0" err="1">
                <a:solidFill>
                  <a:schemeClr val="bg1">
                    <a:lumMod val="95000"/>
                  </a:schemeClr>
                </a:solidFill>
                <a:effectLst/>
                <a:latin typeface="Poppins" pitchFamily="2" charset="77"/>
                <a:cs typeface="Poppins" pitchFamily="2" charset="77"/>
              </a:rPr>
              <a:t>ganda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menafsirkan</a:t>
            </a:r>
            <a:r>
              <a:rPr lang="en-ID" sz="1600" b="0" i="0" dirty="0">
                <a:solidFill>
                  <a:schemeClr val="bg1">
                    <a:lumMod val="95000"/>
                  </a:schemeClr>
                </a:solidFill>
                <a:effectLst/>
                <a:latin typeface="Poppins" pitchFamily="2" charset="77"/>
                <a:cs typeface="Poppins" pitchFamily="2" charset="77"/>
              </a:rPr>
              <a:t> data </a:t>
            </a:r>
            <a:r>
              <a:rPr lang="en-ID" sz="1600" b="0" i="0" dirty="0" err="1">
                <a:solidFill>
                  <a:schemeClr val="bg1">
                    <a:lumMod val="95000"/>
                  </a:schemeClr>
                </a:solidFill>
                <a:effectLst/>
                <a:latin typeface="Poppins" pitchFamily="2" charset="77"/>
                <a:cs typeface="Poppins" pitchFamily="2" charset="77"/>
              </a:rPr>
              <a:t>sebagai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teks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biasa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bukan</a:t>
            </a:r>
            <a:r>
              <a:rPr lang="en-ID" sz="1600" b="0" i="0" dirty="0">
                <a:solidFill>
                  <a:schemeClr val="bg1">
                    <a:lumMod val="95000"/>
                  </a:schemeClr>
                </a:solidFill>
                <a:effectLst/>
                <a:latin typeface="Poppins" pitchFamily="2" charset="77"/>
                <a:cs typeface="Poppins" pitchFamily="2" charset="77"/>
              </a:rPr>
              <a:t> HTML. </a:t>
            </a:r>
            <a:r>
              <a:rPr lang="en-ID" sz="1600" b="0" i="0" dirty="0" err="1">
                <a:solidFill>
                  <a:schemeClr val="bg1">
                    <a:lumMod val="95000"/>
                  </a:schemeClr>
                </a:solidFill>
                <a:effectLst/>
                <a:latin typeface="Poppins" pitchFamily="2" charset="77"/>
                <a:cs typeface="Poppins" pitchFamily="2" charset="77"/>
              </a:rPr>
              <a:t>Untuk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menghasilkan</a:t>
            </a:r>
            <a:r>
              <a:rPr lang="en-ID" sz="1600" b="0" i="0" dirty="0">
                <a:solidFill>
                  <a:schemeClr val="bg1">
                    <a:lumMod val="95000"/>
                  </a:schemeClr>
                </a:solidFill>
                <a:effectLst/>
                <a:latin typeface="Poppins" pitchFamily="2" charset="77"/>
                <a:cs typeface="Poppins" pitchFamily="2" charset="77"/>
              </a:rPr>
              <a:t> HTML </a:t>
            </a:r>
            <a:r>
              <a:rPr lang="en-ID" sz="1600" b="0" i="0" dirty="0" err="1">
                <a:solidFill>
                  <a:schemeClr val="bg1">
                    <a:lumMod val="95000"/>
                  </a:schemeClr>
                </a:solidFill>
                <a:effectLst/>
                <a:latin typeface="Poppins" pitchFamily="2" charset="77"/>
                <a:cs typeface="Poppins" pitchFamily="2" charset="77"/>
              </a:rPr>
              <a:t>asli</a:t>
            </a:r>
            <a:r>
              <a:rPr lang="en-ID" sz="1600" b="0" i="0" dirty="0">
                <a:solidFill>
                  <a:schemeClr val="bg1">
                    <a:lumMod val="95000"/>
                  </a:schemeClr>
                </a:solidFill>
                <a:effectLst/>
                <a:latin typeface="Poppins" pitchFamily="2" charset="77"/>
                <a:cs typeface="Poppins" pitchFamily="2" charset="77"/>
              </a:rPr>
              <a:t>, Anda </a:t>
            </a:r>
            <a:r>
              <a:rPr lang="en-ID" sz="1600" b="0" i="0" dirty="0" err="1">
                <a:solidFill>
                  <a:schemeClr val="bg1">
                    <a:lumMod val="95000"/>
                  </a:schemeClr>
                </a:solidFill>
                <a:effectLst/>
                <a:latin typeface="Poppins" pitchFamily="2" charset="77"/>
                <a:cs typeface="Poppins" pitchFamily="2" charset="77"/>
              </a:rPr>
              <a:t>perlu</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menggunakan</a:t>
            </a:r>
            <a:r>
              <a:rPr lang="en-ID" sz="1600" b="0" i="0" dirty="0">
                <a:solidFill>
                  <a:schemeClr val="bg1">
                    <a:lumMod val="95000"/>
                  </a:schemeClr>
                </a:solidFill>
                <a:effectLst/>
                <a:latin typeface="Poppins" pitchFamily="2" charset="77"/>
                <a:cs typeface="Poppins" pitchFamily="2" charset="77"/>
              </a:rPr>
              <a:t> </a:t>
            </a:r>
            <a:r>
              <a:rPr lang="en-ID" sz="1600" b="0" i="0" dirty="0">
                <a:solidFill>
                  <a:srgbClr val="FF0000"/>
                </a:solidFill>
                <a:effectLst/>
                <a:latin typeface="Poppins" pitchFamily="2" charset="77"/>
                <a:cs typeface="Poppins" pitchFamily="2" charset="77"/>
                <a:hlinkClick r:id="rId7">
                  <a:extLst>
                    <a:ext uri="{A12FA001-AC4F-418D-AE19-62706E023703}">
                      <ahyp:hlinkClr xmlns:ahyp="http://schemas.microsoft.com/office/drawing/2018/hyperlinkcolor" val="tx"/>
                    </a:ext>
                  </a:extLst>
                </a:hlinkClick>
              </a:rPr>
              <a:t>v-html</a:t>
            </a:r>
            <a:r>
              <a:rPr lang="en-ID" sz="1600" b="0" i="0" dirty="0">
                <a:solidFill>
                  <a:srgbClr val="FF0000"/>
                </a:solidFill>
                <a:effectLst/>
                <a:latin typeface="Poppins" pitchFamily="2" charset="77"/>
                <a:cs typeface="Poppins" pitchFamily="2" charset="77"/>
              </a:rPr>
              <a:t> </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pic>
        <p:nvPicPr>
          <p:cNvPr id="16" name="Picture 15">
            <a:extLst>
              <a:ext uri="{FF2B5EF4-FFF2-40B4-BE49-F238E27FC236}">
                <a16:creationId xmlns:a16="http://schemas.microsoft.com/office/drawing/2014/main" id="{F280DBDD-691F-CF9B-5CB4-4405A73DF942}"/>
              </a:ext>
            </a:extLst>
          </p:cNvPr>
          <p:cNvPicPr>
            <a:picLocks noChangeAspect="1"/>
          </p:cNvPicPr>
          <p:nvPr/>
        </p:nvPicPr>
        <p:blipFill>
          <a:blip r:embed="rId8"/>
          <a:stretch>
            <a:fillRect/>
          </a:stretch>
        </p:blipFill>
        <p:spPr>
          <a:xfrm>
            <a:off x="3882404" y="9999351"/>
            <a:ext cx="7805020" cy="812083"/>
          </a:xfrm>
          <a:prstGeom prst="rect">
            <a:avLst/>
          </a:prstGeom>
        </p:spPr>
      </p:pic>
      <p:sp>
        <p:nvSpPr>
          <p:cNvPr id="19" name="TextBox 18">
            <a:extLst>
              <a:ext uri="{FF2B5EF4-FFF2-40B4-BE49-F238E27FC236}">
                <a16:creationId xmlns:a16="http://schemas.microsoft.com/office/drawing/2014/main" id="{FC53DEED-0E71-1E80-035D-D9CB1158C5F3}"/>
              </a:ext>
            </a:extLst>
          </p:cNvPr>
          <p:cNvSpPr txBox="1"/>
          <p:nvPr/>
        </p:nvSpPr>
        <p:spPr>
          <a:xfrm>
            <a:off x="3824841" y="10954199"/>
            <a:ext cx="15356540" cy="400110"/>
          </a:xfrm>
          <a:prstGeom prst="rect">
            <a:avLst/>
          </a:prstGeom>
          <a:noFill/>
        </p:spPr>
        <p:txBody>
          <a:bodyPr wrap="square">
            <a:spAutoFit/>
          </a:bodyPr>
          <a:lstStyle/>
          <a:p>
            <a:pPr algn="l"/>
            <a:r>
              <a:rPr lang="en-ID" sz="2000" b="1" i="0" dirty="0">
                <a:solidFill>
                  <a:schemeClr val="bg1"/>
                </a:solidFill>
                <a:effectLst/>
                <a:latin typeface="Poppins" pitchFamily="2" charset="77"/>
                <a:cs typeface="Poppins" pitchFamily="2" charset="77"/>
              </a:rPr>
              <a:t>Attribute Bindings</a:t>
            </a:r>
          </a:p>
        </p:txBody>
      </p:sp>
      <p:sp>
        <p:nvSpPr>
          <p:cNvPr id="26" name="TextBox 25">
            <a:extLst>
              <a:ext uri="{FF2B5EF4-FFF2-40B4-BE49-F238E27FC236}">
                <a16:creationId xmlns:a16="http://schemas.microsoft.com/office/drawing/2014/main" id="{9D642970-DCD6-3E5E-9293-14A9CF0A095D}"/>
              </a:ext>
            </a:extLst>
          </p:cNvPr>
          <p:cNvSpPr txBox="1"/>
          <p:nvPr/>
        </p:nvSpPr>
        <p:spPr>
          <a:xfrm>
            <a:off x="3824841" y="11353805"/>
            <a:ext cx="15356540" cy="338554"/>
          </a:xfrm>
          <a:prstGeom prst="rect">
            <a:avLst/>
          </a:prstGeom>
          <a:noFill/>
        </p:spPr>
        <p:txBody>
          <a:bodyPr wrap="square">
            <a:spAutoFit/>
          </a:bodyPr>
          <a:lstStyle/>
          <a:p>
            <a:r>
              <a:rPr lang="en-ID" sz="1600" b="0" i="0" dirty="0" err="1">
                <a:solidFill>
                  <a:schemeClr val="bg1"/>
                </a:solidFill>
                <a:effectLst/>
                <a:latin typeface="Poppins" pitchFamily="2" charset="77"/>
                <a:cs typeface="Poppins" pitchFamily="2" charset="77"/>
              </a:rPr>
              <a:t>Kurung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kurawal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ganda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HTML. </a:t>
            </a:r>
            <a:r>
              <a:rPr lang="en-ID" sz="1600" b="0" i="0" dirty="0" err="1">
                <a:solidFill>
                  <a:schemeClr val="bg1"/>
                </a:solidFill>
                <a:effectLst/>
                <a:latin typeface="Poppins" pitchFamily="2" charset="77"/>
                <a:cs typeface="Poppins" pitchFamily="2" charset="77"/>
              </a:rPr>
              <a:t>Sebagai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gantinya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gunakan</a:t>
            </a:r>
            <a:r>
              <a:rPr lang="en-ID" sz="1600" b="0" i="0" dirty="0">
                <a:solidFill>
                  <a:schemeClr val="bg1"/>
                </a:solidFill>
                <a:effectLst/>
                <a:latin typeface="Poppins" pitchFamily="2" charset="77"/>
                <a:cs typeface="Poppins" pitchFamily="2" charset="77"/>
              </a:rPr>
              <a:t> </a:t>
            </a:r>
            <a:r>
              <a:rPr lang="en-ID" sz="1600" b="0" i="0" dirty="0">
                <a:solidFill>
                  <a:schemeClr val="bg1"/>
                </a:solidFill>
                <a:effectLst/>
                <a:latin typeface="Poppins" pitchFamily="2" charset="77"/>
                <a:cs typeface="Poppins" pitchFamily="2" charset="77"/>
                <a:hlinkClick r:id="rId9">
                  <a:extLst>
                    <a:ext uri="{A12FA001-AC4F-418D-AE19-62706E023703}">
                      <ahyp:hlinkClr xmlns:ahyp="http://schemas.microsoft.com/office/drawing/2018/hyperlinkcolor" val="tx"/>
                    </a:ext>
                  </a:extLst>
                </a:hlinkClick>
              </a:rPr>
              <a:t>v-bind</a:t>
            </a:r>
            <a:endParaRPr lang="en-US" sz="1600" dirty="0">
              <a:solidFill>
                <a:schemeClr val="bg1"/>
              </a:solidFill>
              <a:latin typeface="Poppins" pitchFamily="2" charset="77"/>
              <a:cs typeface="Poppins" pitchFamily="2" charset="77"/>
            </a:endParaRPr>
          </a:p>
        </p:txBody>
      </p:sp>
      <p:pic>
        <p:nvPicPr>
          <p:cNvPr id="27" name="Picture 26">
            <a:extLst>
              <a:ext uri="{FF2B5EF4-FFF2-40B4-BE49-F238E27FC236}">
                <a16:creationId xmlns:a16="http://schemas.microsoft.com/office/drawing/2014/main" id="{DFDEFF37-96F2-F63C-ED72-A4A1B826A6EE}"/>
              </a:ext>
            </a:extLst>
          </p:cNvPr>
          <p:cNvPicPr>
            <a:picLocks noChangeAspect="1"/>
          </p:cNvPicPr>
          <p:nvPr/>
        </p:nvPicPr>
        <p:blipFill>
          <a:blip r:embed="rId10"/>
          <a:stretch>
            <a:fillRect/>
          </a:stretch>
        </p:blipFill>
        <p:spPr>
          <a:xfrm>
            <a:off x="3845368" y="11802794"/>
            <a:ext cx="7913297" cy="568484"/>
          </a:xfrm>
          <a:prstGeom prst="rect">
            <a:avLst/>
          </a:prstGeom>
        </p:spPr>
      </p:pic>
    </p:spTree>
    <p:extLst>
      <p:ext uri="{BB962C8B-B14F-4D97-AF65-F5344CB8AC3E}">
        <p14:creationId xmlns:p14="http://schemas.microsoft.com/office/powerpoint/2010/main" val="252218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2">
            <a:alphaModFix amt="53000"/>
            <a:extLst>
              <a:ext uri="{28A0092B-C50C-407E-A947-70E740481C1C}">
                <a14:useLocalDpi xmlns:a14="http://schemas.microsoft.com/office/drawing/2010/main" val="0"/>
              </a:ext>
            </a:extLst>
          </a:blip>
          <a:srcRect/>
          <a:stretch>
            <a:fillRect/>
          </a:stretch>
        </p:blipFill>
        <p:spPr bwMode="auto">
          <a:xfrm>
            <a:off x="-465144" y="3556661"/>
            <a:ext cx="4686773" cy="46867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3" name="TextBox 2">
            <a:extLst>
              <a:ext uri="{FF2B5EF4-FFF2-40B4-BE49-F238E27FC236}">
                <a16:creationId xmlns:a16="http://schemas.microsoft.com/office/drawing/2014/main" id="{8CE26015-371C-F1AD-31A4-7F0C743EE1F4}"/>
              </a:ext>
            </a:extLst>
          </p:cNvPr>
          <p:cNvSpPr txBox="1"/>
          <p:nvPr/>
        </p:nvSpPr>
        <p:spPr>
          <a:xfrm>
            <a:off x="3824841" y="443357"/>
            <a:ext cx="2785730" cy="400110"/>
          </a:xfrm>
          <a:prstGeom prst="rect">
            <a:avLst/>
          </a:prstGeom>
          <a:noFill/>
        </p:spPr>
        <p:txBody>
          <a:bodyPr wrap="square">
            <a:spAutoFit/>
          </a:bodyPr>
          <a:lstStyle/>
          <a:p>
            <a:r>
              <a:rPr lang="en-ID" sz="2000" b="1" i="0" dirty="0" err="1">
                <a:solidFill>
                  <a:schemeClr val="bg1">
                    <a:lumMod val="95000"/>
                  </a:schemeClr>
                </a:solidFill>
                <a:effectLst/>
                <a:latin typeface="Poppins" pitchFamily="2" charset="77"/>
                <a:cs typeface="Poppins" pitchFamily="2" charset="77"/>
              </a:rPr>
              <a:t>Interpolasi</a:t>
            </a:r>
            <a:r>
              <a:rPr lang="en-ID" sz="2000" b="1" i="0" dirty="0">
                <a:solidFill>
                  <a:schemeClr val="bg1">
                    <a:lumMod val="95000"/>
                  </a:schemeClr>
                </a:solidFill>
                <a:effectLst/>
                <a:latin typeface="Poppins" pitchFamily="2" charset="77"/>
                <a:cs typeface="Poppins" pitchFamily="2" charset="77"/>
              </a:rPr>
              <a:t> Teks</a:t>
            </a:r>
            <a:endParaRPr lang="en-US" sz="2000" dirty="0">
              <a:solidFill>
                <a:schemeClr val="bg1">
                  <a:lumMod val="95000"/>
                </a:schemeClr>
              </a:solidFill>
              <a:latin typeface="Poppins" pitchFamily="2" charset="77"/>
              <a:cs typeface="Poppins" pitchFamily="2" charset="77"/>
            </a:endParaRPr>
          </a:p>
        </p:txBody>
      </p:sp>
      <p:sp>
        <p:nvSpPr>
          <p:cNvPr id="5" name="TextBox 4">
            <a:extLst>
              <a:ext uri="{FF2B5EF4-FFF2-40B4-BE49-F238E27FC236}">
                <a16:creationId xmlns:a16="http://schemas.microsoft.com/office/drawing/2014/main" id="{986C53CB-132E-625A-B87F-1E93DC134617}"/>
              </a:ext>
            </a:extLst>
          </p:cNvPr>
          <p:cNvSpPr txBox="1"/>
          <p:nvPr/>
        </p:nvSpPr>
        <p:spPr>
          <a:xfrm>
            <a:off x="3824841" y="843467"/>
            <a:ext cx="7862583" cy="584775"/>
          </a:xfrm>
          <a:prstGeom prst="rect">
            <a:avLst/>
          </a:prstGeom>
          <a:noFill/>
        </p:spPr>
        <p:txBody>
          <a:bodyPr wrap="square">
            <a:spAutoFit/>
          </a:bodyPr>
          <a:lstStyle/>
          <a:p>
            <a:r>
              <a:rPr lang="en-ID" sz="1600" b="0" i="0" dirty="0" err="1">
                <a:solidFill>
                  <a:schemeClr val="bg1">
                    <a:lumMod val="95000"/>
                  </a:schemeClr>
                </a:solidFill>
                <a:effectLst/>
                <a:latin typeface="Poppins" pitchFamily="2" charset="77"/>
                <a:cs typeface="Poppins" pitchFamily="2" charset="77"/>
              </a:rPr>
              <a:t>Bentuk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pengikatan</a:t>
            </a:r>
            <a:r>
              <a:rPr lang="en-ID" sz="1600" b="0" i="0" dirty="0">
                <a:solidFill>
                  <a:schemeClr val="bg1">
                    <a:lumMod val="95000"/>
                  </a:schemeClr>
                </a:solidFill>
                <a:effectLst/>
                <a:latin typeface="Poppins" pitchFamily="2" charset="77"/>
                <a:cs typeface="Poppins" pitchFamily="2" charset="77"/>
              </a:rPr>
              <a:t> data yang paling </a:t>
            </a:r>
            <a:r>
              <a:rPr lang="en-ID" sz="1600" b="0" i="0" dirty="0" err="1">
                <a:solidFill>
                  <a:schemeClr val="bg1">
                    <a:lumMod val="95000"/>
                  </a:schemeClr>
                </a:solidFill>
                <a:effectLst/>
                <a:latin typeface="Poppins" pitchFamily="2" charset="77"/>
                <a:cs typeface="Poppins" pitchFamily="2" charset="77"/>
              </a:rPr>
              <a:t>dasar</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adalah</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interpolasi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teks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menggunakan</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sintaks</a:t>
            </a:r>
            <a:r>
              <a:rPr lang="en-ID" sz="1600" b="0" i="0" dirty="0">
                <a:solidFill>
                  <a:schemeClr val="bg1">
                    <a:lumMod val="95000"/>
                  </a:schemeClr>
                </a:solidFill>
                <a:effectLst/>
                <a:latin typeface="Poppins" pitchFamily="2" charset="77"/>
                <a:cs typeface="Poppins" pitchFamily="2" charset="77"/>
              </a:rPr>
              <a:t> {{ (</a:t>
            </a:r>
            <a:r>
              <a:rPr lang="en-ID" sz="1600" b="0" i="0" dirty="0" err="1">
                <a:solidFill>
                  <a:schemeClr val="bg1">
                    <a:lumMod val="95000"/>
                  </a:schemeClr>
                </a:solidFill>
                <a:effectLst/>
                <a:latin typeface="Poppins" pitchFamily="2" charset="77"/>
                <a:cs typeface="Poppins" pitchFamily="2" charset="77"/>
              </a:rPr>
              <a:t>kurung</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kurawal</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ganda</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pic>
        <p:nvPicPr>
          <p:cNvPr id="9" name="Picture 8">
            <a:extLst>
              <a:ext uri="{FF2B5EF4-FFF2-40B4-BE49-F238E27FC236}">
                <a16:creationId xmlns:a16="http://schemas.microsoft.com/office/drawing/2014/main" id="{793EA2D4-CD86-60D4-8C7C-6D4FB552FBB7}"/>
              </a:ext>
            </a:extLst>
          </p:cNvPr>
          <p:cNvPicPr>
            <a:picLocks noChangeAspect="1"/>
          </p:cNvPicPr>
          <p:nvPr/>
        </p:nvPicPr>
        <p:blipFill>
          <a:blip r:embed="rId3"/>
          <a:stretch>
            <a:fillRect/>
          </a:stretch>
        </p:blipFill>
        <p:spPr>
          <a:xfrm>
            <a:off x="3898900" y="1574613"/>
            <a:ext cx="7782006" cy="584775"/>
          </a:xfrm>
          <a:prstGeom prst="rect">
            <a:avLst/>
          </a:prstGeom>
        </p:spPr>
      </p:pic>
      <p:sp>
        <p:nvSpPr>
          <p:cNvPr id="14" name="TextBox 13">
            <a:extLst>
              <a:ext uri="{FF2B5EF4-FFF2-40B4-BE49-F238E27FC236}">
                <a16:creationId xmlns:a16="http://schemas.microsoft.com/office/drawing/2014/main" id="{9E7C0559-0393-1BA3-00A1-F0DE83878631}"/>
              </a:ext>
            </a:extLst>
          </p:cNvPr>
          <p:cNvSpPr txBox="1"/>
          <p:nvPr/>
        </p:nvSpPr>
        <p:spPr>
          <a:xfrm>
            <a:off x="3824841" y="2290292"/>
            <a:ext cx="2785730" cy="400110"/>
          </a:xfrm>
          <a:prstGeom prst="rect">
            <a:avLst/>
          </a:prstGeom>
          <a:noFill/>
        </p:spPr>
        <p:txBody>
          <a:bodyPr wrap="square">
            <a:spAutoFit/>
          </a:bodyPr>
          <a:lstStyle/>
          <a:p>
            <a:r>
              <a:rPr lang="en-ID" sz="2000" b="1" i="0" dirty="0">
                <a:solidFill>
                  <a:schemeClr val="bg1">
                    <a:lumMod val="95000"/>
                  </a:schemeClr>
                </a:solidFill>
                <a:effectLst/>
                <a:latin typeface="Poppins" pitchFamily="2" charset="77"/>
                <a:cs typeface="Poppins" pitchFamily="2" charset="77"/>
              </a:rPr>
              <a:t>RAW HTML</a:t>
            </a:r>
            <a:endParaRPr lang="en-US" sz="2000" dirty="0">
              <a:solidFill>
                <a:schemeClr val="bg1">
                  <a:lumMod val="95000"/>
                </a:schemeClr>
              </a:solidFill>
              <a:latin typeface="Poppins" pitchFamily="2" charset="77"/>
              <a:cs typeface="Poppins" pitchFamily="2" charset="77"/>
            </a:endParaRPr>
          </a:p>
        </p:txBody>
      </p:sp>
      <p:sp>
        <p:nvSpPr>
          <p:cNvPr id="15" name="TextBox 14">
            <a:extLst>
              <a:ext uri="{FF2B5EF4-FFF2-40B4-BE49-F238E27FC236}">
                <a16:creationId xmlns:a16="http://schemas.microsoft.com/office/drawing/2014/main" id="{CAD879D0-84CC-C88A-A619-1CBD94D2B883}"/>
              </a:ext>
            </a:extLst>
          </p:cNvPr>
          <p:cNvSpPr txBox="1"/>
          <p:nvPr/>
        </p:nvSpPr>
        <p:spPr>
          <a:xfrm>
            <a:off x="3824841" y="2690402"/>
            <a:ext cx="7782006" cy="584775"/>
          </a:xfrm>
          <a:prstGeom prst="rect">
            <a:avLst/>
          </a:prstGeom>
          <a:noFill/>
        </p:spPr>
        <p:txBody>
          <a:bodyPr wrap="square">
            <a:spAutoFit/>
          </a:bodyPr>
          <a:lstStyle/>
          <a:p>
            <a:r>
              <a:rPr lang="en-ID" sz="1600" b="0" i="0" dirty="0">
                <a:solidFill>
                  <a:schemeClr val="bg1">
                    <a:lumMod val="95000"/>
                  </a:schemeClr>
                </a:solidFill>
                <a:effectLst/>
                <a:latin typeface="Poppins" pitchFamily="2" charset="77"/>
                <a:cs typeface="Poppins" pitchFamily="2" charset="77"/>
              </a:rPr>
              <a:t>Kumis </a:t>
            </a:r>
            <a:r>
              <a:rPr lang="en-ID" sz="1600" b="0" i="0" dirty="0" err="1">
                <a:solidFill>
                  <a:schemeClr val="bg1">
                    <a:lumMod val="95000"/>
                  </a:schemeClr>
                </a:solidFill>
                <a:effectLst/>
                <a:latin typeface="Poppins" pitchFamily="2" charset="77"/>
                <a:cs typeface="Poppins" pitchFamily="2" charset="77"/>
              </a:rPr>
              <a:t>ganda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menafsirkan</a:t>
            </a:r>
            <a:r>
              <a:rPr lang="en-ID" sz="1600" b="0" i="0" dirty="0">
                <a:solidFill>
                  <a:schemeClr val="bg1">
                    <a:lumMod val="95000"/>
                  </a:schemeClr>
                </a:solidFill>
                <a:effectLst/>
                <a:latin typeface="Poppins" pitchFamily="2" charset="77"/>
                <a:cs typeface="Poppins" pitchFamily="2" charset="77"/>
              </a:rPr>
              <a:t> data </a:t>
            </a:r>
            <a:r>
              <a:rPr lang="en-ID" sz="1600" b="0" i="0" dirty="0" err="1">
                <a:solidFill>
                  <a:schemeClr val="bg1">
                    <a:lumMod val="95000"/>
                  </a:schemeClr>
                </a:solidFill>
                <a:effectLst/>
                <a:latin typeface="Poppins" pitchFamily="2" charset="77"/>
                <a:cs typeface="Poppins" pitchFamily="2" charset="77"/>
              </a:rPr>
              <a:t>sebagai</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teks</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biasa</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bukan</a:t>
            </a:r>
            <a:r>
              <a:rPr lang="en-ID" sz="1600" b="0" i="0" dirty="0">
                <a:solidFill>
                  <a:schemeClr val="bg1">
                    <a:lumMod val="95000"/>
                  </a:schemeClr>
                </a:solidFill>
                <a:effectLst/>
                <a:latin typeface="Poppins" pitchFamily="2" charset="77"/>
                <a:cs typeface="Poppins" pitchFamily="2" charset="77"/>
              </a:rPr>
              <a:t> HTML. </a:t>
            </a:r>
            <a:r>
              <a:rPr lang="en-ID" sz="1600" b="0" i="0" dirty="0" err="1">
                <a:solidFill>
                  <a:schemeClr val="bg1">
                    <a:lumMod val="95000"/>
                  </a:schemeClr>
                </a:solidFill>
                <a:effectLst/>
                <a:latin typeface="Poppins" pitchFamily="2" charset="77"/>
                <a:cs typeface="Poppins" pitchFamily="2" charset="77"/>
              </a:rPr>
              <a:t>Untuk</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menghasilkan</a:t>
            </a:r>
            <a:r>
              <a:rPr lang="en-ID" sz="1600" b="0" i="0" dirty="0">
                <a:solidFill>
                  <a:schemeClr val="bg1">
                    <a:lumMod val="95000"/>
                  </a:schemeClr>
                </a:solidFill>
                <a:effectLst/>
                <a:latin typeface="Poppins" pitchFamily="2" charset="77"/>
                <a:cs typeface="Poppins" pitchFamily="2" charset="77"/>
              </a:rPr>
              <a:t> HTML </a:t>
            </a:r>
            <a:r>
              <a:rPr lang="en-ID" sz="1600" b="0" i="0" dirty="0" err="1">
                <a:solidFill>
                  <a:schemeClr val="bg1">
                    <a:lumMod val="95000"/>
                  </a:schemeClr>
                </a:solidFill>
                <a:effectLst/>
                <a:latin typeface="Poppins" pitchFamily="2" charset="77"/>
                <a:cs typeface="Poppins" pitchFamily="2" charset="77"/>
              </a:rPr>
              <a:t>asli</a:t>
            </a:r>
            <a:r>
              <a:rPr lang="en-ID" sz="1600" b="0" i="0" dirty="0">
                <a:solidFill>
                  <a:schemeClr val="bg1">
                    <a:lumMod val="95000"/>
                  </a:schemeClr>
                </a:solidFill>
                <a:effectLst/>
                <a:latin typeface="Poppins" pitchFamily="2" charset="77"/>
                <a:cs typeface="Poppins" pitchFamily="2" charset="77"/>
              </a:rPr>
              <a:t>, Anda </a:t>
            </a:r>
            <a:r>
              <a:rPr lang="en-ID" sz="1600" b="0" i="0" dirty="0" err="1">
                <a:solidFill>
                  <a:schemeClr val="bg1">
                    <a:lumMod val="95000"/>
                  </a:schemeClr>
                </a:solidFill>
                <a:effectLst/>
                <a:latin typeface="Poppins" pitchFamily="2" charset="77"/>
                <a:cs typeface="Poppins" pitchFamily="2" charset="77"/>
              </a:rPr>
              <a:t>perlu</a:t>
            </a:r>
            <a:r>
              <a:rPr lang="en-ID" sz="1600" b="0" i="0" dirty="0">
                <a:solidFill>
                  <a:schemeClr val="bg1">
                    <a:lumMod val="95000"/>
                  </a:schemeClr>
                </a:solidFill>
                <a:effectLst/>
                <a:latin typeface="Poppins" pitchFamily="2" charset="77"/>
                <a:cs typeface="Poppins" pitchFamily="2" charset="77"/>
              </a:rPr>
              <a:t> </a:t>
            </a:r>
            <a:r>
              <a:rPr lang="en-ID" sz="1600" b="0" i="0" dirty="0" err="1">
                <a:solidFill>
                  <a:schemeClr val="bg1">
                    <a:lumMod val="95000"/>
                  </a:schemeClr>
                </a:solidFill>
                <a:effectLst/>
                <a:latin typeface="Poppins" pitchFamily="2" charset="77"/>
                <a:cs typeface="Poppins" pitchFamily="2" charset="77"/>
              </a:rPr>
              <a:t>menggunakan</a:t>
            </a:r>
            <a:r>
              <a:rPr lang="en-ID" sz="1600" b="0" i="0" dirty="0">
                <a:solidFill>
                  <a:schemeClr val="bg1">
                    <a:lumMod val="95000"/>
                  </a:schemeClr>
                </a:solidFill>
                <a:effectLst/>
                <a:latin typeface="Poppins" pitchFamily="2" charset="77"/>
                <a:cs typeface="Poppins" pitchFamily="2" charset="77"/>
              </a:rPr>
              <a:t> </a:t>
            </a:r>
            <a:r>
              <a:rPr lang="en-ID" sz="1600" b="0" i="0" dirty="0">
                <a:solidFill>
                  <a:srgbClr val="FF0000"/>
                </a:solidFill>
                <a:effectLst/>
                <a:latin typeface="Poppins" pitchFamily="2" charset="77"/>
                <a:cs typeface="Poppins" pitchFamily="2" charset="77"/>
                <a:hlinkClick r:id="rId4">
                  <a:extLst>
                    <a:ext uri="{A12FA001-AC4F-418D-AE19-62706E023703}">
                      <ahyp:hlinkClr xmlns:ahyp="http://schemas.microsoft.com/office/drawing/2018/hyperlinkcolor" val="tx"/>
                    </a:ext>
                  </a:extLst>
                </a:hlinkClick>
              </a:rPr>
              <a:t>v-html</a:t>
            </a:r>
            <a:r>
              <a:rPr lang="en-ID" sz="1600" b="0" i="0" dirty="0">
                <a:solidFill>
                  <a:srgbClr val="FF0000"/>
                </a:solidFill>
                <a:effectLst/>
                <a:latin typeface="Poppins" pitchFamily="2" charset="77"/>
                <a:cs typeface="Poppins" pitchFamily="2" charset="77"/>
              </a:rPr>
              <a:t> </a:t>
            </a:r>
            <a:r>
              <a:rPr lang="en-ID" sz="1600" b="0" i="0" dirty="0">
                <a:solidFill>
                  <a:schemeClr val="bg1">
                    <a:lumMod val="95000"/>
                  </a:schemeClr>
                </a:solidFill>
                <a:effectLst/>
                <a:latin typeface="Poppins" pitchFamily="2" charset="77"/>
                <a:cs typeface="Poppins" pitchFamily="2" charset="77"/>
              </a:rPr>
              <a:t>:</a:t>
            </a:r>
            <a:endParaRPr lang="en-US" sz="1600" dirty="0">
              <a:solidFill>
                <a:schemeClr val="bg1">
                  <a:lumMod val="95000"/>
                </a:schemeClr>
              </a:solidFill>
              <a:latin typeface="Poppins" pitchFamily="2" charset="77"/>
              <a:cs typeface="Poppins" pitchFamily="2" charset="77"/>
            </a:endParaRPr>
          </a:p>
        </p:txBody>
      </p:sp>
      <p:pic>
        <p:nvPicPr>
          <p:cNvPr id="16" name="Picture 15">
            <a:extLst>
              <a:ext uri="{FF2B5EF4-FFF2-40B4-BE49-F238E27FC236}">
                <a16:creationId xmlns:a16="http://schemas.microsoft.com/office/drawing/2014/main" id="{F280DBDD-691F-CF9B-5CB4-4405A73DF942}"/>
              </a:ext>
            </a:extLst>
          </p:cNvPr>
          <p:cNvPicPr>
            <a:picLocks noChangeAspect="1"/>
          </p:cNvPicPr>
          <p:nvPr/>
        </p:nvPicPr>
        <p:blipFill>
          <a:blip r:embed="rId5"/>
          <a:stretch>
            <a:fillRect/>
          </a:stretch>
        </p:blipFill>
        <p:spPr>
          <a:xfrm>
            <a:off x="3882404" y="3363424"/>
            <a:ext cx="7805020" cy="812083"/>
          </a:xfrm>
          <a:prstGeom prst="rect">
            <a:avLst/>
          </a:prstGeom>
        </p:spPr>
      </p:pic>
      <p:sp>
        <p:nvSpPr>
          <p:cNvPr id="19" name="TextBox 18">
            <a:extLst>
              <a:ext uri="{FF2B5EF4-FFF2-40B4-BE49-F238E27FC236}">
                <a16:creationId xmlns:a16="http://schemas.microsoft.com/office/drawing/2014/main" id="{FC53DEED-0E71-1E80-035D-D9CB1158C5F3}"/>
              </a:ext>
            </a:extLst>
          </p:cNvPr>
          <p:cNvSpPr txBox="1"/>
          <p:nvPr/>
        </p:nvSpPr>
        <p:spPr>
          <a:xfrm>
            <a:off x="3824841" y="4292146"/>
            <a:ext cx="7782006" cy="399605"/>
          </a:xfrm>
          <a:prstGeom prst="rect">
            <a:avLst/>
          </a:prstGeom>
          <a:noFill/>
        </p:spPr>
        <p:txBody>
          <a:bodyPr wrap="square">
            <a:spAutoFit/>
          </a:bodyPr>
          <a:lstStyle/>
          <a:p>
            <a:pPr algn="l"/>
            <a:r>
              <a:rPr lang="en-ID" sz="2000" b="1" i="0" dirty="0">
                <a:solidFill>
                  <a:schemeClr val="bg1"/>
                </a:solidFill>
                <a:effectLst/>
                <a:latin typeface="Poppins" pitchFamily="2" charset="77"/>
                <a:cs typeface="Poppins" pitchFamily="2" charset="77"/>
              </a:rPr>
              <a:t>Attribute Bindings</a:t>
            </a:r>
          </a:p>
        </p:txBody>
      </p:sp>
      <p:sp>
        <p:nvSpPr>
          <p:cNvPr id="26" name="TextBox 25">
            <a:extLst>
              <a:ext uri="{FF2B5EF4-FFF2-40B4-BE49-F238E27FC236}">
                <a16:creationId xmlns:a16="http://schemas.microsoft.com/office/drawing/2014/main" id="{9D642970-DCD6-3E5E-9293-14A9CF0A095D}"/>
              </a:ext>
            </a:extLst>
          </p:cNvPr>
          <p:cNvSpPr txBox="1"/>
          <p:nvPr/>
        </p:nvSpPr>
        <p:spPr>
          <a:xfrm>
            <a:off x="3824841" y="4691751"/>
            <a:ext cx="7856065" cy="584775"/>
          </a:xfrm>
          <a:prstGeom prst="rect">
            <a:avLst/>
          </a:prstGeom>
          <a:noFill/>
        </p:spPr>
        <p:txBody>
          <a:bodyPr wrap="square">
            <a:spAutoFit/>
          </a:bodyPr>
          <a:lstStyle/>
          <a:p>
            <a:r>
              <a:rPr lang="en-ID" sz="1600" b="0" i="0" dirty="0" err="1">
                <a:solidFill>
                  <a:schemeClr val="bg1"/>
                </a:solidFill>
                <a:effectLst/>
                <a:latin typeface="Poppins" pitchFamily="2" charset="77"/>
                <a:cs typeface="Poppins" pitchFamily="2" charset="77"/>
              </a:rPr>
              <a:t>Kurung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kurawal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ganda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HTML. </a:t>
            </a:r>
            <a:r>
              <a:rPr lang="en-ID" sz="1600" b="0" i="0" dirty="0" err="1">
                <a:solidFill>
                  <a:schemeClr val="bg1"/>
                </a:solidFill>
                <a:effectLst/>
                <a:latin typeface="Poppins" pitchFamily="2" charset="77"/>
                <a:cs typeface="Poppins" pitchFamily="2" charset="77"/>
              </a:rPr>
              <a:t>Sebagai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gantinya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gunakan</a:t>
            </a:r>
            <a:r>
              <a:rPr lang="en-ID" sz="1600" b="0" i="0" dirty="0">
                <a:solidFill>
                  <a:schemeClr val="bg1"/>
                </a:solidFill>
                <a:effectLst/>
                <a:latin typeface="Poppins" pitchFamily="2" charset="77"/>
                <a:cs typeface="Poppins" pitchFamily="2" charset="77"/>
              </a:rPr>
              <a:t> </a:t>
            </a:r>
            <a:r>
              <a:rPr lang="en-ID" sz="1600" b="0" i="0" dirty="0">
                <a:solidFill>
                  <a:srgbClr val="FF0000"/>
                </a:solidFill>
                <a:effectLst/>
                <a:latin typeface="Poppins" pitchFamily="2" charset="77"/>
                <a:cs typeface="Poppins" pitchFamily="2" charset="77"/>
                <a:hlinkClick r:id="rId6">
                  <a:extLst>
                    <a:ext uri="{A12FA001-AC4F-418D-AE19-62706E023703}">
                      <ahyp:hlinkClr xmlns:ahyp="http://schemas.microsoft.com/office/drawing/2018/hyperlinkcolor" val="tx"/>
                    </a:ext>
                  </a:extLst>
                </a:hlinkClick>
              </a:rPr>
              <a:t>v-bind</a:t>
            </a:r>
            <a:endParaRPr lang="en-US" sz="1600" dirty="0">
              <a:solidFill>
                <a:srgbClr val="FF0000"/>
              </a:solidFill>
              <a:latin typeface="Poppins" pitchFamily="2" charset="77"/>
              <a:cs typeface="Poppins" pitchFamily="2" charset="77"/>
            </a:endParaRPr>
          </a:p>
        </p:txBody>
      </p:sp>
      <p:pic>
        <p:nvPicPr>
          <p:cNvPr id="27" name="Picture 26">
            <a:extLst>
              <a:ext uri="{FF2B5EF4-FFF2-40B4-BE49-F238E27FC236}">
                <a16:creationId xmlns:a16="http://schemas.microsoft.com/office/drawing/2014/main" id="{DFDEFF37-96F2-F63C-ED72-A4A1B826A6EE}"/>
              </a:ext>
            </a:extLst>
          </p:cNvPr>
          <p:cNvPicPr>
            <a:picLocks noChangeAspect="1"/>
          </p:cNvPicPr>
          <p:nvPr/>
        </p:nvPicPr>
        <p:blipFill>
          <a:blip r:embed="rId7"/>
          <a:stretch>
            <a:fillRect/>
          </a:stretch>
        </p:blipFill>
        <p:spPr>
          <a:xfrm>
            <a:off x="3845368" y="5410906"/>
            <a:ext cx="7913297" cy="568484"/>
          </a:xfrm>
          <a:prstGeom prst="rect">
            <a:avLst/>
          </a:prstGeom>
        </p:spPr>
      </p:pic>
      <p:sp>
        <p:nvSpPr>
          <p:cNvPr id="6" name="Title 4">
            <a:extLst>
              <a:ext uri="{FF2B5EF4-FFF2-40B4-BE49-F238E27FC236}">
                <a16:creationId xmlns:a16="http://schemas.microsoft.com/office/drawing/2014/main" id="{A891CFD4-6428-BED5-B541-A841EB9AC389}"/>
              </a:ext>
            </a:extLst>
          </p:cNvPr>
          <p:cNvSpPr txBox="1">
            <a:spLocks/>
          </p:cNvSpPr>
          <p:nvPr/>
        </p:nvSpPr>
        <p:spPr>
          <a:xfrm>
            <a:off x="106377" y="2582880"/>
            <a:ext cx="3543730" cy="584775"/>
          </a:xfrm>
          <a:prstGeom prst="rect">
            <a:avLst/>
          </a:prstGeom>
          <a:noFill/>
          <a:ln>
            <a:noFill/>
          </a:ln>
        </p:spPr>
        <p:txBody>
          <a:bodyPr spcFirstLastPara="1" wrap="square" lIns="91425" tIns="91425" rIns="91425" bIns="91425" anchor="b" anchorCtr="0">
            <a:normAutofit fontScale="45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a:solidFill>
                  <a:schemeClr val="bg1"/>
                </a:solidFill>
                <a:latin typeface="Poppins" pitchFamily="2" charset="77"/>
                <a:cs typeface="Poppins" pitchFamily="2" charset="77"/>
              </a:rPr>
              <a:t>Syntax</a:t>
            </a:r>
          </a:p>
        </p:txBody>
      </p:sp>
      <p:pic>
        <p:nvPicPr>
          <p:cNvPr id="11" name="Picture 10">
            <a:extLst>
              <a:ext uri="{FF2B5EF4-FFF2-40B4-BE49-F238E27FC236}">
                <a16:creationId xmlns:a16="http://schemas.microsoft.com/office/drawing/2014/main" id="{CB49A280-11DC-49B9-6F79-87B2669FD9E9}"/>
              </a:ext>
            </a:extLst>
          </p:cNvPr>
          <p:cNvPicPr>
            <a:picLocks noChangeAspect="1"/>
          </p:cNvPicPr>
          <p:nvPr/>
        </p:nvPicPr>
        <p:blipFill>
          <a:blip r:embed="rId8"/>
          <a:stretch>
            <a:fillRect/>
          </a:stretch>
        </p:blipFill>
        <p:spPr>
          <a:xfrm>
            <a:off x="3845367" y="6091048"/>
            <a:ext cx="7845079" cy="568484"/>
          </a:xfrm>
          <a:prstGeom prst="rect">
            <a:avLst/>
          </a:prstGeom>
        </p:spPr>
      </p:pic>
      <p:sp>
        <p:nvSpPr>
          <p:cNvPr id="12" name="TextBox 11">
            <a:extLst>
              <a:ext uri="{FF2B5EF4-FFF2-40B4-BE49-F238E27FC236}">
                <a16:creationId xmlns:a16="http://schemas.microsoft.com/office/drawing/2014/main" id="{591E1D07-A41D-C928-2C55-9BD3DED1BA83}"/>
              </a:ext>
            </a:extLst>
          </p:cNvPr>
          <p:cNvSpPr txBox="1"/>
          <p:nvPr/>
        </p:nvSpPr>
        <p:spPr>
          <a:xfrm>
            <a:off x="3772672" y="6935871"/>
            <a:ext cx="2785730" cy="400110"/>
          </a:xfrm>
          <a:prstGeom prst="rect">
            <a:avLst/>
          </a:prstGeom>
          <a:noFill/>
        </p:spPr>
        <p:txBody>
          <a:bodyPr wrap="square">
            <a:spAutoFit/>
          </a:bodyPr>
          <a:lstStyle/>
          <a:p>
            <a:r>
              <a:rPr lang="en-ID" sz="2000" b="1" i="0" dirty="0">
                <a:solidFill>
                  <a:schemeClr val="bg1">
                    <a:lumMod val="95000"/>
                  </a:schemeClr>
                </a:solidFill>
                <a:effectLst/>
                <a:latin typeface="Poppins" pitchFamily="2" charset="77"/>
                <a:cs typeface="Poppins" pitchFamily="2" charset="77"/>
              </a:rPr>
              <a:t>Directives</a:t>
            </a:r>
            <a:endParaRPr lang="en-US" sz="2000" dirty="0">
              <a:solidFill>
                <a:schemeClr val="bg1">
                  <a:lumMod val="95000"/>
                </a:schemeClr>
              </a:solidFill>
              <a:latin typeface="Poppins" pitchFamily="2" charset="77"/>
              <a:cs typeface="Poppins" pitchFamily="2" charset="77"/>
            </a:endParaRPr>
          </a:p>
        </p:txBody>
      </p:sp>
      <p:sp>
        <p:nvSpPr>
          <p:cNvPr id="13" name="TextBox 12">
            <a:extLst>
              <a:ext uri="{FF2B5EF4-FFF2-40B4-BE49-F238E27FC236}">
                <a16:creationId xmlns:a16="http://schemas.microsoft.com/office/drawing/2014/main" id="{A6790FD9-55DB-ADB4-AB24-70C3A30FD41E}"/>
              </a:ext>
            </a:extLst>
          </p:cNvPr>
          <p:cNvSpPr txBox="1"/>
          <p:nvPr/>
        </p:nvSpPr>
        <p:spPr>
          <a:xfrm>
            <a:off x="3744264" y="7397524"/>
            <a:ext cx="7862583" cy="2062103"/>
          </a:xfrm>
          <a:prstGeom prst="rect">
            <a:avLst/>
          </a:prstGeom>
          <a:noFill/>
        </p:spPr>
        <p:txBody>
          <a:bodyPr wrap="square">
            <a:spAutoFit/>
          </a:bodyPr>
          <a:lstStyle/>
          <a:p>
            <a:pPr algn="l"/>
            <a:r>
              <a:rPr lang="en-ID" sz="1600" b="0" i="0" dirty="0" err="1">
                <a:solidFill>
                  <a:schemeClr val="bg1"/>
                </a:solidFill>
                <a:effectLst/>
                <a:latin typeface="Poppins" pitchFamily="2" charset="77"/>
                <a:cs typeface="Poppins" pitchFamily="2" charset="77"/>
              </a:rPr>
              <a:t>Direktif</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khusus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v-</a:t>
            </a:r>
            <a:r>
              <a:rPr lang="en-ID" sz="1600" b="0" i="0" dirty="0" err="1">
                <a:solidFill>
                  <a:schemeClr val="bg1"/>
                </a:solidFill>
                <a:effectLst/>
                <a:latin typeface="Poppins" pitchFamily="2" charset="77"/>
                <a:cs typeface="Poppins" pitchFamily="2" charset="77"/>
              </a:rPr>
              <a:t>awalan</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menyediakan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sejumlah</a:t>
            </a:r>
            <a:r>
              <a:rPr lang="en-ID" sz="1600" b="0" i="0" dirty="0">
                <a:solidFill>
                  <a:schemeClr val="bg1"/>
                </a:solidFill>
                <a:effectLst/>
                <a:latin typeface="Poppins" pitchFamily="2" charset="77"/>
                <a:cs typeface="Poppins" pitchFamily="2" charset="77"/>
              </a:rPr>
              <a:t> </a:t>
            </a:r>
            <a:r>
              <a:rPr lang="en-ID" sz="1600" b="0" i="0" dirty="0">
                <a:solidFill>
                  <a:schemeClr val="bg1"/>
                </a:solidFill>
                <a:effectLst/>
                <a:latin typeface="Poppins" pitchFamily="2" charset="77"/>
                <a:cs typeface="Poppins" pitchFamily="2" charset="77"/>
                <a:hlinkClick r:id="rId9">
                  <a:extLst>
                    <a:ext uri="{A12FA001-AC4F-418D-AE19-62706E023703}">
                      <ahyp:hlinkClr xmlns:ahyp="http://schemas.microsoft.com/office/drawing/2018/hyperlinkcolor" val="tx"/>
                    </a:ext>
                  </a:extLst>
                </a:hlinkClick>
              </a:rPr>
              <a:t>arahan bawaan</a:t>
            </a:r>
            <a:r>
              <a:rPr lang="en-ID" sz="1600" b="0" i="0" dirty="0">
                <a:solidFill>
                  <a:schemeClr val="bg1"/>
                </a:solidFill>
                <a:effectLst/>
                <a:latin typeface="Poppins" pitchFamily="2" charset="77"/>
                <a:cs typeface="Poppins" pitchFamily="2" charset="77"/>
              </a:rPr>
              <a:t> , </a:t>
            </a:r>
            <a:r>
              <a:rPr lang="en-ID" sz="1600" b="0" i="0" dirty="0" err="1">
                <a:solidFill>
                  <a:schemeClr val="bg1"/>
                </a:solidFill>
                <a:effectLst/>
                <a:latin typeface="Poppins" pitchFamily="2" charset="77"/>
                <a:cs typeface="Poppins" pitchFamily="2" charset="77"/>
              </a:rPr>
              <a:t>termasuk</a:t>
            </a:r>
            <a:r>
              <a:rPr lang="en-ID" sz="1600" b="0" i="0" dirty="0">
                <a:solidFill>
                  <a:schemeClr val="bg1"/>
                </a:solidFill>
                <a:effectLst/>
                <a:latin typeface="Poppins" pitchFamily="2" charset="77"/>
                <a:cs typeface="Poppins" pitchFamily="2" charset="77"/>
              </a:rPr>
              <a:t> s yang v-</a:t>
            </a:r>
            <a:r>
              <a:rPr lang="en-ID" sz="1600" b="0" i="0" dirty="0" err="1">
                <a:solidFill>
                  <a:schemeClr val="bg1"/>
                </a:solidFill>
                <a:effectLst/>
                <a:latin typeface="Poppins" pitchFamily="2" charset="77"/>
                <a:cs typeface="Poppins" pitchFamily="2" charset="77"/>
              </a:rPr>
              <a:t>bindtelah</a:t>
            </a:r>
            <a:r>
              <a:rPr lang="en-ID" sz="1600" b="0" i="0" dirty="0">
                <a:solidFill>
                  <a:schemeClr val="bg1"/>
                </a:solidFill>
                <a:effectLst/>
                <a:latin typeface="Poppins" pitchFamily="2" charset="77"/>
                <a:cs typeface="Poppins" pitchFamily="2" charset="77"/>
              </a:rPr>
              <a:t> kami </a:t>
            </a:r>
            <a:r>
              <a:rPr lang="en-ID" sz="1600" b="0" i="0" dirty="0" err="1">
                <a:solidFill>
                  <a:schemeClr val="bg1"/>
                </a:solidFill>
                <a:effectLst/>
                <a:latin typeface="Poppins" pitchFamily="2" charset="77"/>
                <a:cs typeface="Poppins" pitchFamily="2" charset="77"/>
              </a:rPr>
              <a:t>perkenalkan</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atas</a:t>
            </a:r>
            <a:r>
              <a:rPr lang="en-ID" sz="1600" b="0" i="0" dirty="0">
                <a:solidFill>
                  <a:schemeClr val="bg1"/>
                </a:solidFill>
                <a:effectLst/>
                <a:latin typeface="Poppins" pitchFamily="2" charset="77"/>
                <a:cs typeface="Poppins" pitchFamily="2" charset="77"/>
              </a:rPr>
              <a:t>.</a:t>
            </a:r>
          </a:p>
          <a:p>
            <a:pPr algn="l"/>
            <a:r>
              <a:rPr lang="en-ID" sz="1600" b="0" i="0" dirty="0">
                <a:solidFill>
                  <a:schemeClr val="bg1"/>
                </a:solidFill>
                <a:effectLst/>
                <a:latin typeface="Poppins" pitchFamily="2" charset="77"/>
                <a:cs typeface="Poppins" pitchFamily="2" charset="77"/>
              </a:rPr>
              <a:t>Nilai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direktif</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berupa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ekspresi</a:t>
            </a:r>
            <a:r>
              <a:rPr lang="en-ID" sz="1600" b="0" i="0" dirty="0">
                <a:solidFill>
                  <a:schemeClr val="bg1"/>
                </a:solidFill>
                <a:effectLst/>
                <a:latin typeface="Poppins" pitchFamily="2" charset="77"/>
                <a:cs typeface="Poppins" pitchFamily="2" charset="77"/>
              </a:rPr>
              <a:t> JavaScript </a:t>
            </a:r>
            <a:r>
              <a:rPr lang="en-ID" sz="1600" b="0" i="0" dirty="0" err="1">
                <a:solidFill>
                  <a:schemeClr val="bg1"/>
                </a:solidFill>
                <a:effectLst/>
                <a:latin typeface="Poppins" pitchFamily="2" charset="77"/>
                <a:cs typeface="Poppins" pitchFamily="2" charset="77"/>
              </a:rPr>
              <a:t>tunggal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pengecualian</a:t>
            </a:r>
            <a:r>
              <a:rPr lang="en-ID" sz="1600" b="0" i="0" dirty="0">
                <a:solidFill>
                  <a:schemeClr val="bg1"/>
                </a:solidFill>
                <a:effectLst/>
                <a:latin typeface="Poppins" pitchFamily="2" charset="77"/>
                <a:cs typeface="Poppins" pitchFamily="2" charset="77"/>
              </a:rPr>
              <a:t> v-for, v-</a:t>
            </a:r>
            <a:r>
              <a:rPr lang="en-ID" sz="1600" b="0" i="0" dirty="0" err="1">
                <a:solidFill>
                  <a:schemeClr val="bg1"/>
                </a:solidFill>
                <a:effectLst/>
                <a:latin typeface="Poppins" pitchFamily="2" charset="77"/>
                <a:cs typeface="Poppins" pitchFamily="2" charset="77"/>
              </a:rPr>
              <a:t>ondan</a:t>
            </a:r>
            <a:r>
              <a:rPr lang="en-ID" sz="1600" b="0" i="0" dirty="0">
                <a:solidFill>
                  <a:schemeClr val="bg1"/>
                </a:solidFill>
                <a:effectLst/>
                <a:latin typeface="Poppins" pitchFamily="2" charset="77"/>
                <a:cs typeface="Poppins" pitchFamily="2" charset="77"/>
              </a:rPr>
              <a:t> v-slot, yang </a:t>
            </a:r>
            <a:r>
              <a:rPr lang="en-ID" sz="1600" b="0" i="0" dirty="0" err="1">
                <a:solidFill>
                  <a:schemeClr val="bg1"/>
                </a:solidFill>
                <a:effectLst/>
                <a:latin typeface="Poppins" pitchFamily="2" charset="77"/>
                <a:cs typeface="Poppins" pitchFamily="2" charset="77"/>
              </a:rPr>
              <a:t>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dibahas</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bagian</a:t>
            </a:r>
            <a:r>
              <a:rPr lang="en-ID" sz="1600" b="0" i="0" dirty="0">
                <a:solidFill>
                  <a:schemeClr val="bg1"/>
                </a:solidFill>
                <a:effectLst/>
                <a:latin typeface="Poppins" pitchFamily="2" charset="77"/>
                <a:cs typeface="Poppins" pitchFamily="2" charset="77"/>
              </a:rPr>
              <a:t> masing-masing </a:t>
            </a:r>
            <a:r>
              <a:rPr lang="en-ID" sz="1600" b="0" i="0" dirty="0" err="1">
                <a:solidFill>
                  <a:schemeClr val="bg1"/>
                </a:solidFill>
                <a:effectLst/>
                <a:latin typeface="Poppins" pitchFamily="2" charset="77"/>
                <a:cs typeface="Poppins" pitchFamily="2" charset="77"/>
              </a:rPr>
              <a:t>nanti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Tugas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arahan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menerapkan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pembaruan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secara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reaktif</a:t>
            </a:r>
            <a:r>
              <a:rPr lang="en-ID" sz="1600" b="0" i="0" dirty="0">
                <a:solidFill>
                  <a:schemeClr val="bg1"/>
                </a:solidFill>
                <a:effectLst/>
                <a:latin typeface="Poppins" pitchFamily="2" charset="77"/>
                <a:cs typeface="Poppins" pitchFamily="2" charset="77"/>
              </a:rPr>
              <a:t> pada DOM </a:t>
            </a:r>
            <a:r>
              <a:rPr lang="en-ID" sz="1600" b="0" i="0" dirty="0" err="1">
                <a:solidFill>
                  <a:schemeClr val="bg1"/>
                </a:solidFill>
                <a:effectLst/>
                <a:latin typeface="Poppins" pitchFamily="2" charset="77"/>
                <a:cs typeface="Poppins" pitchFamily="2" charset="77"/>
              </a:rPr>
              <a:t>ketika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nilai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ekspresinya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berubah</a:t>
            </a:r>
            <a:r>
              <a:rPr lang="en-ID" sz="1600" b="0" i="0" dirty="0">
                <a:solidFill>
                  <a:schemeClr val="bg1"/>
                </a:solidFill>
                <a:effectLst/>
                <a:latin typeface="Poppins" pitchFamily="2" charset="77"/>
                <a:cs typeface="Poppins" pitchFamily="2" charset="77"/>
              </a:rPr>
              <a:t>. Ambil </a:t>
            </a:r>
            <a:r>
              <a:rPr lang="en-ID" sz="1600" b="0" i="0" dirty="0">
                <a:solidFill>
                  <a:srgbClr val="0097A7"/>
                </a:solidFill>
                <a:effectLst/>
                <a:latin typeface="Poppins" pitchFamily="2" charset="77"/>
                <a:cs typeface="Poppins" pitchFamily="2" charset="77"/>
                <a:hlinkClick r:id="rId10">
                  <a:extLst>
                    <a:ext uri="{A12FA001-AC4F-418D-AE19-62706E023703}">
                      <ahyp:hlinkClr xmlns:ahyp="http://schemas.microsoft.com/office/drawing/2018/hyperlinkcolor" val="tx"/>
                    </a:ext>
                  </a:extLst>
                </a:hlinkClick>
              </a:rPr>
              <a:t>v-</a:t>
            </a:r>
            <a:r>
              <a:rPr lang="en-ID" sz="1600" b="0" i="0" dirty="0" err="1">
                <a:solidFill>
                  <a:schemeClr val="bg1"/>
                </a:solidFill>
                <a:effectLst/>
                <a:latin typeface="Poppins" pitchFamily="2" charset="77"/>
                <a:cs typeface="Poppins" pitchFamily="2" charset="77"/>
                <a:hlinkClick r:id="rId10">
                  <a:extLst>
                    <a:ext uri="{A12FA001-AC4F-418D-AE19-62706E023703}">
                      <ahyp:hlinkClr xmlns:ahyp="http://schemas.microsoft.com/office/drawing/2018/hyperlinkcolor" val="tx"/>
                    </a:ext>
                  </a:extLst>
                </a:hlinkClick>
              </a:rPr>
              <a:t>if</a:t>
            </a:r>
            <a:r>
              <a:rPr lang="en-ID" sz="1600" b="0" i="0" dirty="0" err="1">
                <a:solidFill>
                  <a:schemeClr val="bg1"/>
                </a:solidFill>
                <a:effectLst/>
                <a:latin typeface="Poppins" pitchFamily="2" charset="77"/>
                <a:cs typeface="Poppins" pitchFamily="2" charset="77"/>
              </a:rPr>
              <a:t>contoh</a:t>
            </a:r>
            <a:r>
              <a:rPr lang="en-ID" sz="1600" b="0" i="0" dirty="0">
                <a:solidFill>
                  <a:schemeClr val="bg1"/>
                </a:solidFill>
                <a:effectLst/>
                <a:latin typeface="Poppins" pitchFamily="2" charset="77"/>
                <a:cs typeface="Poppins" pitchFamily="2" charset="77"/>
              </a:rPr>
              <a:t>:</a:t>
            </a:r>
          </a:p>
        </p:txBody>
      </p:sp>
      <p:pic>
        <p:nvPicPr>
          <p:cNvPr id="17" name="Picture 16">
            <a:extLst>
              <a:ext uri="{FF2B5EF4-FFF2-40B4-BE49-F238E27FC236}">
                <a16:creationId xmlns:a16="http://schemas.microsoft.com/office/drawing/2014/main" id="{9A267E06-3B34-93F4-7D5E-6934C9D70A8B}"/>
              </a:ext>
            </a:extLst>
          </p:cNvPr>
          <p:cNvPicPr>
            <a:picLocks noChangeAspect="1"/>
          </p:cNvPicPr>
          <p:nvPr/>
        </p:nvPicPr>
        <p:blipFill>
          <a:blip r:embed="rId11"/>
          <a:stretch>
            <a:fillRect/>
          </a:stretch>
        </p:blipFill>
        <p:spPr>
          <a:xfrm>
            <a:off x="3824841" y="9644553"/>
            <a:ext cx="7676542" cy="553065"/>
          </a:xfrm>
          <a:prstGeom prst="rect">
            <a:avLst/>
          </a:prstGeom>
        </p:spPr>
      </p:pic>
      <p:pic>
        <p:nvPicPr>
          <p:cNvPr id="21" name="Picture 20">
            <a:extLst>
              <a:ext uri="{FF2B5EF4-FFF2-40B4-BE49-F238E27FC236}">
                <a16:creationId xmlns:a16="http://schemas.microsoft.com/office/drawing/2014/main" id="{B71A2922-1236-FCE3-568E-03383A1213E3}"/>
              </a:ext>
            </a:extLst>
          </p:cNvPr>
          <p:cNvPicPr>
            <a:picLocks noChangeAspect="1"/>
          </p:cNvPicPr>
          <p:nvPr/>
        </p:nvPicPr>
        <p:blipFill>
          <a:blip r:embed="rId12"/>
          <a:stretch>
            <a:fillRect/>
          </a:stretch>
        </p:blipFill>
        <p:spPr>
          <a:xfrm>
            <a:off x="3824840" y="10265190"/>
            <a:ext cx="7676541" cy="1238865"/>
          </a:xfrm>
          <a:prstGeom prst="rect">
            <a:avLst/>
          </a:prstGeom>
        </p:spPr>
      </p:pic>
      <p:pic>
        <p:nvPicPr>
          <p:cNvPr id="28" name="Picture 27">
            <a:extLst>
              <a:ext uri="{FF2B5EF4-FFF2-40B4-BE49-F238E27FC236}">
                <a16:creationId xmlns:a16="http://schemas.microsoft.com/office/drawing/2014/main" id="{7DAC6580-EB98-27AF-141D-B6D75B0F6F83}"/>
              </a:ext>
            </a:extLst>
          </p:cNvPr>
          <p:cNvPicPr>
            <a:picLocks noChangeAspect="1"/>
          </p:cNvPicPr>
          <p:nvPr/>
        </p:nvPicPr>
        <p:blipFill>
          <a:blip r:embed="rId13"/>
          <a:stretch>
            <a:fillRect/>
          </a:stretch>
        </p:blipFill>
        <p:spPr>
          <a:xfrm>
            <a:off x="3898899" y="11661918"/>
            <a:ext cx="7602481" cy="2215580"/>
          </a:xfrm>
          <a:prstGeom prst="rect">
            <a:avLst/>
          </a:prstGeom>
        </p:spPr>
      </p:pic>
    </p:spTree>
    <p:extLst>
      <p:ext uri="{BB962C8B-B14F-4D97-AF65-F5344CB8AC3E}">
        <p14:creationId xmlns:p14="http://schemas.microsoft.com/office/powerpoint/2010/main" val="1921774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2">
            <a:alphaModFix amt="53000"/>
            <a:extLst>
              <a:ext uri="{28A0092B-C50C-407E-A947-70E740481C1C}">
                <a14:useLocalDpi xmlns:a14="http://schemas.microsoft.com/office/drawing/2010/main" val="0"/>
              </a:ext>
            </a:extLst>
          </a:blip>
          <a:srcRect/>
          <a:stretch>
            <a:fillRect/>
          </a:stretch>
        </p:blipFill>
        <p:spPr bwMode="auto">
          <a:xfrm>
            <a:off x="-465144" y="-291927"/>
            <a:ext cx="4686773" cy="46867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6" name="Title 4">
            <a:extLst>
              <a:ext uri="{FF2B5EF4-FFF2-40B4-BE49-F238E27FC236}">
                <a16:creationId xmlns:a16="http://schemas.microsoft.com/office/drawing/2014/main" id="{A891CFD4-6428-BED5-B541-A841EB9AC389}"/>
              </a:ext>
            </a:extLst>
          </p:cNvPr>
          <p:cNvSpPr txBox="1">
            <a:spLocks/>
          </p:cNvSpPr>
          <p:nvPr/>
        </p:nvSpPr>
        <p:spPr>
          <a:xfrm>
            <a:off x="106377" y="2700868"/>
            <a:ext cx="3543730" cy="584775"/>
          </a:xfrm>
          <a:prstGeom prst="rect">
            <a:avLst/>
          </a:prstGeom>
          <a:noFill/>
          <a:ln>
            <a:noFill/>
          </a:ln>
        </p:spPr>
        <p:txBody>
          <a:bodyPr spcFirstLastPara="1" wrap="square" lIns="91425" tIns="91425" rIns="91425" bIns="91425" anchor="b" anchorCtr="0">
            <a:normAutofit fontScale="45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a:solidFill>
                  <a:schemeClr val="bg1"/>
                </a:solidFill>
                <a:latin typeface="Poppins" pitchFamily="2" charset="77"/>
                <a:cs typeface="Poppins" pitchFamily="2" charset="77"/>
              </a:rPr>
              <a:t>Syntax</a:t>
            </a:r>
          </a:p>
        </p:txBody>
      </p:sp>
      <p:sp>
        <p:nvSpPr>
          <p:cNvPr id="12" name="TextBox 11">
            <a:extLst>
              <a:ext uri="{FF2B5EF4-FFF2-40B4-BE49-F238E27FC236}">
                <a16:creationId xmlns:a16="http://schemas.microsoft.com/office/drawing/2014/main" id="{591E1D07-A41D-C928-2C55-9BD3DED1BA83}"/>
              </a:ext>
            </a:extLst>
          </p:cNvPr>
          <p:cNvSpPr txBox="1"/>
          <p:nvPr/>
        </p:nvSpPr>
        <p:spPr>
          <a:xfrm>
            <a:off x="3772672" y="-13569"/>
            <a:ext cx="2785730" cy="400110"/>
          </a:xfrm>
          <a:prstGeom prst="rect">
            <a:avLst/>
          </a:prstGeom>
          <a:noFill/>
        </p:spPr>
        <p:txBody>
          <a:bodyPr wrap="square">
            <a:spAutoFit/>
          </a:bodyPr>
          <a:lstStyle/>
          <a:p>
            <a:r>
              <a:rPr lang="en-ID" sz="2000" b="1" i="0" dirty="0">
                <a:solidFill>
                  <a:schemeClr val="bg1">
                    <a:lumMod val="95000"/>
                  </a:schemeClr>
                </a:solidFill>
                <a:effectLst/>
                <a:latin typeface="Poppins" pitchFamily="2" charset="77"/>
                <a:cs typeface="Poppins" pitchFamily="2" charset="77"/>
              </a:rPr>
              <a:t>Directives</a:t>
            </a:r>
            <a:endParaRPr lang="en-US" sz="2000" dirty="0">
              <a:solidFill>
                <a:schemeClr val="bg1">
                  <a:lumMod val="95000"/>
                </a:schemeClr>
              </a:solidFill>
              <a:latin typeface="Poppins" pitchFamily="2" charset="77"/>
              <a:cs typeface="Poppins" pitchFamily="2" charset="77"/>
            </a:endParaRPr>
          </a:p>
        </p:txBody>
      </p:sp>
      <p:sp>
        <p:nvSpPr>
          <p:cNvPr id="13" name="TextBox 12">
            <a:extLst>
              <a:ext uri="{FF2B5EF4-FFF2-40B4-BE49-F238E27FC236}">
                <a16:creationId xmlns:a16="http://schemas.microsoft.com/office/drawing/2014/main" id="{A6790FD9-55DB-ADB4-AB24-70C3A30FD41E}"/>
              </a:ext>
            </a:extLst>
          </p:cNvPr>
          <p:cNvSpPr txBox="1"/>
          <p:nvPr/>
        </p:nvSpPr>
        <p:spPr>
          <a:xfrm>
            <a:off x="3744264" y="448084"/>
            <a:ext cx="7862583" cy="2062103"/>
          </a:xfrm>
          <a:prstGeom prst="rect">
            <a:avLst/>
          </a:prstGeom>
          <a:noFill/>
        </p:spPr>
        <p:txBody>
          <a:bodyPr wrap="square">
            <a:spAutoFit/>
          </a:bodyPr>
          <a:lstStyle/>
          <a:p>
            <a:pPr algn="l"/>
            <a:r>
              <a:rPr lang="en-ID" sz="1600" b="0" i="0" dirty="0" err="1">
                <a:solidFill>
                  <a:schemeClr val="bg1"/>
                </a:solidFill>
                <a:effectLst/>
                <a:latin typeface="Poppins" pitchFamily="2" charset="77"/>
                <a:cs typeface="Poppins" pitchFamily="2" charset="77"/>
              </a:rPr>
              <a:t>Direktif</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khusus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v-</a:t>
            </a:r>
            <a:r>
              <a:rPr lang="en-ID" sz="1600" b="0" i="0" dirty="0" err="1">
                <a:solidFill>
                  <a:schemeClr val="bg1"/>
                </a:solidFill>
                <a:effectLst/>
                <a:latin typeface="Poppins" pitchFamily="2" charset="77"/>
                <a:cs typeface="Poppins" pitchFamily="2" charset="77"/>
              </a:rPr>
              <a:t>awalan</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menyediakan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sejumlah</a:t>
            </a:r>
            <a:r>
              <a:rPr lang="en-ID" sz="1600" b="0" i="0" dirty="0">
                <a:solidFill>
                  <a:schemeClr val="bg1"/>
                </a:solidFill>
                <a:effectLst/>
                <a:latin typeface="Poppins" pitchFamily="2" charset="77"/>
                <a:cs typeface="Poppins" pitchFamily="2" charset="77"/>
              </a:rPr>
              <a:t> </a:t>
            </a:r>
            <a:r>
              <a:rPr lang="en-ID" sz="1600" b="0" i="0" dirty="0">
                <a:solidFill>
                  <a:schemeClr val="bg1"/>
                </a:solidFill>
                <a:effectLst/>
                <a:latin typeface="Poppins" pitchFamily="2" charset="77"/>
                <a:cs typeface="Poppins" pitchFamily="2" charset="77"/>
                <a:hlinkClick r:id="rId3">
                  <a:extLst>
                    <a:ext uri="{A12FA001-AC4F-418D-AE19-62706E023703}">
                      <ahyp:hlinkClr xmlns:ahyp="http://schemas.microsoft.com/office/drawing/2018/hyperlinkcolor" val="tx"/>
                    </a:ext>
                  </a:extLst>
                </a:hlinkClick>
              </a:rPr>
              <a:t>arahan bawaan</a:t>
            </a:r>
            <a:r>
              <a:rPr lang="en-ID" sz="1600" b="0" i="0" dirty="0">
                <a:solidFill>
                  <a:schemeClr val="bg1"/>
                </a:solidFill>
                <a:effectLst/>
                <a:latin typeface="Poppins" pitchFamily="2" charset="77"/>
                <a:cs typeface="Poppins" pitchFamily="2" charset="77"/>
              </a:rPr>
              <a:t> , </a:t>
            </a:r>
            <a:r>
              <a:rPr lang="en-ID" sz="1600" b="0" i="0" dirty="0" err="1">
                <a:solidFill>
                  <a:schemeClr val="bg1"/>
                </a:solidFill>
                <a:effectLst/>
                <a:latin typeface="Poppins" pitchFamily="2" charset="77"/>
                <a:cs typeface="Poppins" pitchFamily="2" charset="77"/>
              </a:rPr>
              <a:t>termasuk</a:t>
            </a:r>
            <a:r>
              <a:rPr lang="en-ID" sz="1600" b="0" i="0" dirty="0">
                <a:solidFill>
                  <a:schemeClr val="bg1"/>
                </a:solidFill>
                <a:effectLst/>
                <a:latin typeface="Poppins" pitchFamily="2" charset="77"/>
                <a:cs typeface="Poppins" pitchFamily="2" charset="77"/>
              </a:rPr>
              <a:t> s yang v-</a:t>
            </a:r>
            <a:r>
              <a:rPr lang="en-ID" sz="1600" b="0" i="0" dirty="0" err="1">
                <a:solidFill>
                  <a:schemeClr val="bg1"/>
                </a:solidFill>
                <a:effectLst/>
                <a:latin typeface="Poppins" pitchFamily="2" charset="77"/>
                <a:cs typeface="Poppins" pitchFamily="2" charset="77"/>
              </a:rPr>
              <a:t>bindtelah</a:t>
            </a:r>
            <a:r>
              <a:rPr lang="en-ID" sz="1600" b="0" i="0" dirty="0">
                <a:solidFill>
                  <a:schemeClr val="bg1"/>
                </a:solidFill>
                <a:effectLst/>
                <a:latin typeface="Poppins" pitchFamily="2" charset="77"/>
                <a:cs typeface="Poppins" pitchFamily="2" charset="77"/>
              </a:rPr>
              <a:t> kami </a:t>
            </a:r>
            <a:r>
              <a:rPr lang="en-ID" sz="1600" b="0" i="0" dirty="0" err="1">
                <a:solidFill>
                  <a:schemeClr val="bg1"/>
                </a:solidFill>
                <a:effectLst/>
                <a:latin typeface="Poppins" pitchFamily="2" charset="77"/>
                <a:cs typeface="Poppins" pitchFamily="2" charset="77"/>
              </a:rPr>
              <a:t>perkenalkan</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atas</a:t>
            </a:r>
            <a:r>
              <a:rPr lang="en-ID" sz="1600" b="0" i="0" dirty="0">
                <a:solidFill>
                  <a:schemeClr val="bg1"/>
                </a:solidFill>
                <a:effectLst/>
                <a:latin typeface="Poppins" pitchFamily="2" charset="77"/>
                <a:cs typeface="Poppins" pitchFamily="2" charset="77"/>
              </a:rPr>
              <a:t>.</a:t>
            </a:r>
          </a:p>
          <a:p>
            <a:pPr algn="l"/>
            <a:r>
              <a:rPr lang="en-ID" sz="1600" b="0" i="0" dirty="0">
                <a:solidFill>
                  <a:schemeClr val="bg1"/>
                </a:solidFill>
                <a:effectLst/>
                <a:latin typeface="Poppins" pitchFamily="2" charset="77"/>
                <a:cs typeface="Poppins" pitchFamily="2" charset="77"/>
              </a:rPr>
              <a:t>Nilai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direktif</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berupa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ekspresi</a:t>
            </a:r>
            <a:r>
              <a:rPr lang="en-ID" sz="1600" b="0" i="0" dirty="0">
                <a:solidFill>
                  <a:schemeClr val="bg1"/>
                </a:solidFill>
                <a:effectLst/>
                <a:latin typeface="Poppins" pitchFamily="2" charset="77"/>
                <a:cs typeface="Poppins" pitchFamily="2" charset="77"/>
              </a:rPr>
              <a:t> JavaScript </a:t>
            </a:r>
            <a:r>
              <a:rPr lang="en-ID" sz="1600" b="0" i="0" dirty="0" err="1">
                <a:solidFill>
                  <a:schemeClr val="bg1"/>
                </a:solidFill>
                <a:effectLst/>
                <a:latin typeface="Poppins" pitchFamily="2" charset="77"/>
                <a:cs typeface="Poppins" pitchFamily="2" charset="77"/>
              </a:rPr>
              <a:t>tunggal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pengecualian</a:t>
            </a:r>
            <a:r>
              <a:rPr lang="en-ID" sz="1600" b="0" i="0" dirty="0">
                <a:solidFill>
                  <a:schemeClr val="bg1"/>
                </a:solidFill>
                <a:effectLst/>
                <a:latin typeface="Poppins" pitchFamily="2" charset="77"/>
                <a:cs typeface="Poppins" pitchFamily="2" charset="77"/>
              </a:rPr>
              <a:t> v-for, v-</a:t>
            </a:r>
            <a:r>
              <a:rPr lang="en-ID" sz="1600" b="0" i="0" dirty="0" err="1">
                <a:solidFill>
                  <a:schemeClr val="bg1"/>
                </a:solidFill>
                <a:effectLst/>
                <a:latin typeface="Poppins" pitchFamily="2" charset="77"/>
                <a:cs typeface="Poppins" pitchFamily="2" charset="77"/>
              </a:rPr>
              <a:t>ondan</a:t>
            </a:r>
            <a:r>
              <a:rPr lang="en-ID" sz="1600" b="0" i="0" dirty="0">
                <a:solidFill>
                  <a:schemeClr val="bg1"/>
                </a:solidFill>
                <a:effectLst/>
                <a:latin typeface="Poppins" pitchFamily="2" charset="77"/>
                <a:cs typeface="Poppins" pitchFamily="2" charset="77"/>
              </a:rPr>
              <a:t> v-slot, yang </a:t>
            </a:r>
            <a:r>
              <a:rPr lang="en-ID" sz="1600" b="0" i="0" dirty="0" err="1">
                <a:solidFill>
                  <a:schemeClr val="bg1"/>
                </a:solidFill>
                <a:effectLst/>
                <a:latin typeface="Poppins" pitchFamily="2" charset="77"/>
                <a:cs typeface="Poppins" pitchFamily="2" charset="77"/>
              </a:rPr>
              <a:t>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dibahas</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bagian</a:t>
            </a:r>
            <a:r>
              <a:rPr lang="en-ID" sz="1600" b="0" i="0" dirty="0">
                <a:solidFill>
                  <a:schemeClr val="bg1"/>
                </a:solidFill>
                <a:effectLst/>
                <a:latin typeface="Poppins" pitchFamily="2" charset="77"/>
                <a:cs typeface="Poppins" pitchFamily="2" charset="77"/>
              </a:rPr>
              <a:t> masing-masing </a:t>
            </a:r>
            <a:r>
              <a:rPr lang="en-ID" sz="1600" b="0" i="0" dirty="0" err="1">
                <a:solidFill>
                  <a:schemeClr val="bg1"/>
                </a:solidFill>
                <a:effectLst/>
                <a:latin typeface="Poppins" pitchFamily="2" charset="77"/>
                <a:cs typeface="Poppins" pitchFamily="2" charset="77"/>
              </a:rPr>
              <a:t>nanti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Tugas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arahan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menerapkan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pembaruan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secara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reaktif</a:t>
            </a:r>
            <a:r>
              <a:rPr lang="en-ID" sz="1600" b="0" i="0" dirty="0">
                <a:solidFill>
                  <a:schemeClr val="bg1"/>
                </a:solidFill>
                <a:effectLst/>
                <a:latin typeface="Poppins" pitchFamily="2" charset="77"/>
                <a:cs typeface="Poppins" pitchFamily="2" charset="77"/>
              </a:rPr>
              <a:t> pada DOM </a:t>
            </a:r>
            <a:r>
              <a:rPr lang="en-ID" sz="1600" b="0" i="0" dirty="0" err="1">
                <a:solidFill>
                  <a:schemeClr val="bg1"/>
                </a:solidFill>
                <a:effectLst/>
                <a:latin typeface="Poppins" pitchFamily="2" charset="77"/>
                <a:cs typeface="Poppins" pitchFamily="2" charset="77"/>
              </a:rPr>
              <a:t>ketika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nilai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ekspresinya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berubah</a:t>
            </a:r>
            <a:r>
              <a:rPr lang="en-ID" sz="1600" b="0" i="0" dirty="0">
                <a:solidFill>
                  <a:schemeClr val="bg1"/>
                </a:solidFill>
                <a:effectLst/>
                <a:latin typeface="Poppins" pitchFamily="2" charset="77"/>
                <a:cs typeface="Poppins" pitchFamily="2" charset="77"/>
              </a:rPr>
              <a:t>. Ambil </a:t>
            </a:r>
            <a:r>
              <a:rPr lang="en-ID" sz="1600" b="0" i="0" dirty="0">
                <a:solidFill>
                  <a:srgbClr val="0097A7"/>
                </a:solidFill>
                <a:effectLst/>
                <a:latin typeface="Poppins" pitchFamily="2" charset="77"/>
                <a:cs typeface="Poppins" pitchFamily="2" charset="77"/>
                <a:hlinkClick r:id="rId4">
                  <a:extLst>
                    <a:ext uri="{A12FA001-AC4F-418D-AE19-62706E023703}">
                      <ahyp:hlinkClr xmlns:ahyp="http://schemas.microsoft.com/office/drawing/2018/hyperlinkcolor" val="tx"/>
                    </a:ext>
                  </a:extLst>
                </a:hlinkClick>
              </a:rPr>
              <a:t>v-</a:t>
            </a:r>
            <a:r>
              <a:rPr lang="en-ID" sz="1600" b="0" i="0" dirty="0" err="1">
                <a:solidFill>
                  <a:schemeClr val="bg1"/>
                </a:solidFill>
                <a:effectLst/>
                <a:latin typeface="Poppins" pitchFamily="2" charset="77"/>
                <a:cs typeface="Poppins" pitchFamily="2" charset="77"/>
                <a:hlinkClick r:id="rId4">
                  <a:extLst>
                    <a:ext uri="{A12FA001-AC4F-418D-AE19-62706E023703}">
                      <ahyp:hlinkClr xmlns:ahyp="http://schemas.microsoft.com/office/drawing/2018/hyperlinkcolor" val="tx"/>
                    </a:ext>
                  </a:extLst>
                </a:hlinkClick>
              </a:rPr>
              <a:t>if</a:t>
            </a:r>
            <a:r>
              <a:rPr lang="en-ID" sz="1600" b="0" i="0" dirty="0" err="1">
                <a:solidFill>
                  <a:schemeClr val="bg1"/>
                </a:solidFill>
                <a:effectLst/>
                <a:latin typeface="Poppins" pitchFamily="2" charset="77"/>
                <a:cs typeface="Poppins" pitchFamily="2" charset="77"/>
              </a:rPr>
              <a:t>contoh</a:t>
            </a:r>
            <a:r>
              <a:rPr lang="en-ID" sz="1600" b="0" i="0" dirty="0">
                <a:solidFill>
                  <a:schemeClr val="bg1"/>
                </a:solidFill>
                <a:effectLst/>
                <a:latin typeface="Poppins" pitchFamily="2" charset="77"/>
                <a:cs typeface="Poppins" pitchFamily="2" charset="77"/>
              </a:rPr>
              <a:t>:</a:t>
            </a:r>
          </a:p>
        </p:txBody>
      </p:sp>
      <p:pic>
        <p:nvPicPr>
          <p:cNvPr id="17" name="Picture 16">
            <a:extLst>
              <a:ext uri="{FF2B5EF4-FFF2-40B4-BE49-F238E27FC236}">
                <a16:creationId xmlns:a16="http://schemas.microsoft.com/office/drawing/2014/main" id="{9A267E06-3B34-93F4-7D5E-6934C9D70A8B}"/>
              </a:ext>
            </a:extLst>
          </p:cNvPr>
          <p:cNvPicPr>
            <a:picLocks noChangeAspect="1"/>
          </p:cNvPicPr>
          <p:nvPr/>
        </p:nvPicPr>
        <p:blipFill>
          <a:blip r:embed="rId5"/>
          <a:stretch>
            <a:fillRect/>
          </a:stretch>
        </p:blipFill>
        <p:spPr>
          <a:xfrm>
            <a:off x="3824841" y="2695113"/>
            <a:ext cx="7676542" cy="553065"/>
          </a:xfrm>
          <a:prstGeom prst="rect">
            <a:avLst/>
          </a:prstGeom>
        </p:spPr>
      </p:pic>
      <p:pic>
        <p:nvPicPr>
          <p:cNvPr id="21" name="Picture 20">
            <a:extLst>
              <a:ext uri="{FF2B5EF4-FFF2-40B4-BE49-F238E27FC236}">
                <a16:creationId xmlns:a16="http://schemas.microsoft.com/office/drawing/2014/main" id="{B71A2922-1236-FCE3-568E-03383A1213E3}"/>
              </a:ext>
            </a:extLst>
          </p:cNvPr>
          <p:cNvPicPr>
            <a:picLocks noChangeAspect="1"/>
          </p:cNvPicPr>
          <p:nvPr/>
        </p:nvPicPr>
        <p:blipFill>
          <a:blip r:embed="rId6"/>
          <a:stretch>
            <a:fillRect/>
          </a:stretch>
        </p:blipFill>
        <p:spPr>
          <a:xfrm>
            <a:off x="3824840" y="3315750"/>
            <a:ext cx="7676541" cy="1238865"/>
          </a:xfrm>
          <a:prstGeom prst="rect">
            <a:avLst/>
          </a:prstGeom>
        </p:spPr>
      </p:pic>
      <p:pic>
        <p:nvPicPr>
          <p:cNvPr id="28" name="Picture 27">
            <a:extLst>
              <a:ext uri="{FF2B5EF4-FFF2-40B4-BE49-F238E27FC236}">
                <a16:creationId xmlns:a16="http://schemas.microsoft.com/office/drawing/2014/main" id="{7DAC6580-EB98-27AF-141D-B6D75B0F6F83}"/>
              </a:ext>
            </a:extLst>
          </p:cNvPr>
          <p:cNvPicPr>
            <a:picLocks noChangeAspect="1"/>
          </p:cNvPicPr>
          <p:nvPr/>
        </p:nvPicPr>
        <p:blipFill>
          <a:blip r:embed="rId7"/>
          <a:stretch>
            <a:fillRect/>
          </a:stretch>
        </p:blipFill>
        <p:spPr>
          <a:xfrm>
            <a:off x="3898899" y="4712478"/>
            <a:ext cx="7602481" cy="2215580"/>
          </a:xfrm>
          <a:prstGeom prst="rect">
            <a:avLst/>
          </a:prstGeom>
        </p:spPr>
      </p:pic>
      <p:sp>
        <p:nvSpPr>
          <p:cNvPr id="2" name="Title 4">
            <a:extLst>
              <a:ext uri="{FF2B5EF4-FFF2-40B4-BE49-F238E27FC236}">
                <a16:creationId xmlns:a16="http://schemas.microsoft.com/office/drawing/2014/main" id="{B5312077-5CB2-F708-DD5B-55FC748C0DFE}"/>
              </a:ext>
            </a:extLst>
          </p:cNvPr>
          <p:cNvSpPr txBox="1">
            <a:spLocks/>
          </p:cNvSpPr>
          <p:nvPr/>
        </p:nvSpPr>
        <p:spPr>
          <a:xfrm>
            <a:off x="3994411" y="-1014662"/>
            <a:ext cx="4203177" cy="584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ID" sz="3600" b="1" i="0" dirty="0" err="1">
                <a:solidFill>
                  <a:schemeClr val="bg1"/>
                </a:solidFill>
                <a:effectLst/>
                <a:latin typeface="Poppins" pitchFamily="2" charset="77"/>
                <a:cs typeface="Poppins" pitchFamily="2" charset="77"/>
              </a:rPr>
              <a:t>Komponen</a:t>
            </a:r>
            <a:r>
              <a:rPr lang="en-ID" sz="3600" b="1" i="0" dirty="0">
                <a:solidFill>
                  <a:schemeClr val="bg1"/>
                </a:solidFill>
                <a:effectLst/>
                <a:latin typeface="Poppins" pitchFamily="2" charset="77"/>
                <a:cs typeface="Poppins" pitchFamily="2" charset="77"/>
              </a:rPr>
              <a:t> Vue</a:t>
            </a:r>
            <a:endParaRPr lang="en-US" sz="3600" b="1" dirty="0">
              <a:solidFill>
                <a:schemeClr val="bg1"/>
              </a:solidFill>
              <a:latin typeface="Poppins" pitchFamily="2" charset="77"/>
              <a:cs typeface="Poppins" pitchFamily="2" charset="77"/>
            </a:endParaRPr>
          </a:p>
        </p:txBody>
      </p:sp>
      <p:sp>
        <p:nvSpPr>
          <p:cNvPr id="23" name="TextBox 22">
            <a:extLst>
              <a:ext uri="{FF2B5EF4-FFF2-40B4-BE49-F238E27FC236}">
                <a16:creationId xmlns:a16="http://schemas.microsoft.com/office/drawing/2014/main" id="{BA9EE888-626C-AD5F-4799-8D82ABD042D3}"/>
              </a:ext>
            </a:extLst>
          </p:cNvPr>
          <p:cNvSpPr txBox="1"/>
          <p:nvPr/>
        </p:nvSpPr>
        <p:spPr>
          <a:xfrm rot="10800000">
            <a:off x="381859" y="6790184"/>
            <a:ext cx="10529953" cy="4154984"/>
          </a:xfrm>
          <a:prstGeom prst="rect">
            <a:avLst/>
          </a:prstGeom>
          <a:noFill/>
        </p:spPr>
        <p:txBody>
          <a:bodyPr wrap="square">
            <a:spAutoFit/>
          </a:bodyPr>
          <a:lstStyle/>
          <a:p>
            <a:pPr algn="ctr"/>
            <a:r>
              <a:rPr lang="en-ID" sz="2400" i="0" dirty="0" err="1">
                <a:solidFill>
                  <a:schemeClr val="bg1"/>
                </a:solidFill>
                <a:effectLst/>
                <a:latin typeface="Poppins" pitchFamily="2" charset="77"/>
                <a:cs typeface="Poppins" pitchFamily="2" charset="77"/>
              </a:rPr>
              <a:t>Komponen</a:t>
            </a:r>
            <a:r>
              <a:rPr lang="en-ID" sz="2400" i="0" dirty="0">
                <a:solidFill>
                  <a:schemeClr val="bg1"/>
                </a:solidFill>
                <a:effectLst/>
                <a:latin typeface="Poppins" pitchFamily="2" charset="77"/>
                <a:cs typeface="Poppins" pitchFamily="2" charset="77"/>
              </a:rPr>
              <a:t> Vue </a:t>
            </a:r>
            <a:r>
              <a:rPr lang="en-ID" sz="2400" i="0" dirty="0" err="1">
                <a:solidFill>
                  <a:schemeClr val="bg1"/>
                </a:solidFill>
                <a:effectLst/>
                <a:latin typeface="Poppins" pitchFamily="2" charset="77"/>
                <a:cs typeface="Poppins" pitchFamily="2" charset="77"/>
              </a:rPr>
              <a:t>memungkinkan</a:t>
            </a:r>
            <a:r>
              <a:rPr lang="en-ID" sz="2400" i="0" dirty="0">
                <a:solidFill>
                  <a:schemeClr val="bg1"/>
                </a:solidFill>
                <a:effectLst/>
                <a:latin typeface="Poppins" pitchFamily="2" charset="77"/>
                <a:cs typeface="Poppins" pitchFamily="2" charset="77"/>
              </a:rPr>
              <a:t> Anda </a:t>
            </a:r>
            <a:r>
              <a:rPr lang="en-ID" sz="2400" i="0" dirty="0" err="1">
                <a:solidFill>
                  <a:schemeClr val="bg1"/>
                </a:solidFill>
                <a:effectLst/>
                <a:latin typeface="Poppins" pitchFamily="2" charset="77"/>
                <a:cs typeface="Poppins" pitchFamily="2" charset="77"/>
              </a:rPr>
              <a:t>untuk</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membagi</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antarmuka</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pengguna</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menjadi</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bagian-bagian</a:t>
            </a:r>
            <a:r>
              <a:rPr lang="en-ID" sz="2400" i="0" dirty="0">
                <a:solidFill>
                  <a:schemeClr val="bg1"/>
                </a:solidFill>
                <a:effectLst/>
                <a:latin typeface="Poppins" pitchFamily="2" charset="77"/>
                <a:cs typeface="Poppins" pitchFamily="2" charset="77"/>
              </a:rPr>
              <a:t> yang </a:t>
            </a:r>
            <a:r>
              <a:rPr lang="en-ID" sz="2400" i="0" dirty="0" err="1">
                <a:solidFill>
                  <a:schemeClr val="bg1"/>
                </a:solidFill>
                <a:effectLst/>
                <a:latin typeface="Poppins" pitchFamily="2" charset="77"/>
                <a:cs typeface="Poppins" pitchFamily="2" charset="77"/>
              </a:rPr>
              <a:t>lebih</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kecil</a:t>
            </a:r>
            <a:r>
              <a:rPr lang="en-ID" sz="2400" i="0" dirty="0">
                <a:solidFill>
                  <a:schemeClr val="bg1"/>
                </a:solidFill>
                <a:effectLst/>
                <a:latin typeface="Poppins" pitchFamily="2" charset="77"/>
                <a:cs typeface="Poppins" pitchFamily="2" charset="77"/>
              </a:rPr>
              <a:t> dan </a:t>
            </a:r>
            <a:r>
              <a:rPr lang="en-ID" sz="2400" i="0" dirty="0" err="1">
                <a:solidFill>
                  <a:schemeClr val="bg1"/>
                </a:solidFill>
                <a:effectLst/>
                <a:latin typeface="Poppins" pitchFamily="2" charset="77"/>
                <a:cs typeface="Poppins" pitchFamily="2" charset="77"/>
              </a:rPr>
              <a:t>terpisah</a:t>
            </a:r>
            <a:r>
              <a:rPr lang="en-ID" sz="2400" i="0" dirty="0">
                <a:solidFill>
                  <a:schemeClr val="bg1"/>
                </a:solidFill>
                <a:effectLst/>
                <a:latin typeface="Poppins" pitchFamily="2" charset="77"/>
                <a:cs typeface="Poppins" pitchFamily="2" charset="77"/>
              </a:rPr>
              <a:t>.</a:t>
            </a:r>
            <a:endParaRPr lang="en-ID" sz="2400" b="1" i="0" dirty="0">
              <a:solidFill>
                <a:schemeClr val="bg1"/>
              </a:solidFill>
              <a:effectLst/>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marL="342900" indent="-342900" algn="ctr">
              <a:buFont typeface="Arial" panose="020B0604020202020204" pitchFamily="34" charset="0"/>
              <a:buChar char="•"/>
            </a:pPr>
            <a:r>
              <a:rPr lang="en-ID" sz="2400" i="0" dirty="0" err="1">
                <a:solidFill>
                  <a:schemeClr val="bg1"/>
                </a:solidFill>
                <a:effectLst/>
                <a:latin typeface="Poppins" pitchFamily="2" charset="77"/>
                <a:cs typeface="Poppins" pitchFamily="2" charset="77"/>
              </a:rPr>
              <a:t>Membuat</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Komponen</a:t>
            </a:r>
            <a:r>
              <a:rPr lang="en-ID" sz="2400" i="0" dirty="0">
                <a:solidFill>
                  <a:schemeClr val="bg1"/>
                </a:solidFill>
                <a:effectLst/>
                <a:latin typeface="Poppins" pitchFamily="2" charset="77"/>
                <a:cs typeface="Poppins" pitchFamily="2" charset="77"/>
              </a:rPr>
              <a:t> yang </a:t>
            </a:r>
            <a:r>
              <a:rPr lang="en-ID" sz="2400" i="0" dirty="0" err="1">
                <a:solidFill>
                  <a:schemeClr val="bg1"/>
                </a:solidFill>
                <a:effectLst/>
                <a:latin typeface="Poppins" pitchFamily="2" charset="77"/>
                <a:cs typeface="Poppins" pitchFamily="2" charset="77"/>
              </a:rPr>
              <a:t>Dapat</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Digunakan</a:t>
            </a:r>
            <a:r>
              <a:rPr lang="en-ID" sz="2400" i="0" dirty="0">
                <a:solidFill>
                  <a:schemeClr val="bg1"/>
                </a:solidFill>
                <a:effectLst/>
                <a:latin typeface="Poppins" pitchFamily="2" charset="77"/>
                <a:cs typeface="Poppins" pitchFamily="2" charset="77"/>
              </a:rPr>
              <a:t> Kembali</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Dengan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menggunakan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komponen</a:t>
            </a:r>
            <a:r>
              <a:rPr lang="en-ID" sz="2400" b="0" i="0" dirty="0">
                <a:solidFill>
                  <a:schemeClr val="bg1"/>
                </a:solidFill>
                <a:effectLst/>
                <a:latin typeface="Poppins" pitchFamily="2" charset="77"/>
                <a:cs typeface="Poppins" pitchFamily="2" charset="77"/>
              </a:rPr>
              <a:t>, Anda </a:t>
            </a:r>
            <a:r>
              <a:rPr lang="en-ID" sz="2400" b="0" i="0" dirty="0" err="1">
                <a:solidFill>
                  <a:schemeClr val="bg1"/>
                </a:solidFill>
                <a:effectLst/>
                <a:latin typeface="Poppins" pitchFamily="2" charset="77"/>
                <a:cs typeface="Poppins" pitchFamily="2" charset="77"/>
              </a:rPr>
              <a:t>dapat</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memisahkan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logika</a:t>
            </a:r>
            <a:r>
              <a:rPr lang="en-ID" sz="2400" b="0" i="0" dirty="0">
                <a:solidFill>
                  <a:schemeClr val="bg1"/>
                </a:solidFill>
                <a:effectLst/>
                <a:latin typeface="Poppins" pitchFamily="2" charset="77"/>
                <a:cs typeface="Poppins" pitchFamily="2" charset="77"/>
              </a:rPr>
              <a:t> dan </a:t>
            </a:r>
            <a:r>
              <a:rPr lang="en-ID" sz="2400" b="0" i="0" dirty="0" err="1">
                <a:solidFill>
                  <a:schemeClr val="bg1"/>
                </a:solidFill>
                <a:effectLst/>
                <a:latin typeface="Poppins" pitchFamily="2" charset="77"/>
                <a:cs typeface="Poppins" pitchFamily="2" charset="77"/>
              </a:rPr>
              <a:t>tampilan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menjadi</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bagian-bagian</a:t>
            </a:r>
            <a:r>
              <a:rPr lang="en-ID" sz="2400" b="0" i="0" dirty="0">
                <a:solidFill>
                  <a:schemeClr val="bg1"/>
                </a:solidFill>
                <a:effectLst/>
                <a:latin typeface="Poppins" pitchFamily="2" charset="77"/>
                <a:cs typeface="Poppins" pitchFamily="2" charset="77"/>
              </a:rPr>
              <a:t> yang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terkelola</a:t>
            </a:r>
            <a:r>
              <a:rPr lang="en-ID" sz="2400" b="0" i="0" dirty="0">
                <a:solidFill>
                  <a:schemeClr val="bg1"/>
                </a:solidFill>
                <a:effectLst/>
                <a:latin typeface="Poppins" pitchFamily="2" charset="77"/>
                <a:cs typeface="Poppins" pitchFamily="2" charset="77"/>
              </a:rPr>
              <a:t>.</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Memudahkan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pemeliharaan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kode</a:t>
            </a:r>
            <a:r>
              <a:rPr lang="en-ID" sz="2400" b="0" i="0" dirty="0">
                <a:solidFill>
                  <a:schemeClr val="bg1"/>
                </a:solidFill>
                <a:effectLst/>
                <a:latin typeface="Poppins" pitchFamily="2" charset="77"/>
                <a:cs typeface="Poppins" pitchFamily="2" charset="77"/>
              </a:rPr>
              <a:t>.</a:t>
            </a:r>
            <a:endParaRPr lang="en-ID" sz="2400" dirty="0">
              <a:solidFill>
                <a:schemeClr val="bg1"/>
              </a:solidFill>
              <a:latin typeface="Poppins" pitchFamily="2" charset="77"/>
              <a:cs typeface="Poppins" pitchFamily="2" charset="77"/>
            </a:endParaRP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Membuat</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kode</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mudah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dipahami</a:t>
            </a:r>
            <a:r>
              <a:rPr lang="en-ID" sz="2400" b="0" i="0" dirty="0">
                <a:solidFill>
                  <a:schemeClr val="bg1"/>
                </a:solidFill>
                <a:effectLst/>
                <a:latin typeface="Poppins" pitchFamily="2" charset="77"/>
                <a:cs typeface="Poppins" pitchFamily="2" charset="77"/>
              </a:rPr>
              <a:t>.</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Memungkinkan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kolaborasi</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tim</a:t>
            </a:r>
            <a:r>
              <a:rPr lang="en-ID" sz="2400" b="0" i="0" dirty="0">
                <a:solidFill>
                  <a:schemeClr val="bg1"/>
                </a:solidFill>
                <a:effectLst/>
                <a:latin typeface="Poppins" pitchFamily="2" charset="77"/>
                <a:cs typeface="Poppins" pitchFamily="2" charset="77"/>
              </a:rPr>
              <a:t> yang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baik</a:t>
            </a:r>
            <a:r>
              <a:rPr lang="en-ID" sz="2400" b="0" i="0" dirty="0">
                <a:solidFill>
                  <a:schemeClr val="bg1"/>
                </a:solidFill>
                <a:effectLst/>
                <a:latin typeface="Poppins" pitchFamily="2" charset="77"/>
                <a:cs typeface="Poppins" pitchFamily="2" charset="77"/>
              </a:rPr>
              <a:t>.</a:t>
            </a:r>
            <a:endParaRPr lang="en-US" sz="2400" dirty="0">
              <a:solidFill>
                <a:schemeClr val="bg1"/>
              </a:solidFill>
              <a:latin typeface="Poppins" pitchFamily="2" charset="77"/>
              <a:cs typeface="Poppins" pitchFamily="2" charset="77"/>
            </a:endParaRPr>
          </a:p>
          <a:p>
            <a:pPr algn="ctr"/>
            <a:br>
              <a:rPr lang="en-ID" sz="2400" dirty="0">
                <a:solidFill>
                  <a:schemeClr val="bg1"/>
                </a:solidFill>
                <a:latin typeface="Poppins" pitchFamily="2" charset="77"/>
                <a:cs typeface="Poppins" pitchFamily="2" charset="77"/>
              </a:rPr>
            </a:br>
            <a:endParaRPr lang="en-US" sz="2400"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1781986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5094784" y="240469"/>
            <a:ext cx="1890524" cy="1890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6" name="Title 4">
            <a:extLst>
              <a:ext uri="{FF2B5EF4-FFF2-40B4-BE49-F238E27FC236}">
                <a16:creationId xmlns:a16="http://schemas.microsoft.com/office/drawing/2014/main" id="{A891CFD4-6428-BED5-B541-A841EB9AC389}"/>
              </a:ext>
            </a:extLst>
          </p:cNvPr>
          <p:cNvSpPr txBox="1">
            <a:spLocks/>
          </p:cNvSpPr>
          <p:nvPr/>
        </p:nvSpPr>
        <p:spPr>
          <a:xfrm>
            <a:off x="-3636282" y="2700868"/>
            <a:ext cx="3543730" cy="584775"/>
          </a:xfrm>
          <a:prstGeom prst="rect">
            <a:avLst/>
          </a:prstGeom>
          <a:noFill/>
          <a:ln>
            <a:noFill/>
          </a:ln>
        </p:spPr>
        <p:txBody>
          <a:bodyPr spcFirstLastPara="1" wrap="square" lIns="91425" tIns="91425" rIns="91425" bIns="91425" anchor="b" anchorCtr="0">
            <a:normAutofit fontScale="45000" lnSpcReduction="20000"/>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US" b="1" dirty="0">
                <a:solidFill>
                  <a:schemeClr val="bg1"/>
                </a:solidFill>
                <a:latin typeface="Poppins" pitchFamily="2" charset="77"/>
                <a:cs typeface="Poppins" pitchFamily="2" charset="77"/>
              </a:rPr>
              <a:t>Syntax</a:t>
            </a:r>
          </a:p>
        </p:txBody>
      </p:sp>
      <p:sp>
        <p:nvSpPr>
          <p:cNvPr id="12" name="TextBox 11">
            <a:extLst>
              <a:ext uri="{FF2B5EF4-FFF2-40B4-BE49-F238E27FC236}">
                <a16:creationId xmlns:a16="http://schemas.microsoft.com/office/drawing/2014/main" id="{591E1D07-A41D-C928-2C55-9BD3DED1BA83}"/>
              </a:ext>
            </a:extLst>
          </p:cNvPr>
          <p:cNvSpPr txBox="1"/>
          <p:nvPr/>
        </p:nvSpPr>
        <p:spPr>
          <a:xfrm>
            <a:off x="3772672" y="-353809"/>
            <a:ext cx="2785730" cy="400110"/>
          </a:xfrm>
          <a:prstGeom prst="rect">
            <a:avLst/>
          </a:prstGeom>
          <a:noFill/>
        </p:spPr>
        <p:txBody>
          <a:bodyPr wrap="square">
            <a:spAutoFit/>
          </a:bodyPr>
          <a:lstStyle/>
          <a:p>
            <a:r>
              <a:rPr lang="en-ID" sz="2000" b="1" i="0" dirty="0">
                <a:solidFill>
                  <a:schemeClr val="bg1">
                    <a:lumMod val="95000"/>
                  </a:schemeClr>
                </a:solidFill>
                <a:effectLst/>
                <a:latin typeface="Poppins" pitchFamily="2" charset="77"/>
                <a:cs typeface="Poppins" pitchFamily="2" charset="77"/>
              </a:rPr>
              <a:t>Directives</a:t>
            </a:r>
            <a:endParaRPr lang="en-US" sz="2000" dirty="0">
              <a:solidFill>
                <a:schemeClr val="bg1">
                  <a:lumMod val="95000"/>
                </a:schemeClr>
              </a:solidFill>
              <a:latin typeface="Poppins" pitchFamily="2" charset="77"/>
              <a:cs typeface="Poppins" pitchFamily="2" charset="77"/>
            </a:endParaRPr>
          </a:p>
        </p:txBody>
      </p:sp>
      <p:sp>
        <p:nvSpPr>
          <p:cNvPr id="13" name="TextBox 12">
            <a:extLst>
              <a:ext uri="{FF2B5EF4-FFF2-40B4-BE49-F238E27FC236}">
                <a16:creationId xmlns:a16="http://schemas.microsoft.com/office/drawing/2014/main" id="{A6790FD9-55DB-ADB4-AB24-70C3A30FD41E}"/>
              </a:ext>
            </a:extLst>
          </p:cNvPr>
          <p:cNvSpPr txBox="1"/>
          <p:nvPr/>
        </p:nvSpPr>
        <p:spPr>
          <a:xfrm>
            <a:off x="12335364" y="448084"/>
            <a:ext cx="7862583" cy="2062103"/>
          </a:xfrm>
          <a:prstGeom prst="rect">
            <a:avLst/>
          </a:prstGeom>
          <a:noFill/>
        </p:spPr>
        <p:txBody>
          <a:bodyPr wrap="square">
            <a:spAutoFit/>
          </a:bodyPr>
          <a:lstStyle/>
          <a:p>
            <a:pPr algn="l"/>
            <a:r>
              <a:rPr lang="en-ID" sz="1600" b="0" i="0" dirty="0" err="1">
                <a:solidFill>
                  <a:schemeClr val="bg1"/>
                </a:solidFill>
                <a:effectLst/>
                <a:latin typeface="Poppins" pitchFamily="2" charset="77"/>
                <a:cs typeface="Poppins" pitchFamily="2" charset="77"/>
              </a:rPr>
              <a:t>Direktif</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khusus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v-</a:t>
            </a:r>
            <a:r>
              <a:rPr lang="en-ID" sz="1600" b="0" i="0" dirty="0" err="1">
                <a:solidFill>
                  <a:schemeClr val="bg1"/>
                </a:solidFill>
                <a:effectLst/>
                <a:latin typeface="Poppins" pitchFamily="2" charset="77"/>
                <a:cs typeface="Poppins" pitchFamily="2" charset="77"/>
              </a:rPr>
              <a:t>awalan</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menyediakan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sejumlah</a:t>
            </a:r>
            <a:r>
              <a:rPr lang="en-ID" sz="1600" b="0" i="0" dirty="0">
                <a:solidFill>
                  <a:schemeClr val="bg1"/>
                </a:solidFill>
                <a:effectLst/>
                <a:latin typeface="Poppins" pitchFamily="2" charset="77"/>
                <a:cs typeface="Poppins" pitchFamily="2" charset="77"/>
              </a:rPr>
              <a:t> </a:t>
            </a:r>
            <a:r>
              <a:rPr lang="en-ID" sz="1600" b="0" i="0" dirty="0">
                <a:solidFill>
                  <a:schemeClr val="bg1"/>
                </a:solidFill>
                <a:effectLst/>
                <a:latin typeface="Poppins" pitchFamily="2" charset="77"/>
                <a:cs typeface="Poppins" pitchFamily="2" charset="77"/>
                <a:hlinkClick r:id="rId4">
                  <a:extLst>
                    <a:ext uri="{A12FA001-AC4F-418D-AE19-62706E023703}">
                      <ahyp:hlinkClr xmlns:ahyp="http://schemas.microsoft.com/office/drawing/2018/hyperlinkcolor" val="tx"/>
                    </a:ext>
                  </a:extLst>
                </a:hlinkClick>
              </a:rPr>
              <a:t>arahan bawaan</a:t>
            </a:r>
            <a:r>
              <a:rPr lang="en-ID" sz="1600" b="0" i="0" dirty="0">
                <a:solidFill>
                  <a:schemeClr val="bg1"/>
                </a:solidFill>
                <a:effectLst/>
                <a:latin typeface="Poppins" pitchFamily="2" charset="77"/>
                <a:cs typeface="Poppins" pitchFamily="2" charset="77"/>
              </a:rPr>
              <a:t> , </a:t>
            </a:r>
            <a:r>
              <a:rPr lang="en-ID" sz="1600" b="0" i="0" dirty="0" err="1">
                <a:solidFill>
                  <a:schemeClr val="bg1"/>
                </a:solidFill>
                <a:effectLst/>
                <a:latin typeface="Poppins" pitchFamily="2" charset="77"/>
                <a:cs typeface="Poppins" pitchFamily="2" charset="77"/>
              </a:rPr>
              <a:t>termasuk</a:t>
            </a:r>
            <a:r>
              <a:rPr lang="en-ID" sz="1600" b="0" i="0" dirty="0">
                <a:solidFill>
                  <a:schemeClr val="bg1"/>
                </a:solidFill>
                <a:effectLst/>
                <a:latin typeface="Poppins" pitchFamily="2" charset="77"/>
                <a:cs typeface="Poppins" pitchFamily="2" charset="77"/>
              </a:rPr>
              <a:t> s yang v-</a:t>
            </a:r>
            <a:r>
              <a:rPr lang="en-ID" sz="1600" b="0" i="0" dirty="0" err="1">
                <a:solidFill>
                  <a:schemeClr val="bg1"/>
                </a:solidFill>
                <a:effectLst/>
                <a:latin typeface="Poppins" pitchFamily="2" charset="77"/>
                <a:cs typeface="Poppins" pitchFamily="2" charset="77"/>
              </a:rPr>
              <a:t>bindtelah</a:t>
            </a:r>
            <a:r>
              <a:rPr lang="en-ID" sz="1600" b="0" i="0" dirty="0">
                <a:solidFill>
                  <a:schemeClr val="bg1"/>
                </a:solidFill>
                <a:effectLst/>
                <a:latin typeface="Poppins" pitchFamily="2" charset="77"/>
                <a:cs typeface="Poppins" pitchFamily="2" charset="77"/>
              </a:rPr>
              <a:t> kami </a:t>
            </a:r>
            <a:r>
              <a:rPr lang="en-ID" sz="1600" b="0" i="0" dirty="0" err="1">
                <a:solidFill>
                  <a:schemeClr val="bg1"/>
                </a:solidFill>
                <a:effectLst/>
                <a:latin typeface="Poppins" pitchFamily="2" charset="77"/>
                <a:cs typeface="Poppins" pitchFamily="2" charset="77"/>
              </a:rPr>
              <a:t>perkenalkan</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atas</a:t>
            </a:r>
            <a:r>
              <a:rPr lang="en-ID" sz="1600" b="0" i="0" dirty="0">
                <a:solidFill>
                  <a:schemeClr val="bg1"/>
                </a:solidFill>
                <a:effectLst/>
                <a:latin typeface="Poppins" pitchFamily="2" charset="77"/>
                <a:cs typeface="Poppins" pitchFamily="2" charset="77"/>
              </a:rPr>
              <a:t>.</a:t>
            </a:r>
          </a:p>
          <a:p>
            <a:pPr algn="l"/>
            <a:r>
              <a:rPr lang="en-ID" sz="1600" b="0" i="0" dirty="0">
                <a:solidFill>
                  <a:schemeClr val="bg1"/>
                </a:solidFill>
                <a:effectLst/>
                <a:latin typeface="Poppins" pitchFamily="2" charset="77"/>
                <a:cs typeface="Poppins" pitchFamily="2" charset="77"/>
              </a:rPr>
              <a:t>Nilai </a:t>
            </a:r>
            <a:r>
              <a:rPr lang="en-ID" sz="1600" b="0" i="0" dirty="0" err="1">
                <a:solidFill>
                  <a:schemeClr val="bg1"/>
                </a:solidFill>
                <a:effectLst/>
                <a:latin typeface="Poppins" pitchFamily="2" charset="77"/>
                <a:cs typeface="Poppins" pitchFamily="2" charset="77"/>
              </a:rPr>
              <a:t>atribut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direktif</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berupa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ekspresi</a:t>
            </a:r>
            <a:r>
              <a:rPr lang="en-ID" sz="1600" b="0" i="0" dirty="0">
                <a:solidFill>
                  <a:schemeClr val="bg1"/>
                </a:solidFill>
                <a:effectLst/>
                <a:latin typeface="Poppins" pitchFamily="2" charset="77"/>
                <a:cs typeface="Poppins" pitchFamily="2" charset="77"/>
              </a:rPr>
              <a:t> JavaScript </a:t>
            </a:r>
            <a:r>
              <a:rPr lang="en-ID" sz="1600" b="0" i="0" dirty="0" err="1">
                <a:solidFill>
                  <a:schemeClr val="bg1"/>
                </a:solidFill>
                <a:effectLst/>
                <a:latin typeface="Poppins" pitchFamily="2" charset="77"/>
                <a:cs typeface="Poppins" pitchFamily="2" charset="77"/>
              </a:rPr>
              <a:t>tunggal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pengecualian</a:t>
            </a:r>
            <a:r>
              <a:rPr lang="en-ID" sz="1600" b="0" i="0" dirty="0">
                <a:solidFill>
                  <a:schemeClr val="bg1"/>
                </a:solidFill>
                <a:effectLst/>
                <a:latin typeface="Poppins" pitchFamily="2" charset="77"/>
                <a:cs typeface="Poppins" pitchFamily="2" charset="77"/>
              </a:rPr>
              <a:t> v-for, v-</a:t>
            </a:r>
            <a:r>
              <a:rPr lang="en-ID" sz="1600" b="0" i="0" dirty="0" err="1">
                <a:solidFill>
                  <a:schemeClr val="bg1"/>
                </a:solidFill>
                <a:effectLst/>
                <a:latin typeface="Poppins" pitchFamily="2" charset="77"/>
                <a:cs typeface="Poppins" pitchFamily="2" charset="77"/>
              </a:rPr>
              <a:t>ondan</a:t>
            </a:r>
            <a:r>
              <a:rPr lang="en-ID" sz="1600" b="0" i="0" dirty="0">
                <a:solidFill>
                  <a:schemeClr val="bg1"/>
                </a:solidFill>
                <a:effectLst/>
                <a:latin typeface="Poppins" pitchFamily="2" charset="77"/>
                <a:cs typeface="Poppins" pitchFamily="2" charset="77"/>
              </a:rPr>
              <a:t> v-slot, yang </a:t>
            </a:r>
            <a:r>
              <a:rPr lang="en-ID" sz="1600" b="0" i="0" dirty="0" err="1">
                <a:solidFill>
                  <a:schemeClr val="bg1"/>
                </a:solidFill>
                <a:effectLst/>
                <a:latin typeface="Poppins" pitchFamily="2" charset="77"/>
                <a:cs typeface="Poppins" pitchFamily="2" charset="77"/>
              </a:rPr>
              <a:t>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dibahas</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bagian</a:t>
            </a:r>
            <a:r>
              <a:rPr lang="en-ID" sz="1600" b="0" i="0" dirty="0">
                <a:solidFill>
                  <a:schemeClr val="bg1"/>
                </a:solidFill>
                <a:effectLst/>
                <a:latin typeface="Poppins" pitchFamily="2" charset="77"/>
                <a:cs typeface="Poppins" pitchFamily="2" charset="77"/>
              </a:rPr>
              <a:t> masing-masing </a:t>
            </a:r>
            <a:r>
              <a:rPr lang="en-ID" sz="1600" b="0" i="0" dirty="0" err="1">
                <a:solidFill>
                  <a:schemeClr val="bg1"/>
                </a:solidFill>
                <a:effectLst/>
                <a:latin typeface="Poppins" pitchFamily="2" charset="77"/>
                <a:cs typeface="Poppins" pitchFamily="2" charset="77"/>
              </a:rPr>
              <a:t>nanti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Tugas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arahan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menerapkan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pembaruan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secara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reaktif</a:t>
            </a:r>
            <a:r>
              <a:rPr lang="en-ID" sz="1600" b="0" i="0" dirty="0">
                <a:solidFill>
                  <a:schemeClr val="bg1"/>
                </a:solidFill>
                <a:effectLst/>
                <a:latin typeface="Poppins" pitchFamily="2" charset="77"/>
                <a:cs typeface="Poppins" pitchFamily="2" charset="77"/>
              </a:rPr>
              <a:t> pada DOM </a:t>
            </a:r>
            <a:r>
              <a:rPr lang="en-ID" sz="1600" b="0" i="0" dirty="0" err="1">
                <a:solidFill>
                  <a:schemeClr val="bg1"/>
                </a:solidFill>
                <a:effectLst/>
                <a:latin typeface="Poppins" pitchFamily="2" charset="77"/>
                <a:cs typeface="Poppins" pitchFamily="2" charset="77"/>
              </a:rPr>
              <a:t>ketika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nilai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ekspresinya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berubah</a:t>
            </a:r>
            <a:r>
              <a:rPr lang="en-ID" sz="1600" b="0" i="0" dirty="0">
                <a:solidFill>
                  <a:schemeClr val="bg1"/>
                </a:solidFill>
                <a:effectLst/>
                <a:latin typeface="Poppins" pitchFamily="2" charset="77"/>
                <a:cs typeface="Poppins" pitchFamily="2" charset="77"/>
              </a:rPr>
              <a:t>. Ambil </a:t>
            </a:r>
            <a:r>
              <a:rPr lang="en-ID" sz="1600" b="0" i="0" dirty="0">
                <a:solidFill>
                  <a:srgbClr val="0097A7"/>
                </a:solidFill>
                <a:effectLst/>
                <a:latin typeface="Poppins" pitchFamily="2" charset="77"/>
                <a:cs typeface="Poppins" pitchFamily="2" charset="77"/>
                <a:hlinkClick r:id="rId5">
                  <a:extLst>
                    <a:ext uri="{A12FA001-AC4F-418D-AE19-62706E023703}">
                      <ahyp:hlinkClr xmlns:ahyp="http://schemas.microsoft.com/office/drawing/2018/hyperlinkcolor" val="tx"/>
                    </a:ext>
                  </a:extLst>
                </a:hlinkClick>
              </a:rPr>
              <a:t>v-</a:t>
            </a:r>
            <a:r>
              <a:rPr lang="en-ID" sz="1600" b="0" i="0" dirty="0" err="1">
                <a:solidFill>
                  <a:schemeClr val="bg1"/>
                </a:solidFill>
                <a:effectLst/>
                <a:latin typeface="Poppins" pitchFamily="2" charset="77"/>
                <a:cs typeface="Poppins" pitchFamily="2" charset="77"/>
                <a:hlinkClick r:id="rId5">
                  <a:extLst>
                    <a:ext uri="{A12FA001-AC4F-418D-AE19-62706E023703}">
                      <ahyp:hlinkClr xmlns:ahyp="http://schemas.microsoft.com/office/drawing/2018/hyperlinkcolor" val="tx"/>
                    </a:ext>
                  </a:extLst>
                </a:hlinkClick>
              </a:rPr>
              <a:t>if</a:t>
            </a:r>
            <a:r>
              <a:rPr lang="en-ID" sz="1600" b="0" i="0" dirty="0" err="1">
                <a:solidFill>
                  <a:schemeClr val="bg1"/>
                </a:solidFill>
                <a:effectLst/>
                <a:latin typeface="Poppins" pitchFamily="2" charset="77"/>
                <a:cs typeface="Poppins" pitchFamily="2" charset="77"/>
              </a:rPr>
              <a:t>contoh</a:t>
            </a:r>
            <a:r>
              <a:rPr lang="en-ID" sz="1600" b="0" i="0" dirty="0">
                <a:solidFill>
                  <a:schemeClr val="bg1"/>
                </a:solidFill>
                <a:effectLst/>
                <a:latin typeface="Poppins" pitchFamily="2" charset="77"/>
                <a:cs typeface="Poppins" pitchFamily="2" charset="77"/>
              </a:rPr>
              <a:t>:</a:t>
            </a:r>
          </a:p>
        </p:txBody>
      </p:sp>
      <p:pic>
        <p:nvPicPr>
          <p:cNvPr id="17" name="Picture 16">
            <a:extLst>
              <a:ext uri="{FF2B5EF4-FFF2-40B4-BE49-F238E27FC236}">
                <a16:creationId xmlns:a16="http://schemas.microsoft.com/office/drawing/2014/main" id="{9A267E06-3B34-93F4-7D5E-6934C9D70A8B}"/>
              </a:ext>
            </a:extLst>
          </p:cNvPr>
          <p:cNvPicPr>
            <a:picLocks noChangeAspect="1"/>
          </p:cNvPicPr>
          <p:nvPr/>
        </p:nvPicPr>
        <p:blipFill>
          <a:blip r:embed="rId6"/>
          <a:stretch>
            <a:fillRect/>
          </a:stretch>
        </p:blipFill>
        <p:spPr>
          <a:xfrm>
            <a:off x="-8189942" y="2695113"/>
            <a:ext cx="7676542" cy="553065"/>
          </a:xfrm>
          <a:prstGeom prst="rect">
            <a:avLst/>
          </a:prstGeom>
        </p:spPr>
      </p:pic>
      <p:pic>
        <p:nvPicPr>
          <p:cNvPr id="21" name="Picture 20">
            <a:extLst>
              <a:ext uri="{FF2B5EF4-FFF2-40B4-BE49-F238E27FC236}">
                <a16:creationId xmlns:a16="http://schemas.microsoft.com/office/drawing/2014/main" id="{B71A2922-1236-FCE3-568E-03383A1213E3}"/>
              </a:ext>
            </a:extLst>
          </p:cNvPr>
          <p:cNvPicPr>
            <a:picLocks noChangeAspect="1"/>
          </p:cNvPicPr>
          <p:nvPr/>
        </p:nvPicPr>
        <p:blipFill>
          <a:blip r:embed="rId7"/>
          <a:stretch>
            <a:fillRect/>
          </a:stretch>
        </p:blipFill>
        <p:spPr>
          <a:xfrm>
            <a:off x="12309616" y="3315750"/>
            <a:ext cx="7676541" cy="1238865"/>
          </a:xfrm>
          <a:prstGeom prst="rect">
            <a:avLst/>
          </a:prstGeom>
        </p:spPr>
      </p:pic>
      <p:pic>
        <p:nvPicPr>
          <p:cNvPr id="28" name="Picture 27">
            <a:extLst>
              <a:ext uri="{FF2B5EF4-FFF2-40B4-BE49-F238E27FC236}">
                <a16:creationId xmlns:a16="http://schemas.microsoft.com/office/drawing/2014/main" id="{7DAC6580-EB98-27AF-141D-B6D75B0F6F83}"/>
              </a:ext>
            </a:extLst>
          </p:cNvPr>
          <p:cNvPicPr>
            <a:picLocks noChangeAspect="1"/>
          </p:cNvPicPr>
          <p:nvPr/>
        </p:nvPicPr>
        <p:blipFill>
          <a:blip r:embed="rId8"/>
          <a:stretch>
            <a:fillRect/>
          </a:stretch>
        </p:blipFill>
        <p:spPr>
          <a:xfrm>
            <a:off x="3898899" y="8029835"/>
            <a:ext cx="7602481" cy="2215580"/>
          </a:xfrm>
          <a:prstGeom prst="rect">
            <a:avLst/>
          </a:prstGeom>
        </p:spPr>
      </p:pic>
      <p:sp>
        <p:nvSpPr>
          <p:cNvPr id="2" name="Title 4">
            <a:extLst>
              <a:ext uri="{FF2B5EF4-FFF2-40B4-BE49-F238E27FC236}">
                <a16:creationId xmlns:a16="http://schemas.microsoft.com/office/drawing/2014/main" id="{B5312077-5CB2-F708-DD5B-55FC748C0DFE}"/>
              </a:ext>
            </a:extLst>
          </p:cNvPr>
          <p:cNvSpPr txBox="1">
            <a:spLocks/>
          </p:cNvSpPr>
          <p:nvPr/>
        </p:nvSpPr>
        <p:spPr>
          <a:xfrm>
            <a:off x="3994411" y="2132572"/>
            <a:ext cx="4203177" cy="584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ID" sz="3600" b="1" i="0" dirty="0" err="1">
                <a:solidFill>
                  <a:schemeClr val="bg1"/>
                </a:solidFill>
                <a:effectLst/>
                <a:latin typeface="Poppins" pitchFamily="2" charset="77"/>
                <a:cs typeface="Poppins" pitchFamily="2" charset="77"/>
              </a:rPr>
              <a:t>Komponen</a:t>
            </a:r>
            <a:r>
              <a:rPr lang="en-ID" sz="3600" b="1" i="0" dirty="0">
                <a:solidFill>
                  <a:schemeClr val="bg1"/>
                </a:solidFill>
                <a:effectLst/>
                <a:latin typeface="Poppins" pitchFamily="2" charset="77"/>
                <a:cs typeface="Poppins" pitchFamily="2" charset="77"/>
              </a:rPr>
              <a:t> Vue</a:t>
            </a:r>
            <a:endParaRPr lang="en-US" sz="3600" b="1" dirty="0">
              <a:solidFill>
                <a:schemeClr val="bg1"/>
              </a:solidFill>
              <a:latin typeface="Poppins" pitchFamily="2" charset="77"/>
              <a:cs typeface="Poppins" pitchFamily="2" charset="77"/>
            </a:endParaRPr>
          </a:p>
        </p:txBody>
      </p:sp>
      <p:sp>
        <p:nvSpPr>
          <p:cNvPr id="7" name="TextBox 6">
            <a:extLst>
              <a:ext uri="{FF2B5EF4-FFF2-40B4-BE49-F238E27FC236}">
                <a16:creationId xmlns:a16="http://schemas.microsoft.com/office/drawing/2014/main" id="{5FF4A8AE-D1E4-8215-9A5E-49D42F0961A9}"/>
              </a:ext>
            </a:extLst>
          </p:cNvPr>
          <p:cNvSpPr txBox="1"/>
          <p:nvPr/>
        </p:nvSpPr>
        <p:spPr>
          <a:xfrm>
            <a:off x="485376" y="2889041"/>
            <a:ext cx="10529953" cy="4154984"/>
          </a:xfrm>
          <a:prstGeom prst="rect">
            <a:avLst/>
          </a:prstGeom>
          <a:noFill/>
        </p:spPr>
        <p:txBody>
          <a:bodyPr wrap="square">
            <a:spAutoFit/>
          </a:bodyPr>
          <a:lstStyle/>
          <a:p>
            <a:pPr algn="ctr"/>
            <a:r>
              <a:rPr lang="en-ID" sz="2400" i="0" dirty="0" err="1">
                <a:solidFill>
                  <a:schemeClr val="bg1"/>
                </a:solidFill>
                <a:effectLst/>
                <a:latin typeface="Poppins" pitchFamily="2" charset="77"/>
                <a:cs typeface="Poppins" pitchFamily="2" charset="77"/>
              </a:rPr>
              <a:t>Komponen</a:t>
            </a:r>
            <a:r>
              <a:rPr lang="en-ID" sz="2400" i="0" dirty="0">
                <a:solidFill>
                  <a:schemeClr val="bg1"/>
                </a:solidFill>
                <a:effectLst/>
                <a:latin typeface="Poppins" pitchFamily="2" charset="77"/>
                <a:cs typeface="Poppins" pitchFamily="2" charset="77"/>
              </a:rPr>
              <a:t> Vue </a:t>
            </a:r>
            <a:r>
              <a:rPr lang="en-ID" sz="2400" i="0" dirty="0" err="1">
                <a:solidFill>
                  <a:schemeClr val="bg1"/>
                </a:solidFill>
                <a:effectLst/>
                <a:latin typeface="Poppins" pitchFamily="2" charset="77"/>
                <a:cs typeface="Poppins" pitchFamily="2" charset="77"/>
              </a:rPr>
              <a:t>memungkinkan</a:t>
            </a:r>
            <a:r>
              <a:rPr lang="en-ID" sz="2400" i="0" dirty="0">
                <a:solidFill>
                  <a:schemeClr val="bg1"/>
                </a:solidFill>
                <a:effectLst/>
                <a:latin typeface="Poppins" pitchFamily="2" charset="77"/>
                <a:cs typeface="Poppins" pitchFamily="2" charset="77"/>
              </a:rPr>
              <a:t> Anda </a:t>
            </a:r>
            <a:r>
              <a:rPr lang="en-ID" sz="2400" i="0" dirty="0" err="1">
                <a:solidFill>
                  <a:schemeClr val="bg1"/>
                </a:solidFill>
                <a:effectLst/>
                <a:latin typeface="Poppins" pitchFamily="2" charset="77"/>
                <a:cs typeface="Poppins" pitchFamily="2" charset="77"/>
              </a:rPr>
              <a:t>untuk</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membagi</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antarmuka</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pengguna</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menjadi</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bagian-bagian</a:t>
            </a:r>
            <a:r>
              <a:rPr lang="en-ID" sz="2400" i="0" dirty="0">
                <a:solidFill>
                  <a:schemeClr val="bg1"/>
                </a:solidFill>
                <a:effectLst/>
                <a:latin typeface="Poppins" pitchFamily="2" charset="77"/>
                <a:cs typeface="Poppins" pitchFamily="2" charset="77"/>
              </a:rPr>
              <a:t> yang </a:t>
            </a:r>
            <a:r>
              <a:rPr lang="en-ID" sz="2400" i="0" dirty="0" err="1">
                <a:solidFill>
                  <a:schemeClr val="bg1"/>
                </a:solidFill>
                <a:effectLst/>
                <a:latin typeface="Poppins" pitchFamily="2" charset="77"/>
                <a:cs typeface="Poppins" pitchFamily="2" charset="77"/>
              </a:rPr>
              <a:t>lebih</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kecil</a:t>
            </a:r>
            <a:r>
              <a:rPr lang="en-ID" sz="2400" i="0" dirty="0">
                <a:solidFill>
                  <a:schemeClr val="bg1"/>
                </a:solidFill>
                <a:effectLst/>
                <a:latin typeface="Poppins" pitchFamily="2" charset="77"/>
                <a:cs typeface="Poppins" pitchFamily="2" charset="77"/>
              </a:rPr>
              <a:t> dan </a:t>
            </a:r>
            <a:r>
              <a:rPr lang="en-ID" sz="2400" i="0" dirty="0" err="1">
                <a:solidFill>
                  <a:schemeClr val="bg1"/>
                </a:solidFill>
                <a:effectLst/>
                <a:latin typeface="Poppins" pitchFamily="2" charset="77"/>
                <a:cs typeface="Poppins" pitchFamily="2" charset="77"/>
              </a:rPr>
              <a:t>terpisah</a:t>
            </a:r>
            <a:r>
              <a:rPr lang="en-ID" sz="2400" i="0" dirty="0">
                <a:solidFill>
                  <a:schemeClr val="bg1"/>
                </a:solidFill>
                <a:effectLst/>
                <a:latin typeface="Poppins" pitchFamily="2" charset="77"/>
                <a:cs typeface="Poppins" pitchFamily="2" charset="77"/>
              </a:rPr>
              <a:t>.</a:t>
            </a:r>
            <a:endParaRPr lang="en-ID" sz="2400" b="1" i="0" dirty="0">
              <a:solidFill>
                <a:schemeClr val="bg1"/>
              </a:solidFill>
              <a:effectLst/>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marL="342900" indent="-342900" algn="ctr">
              <a:buFont typeface="Arial" panose="020B0604020202020204" pitchFamily="34" charset="0"/>
              <a:buChar char="•"/>
            </a:pPr>
            <a:r>
              <a:rPr lang="en-ID" sz="2400" i="0" dirty="0" err="1">
                <a:solidFill>
                  <a:schemeClr val="bg1"/>
                </a:solidFill>
                <a:effectLst/>
                <a:latin typeface="Poppins" pitchFamily="2" charset="77"/>
                <a:cs typeface="Poppins" pitchFamily="2" charset="77"/>
              </a:rPr>
              <a:t>Membuat</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Komponen</a:t>
            </a:r>
            <a:r>
              <a:rPr lang="en-ID" sz="2400" i="0" dirty="0">
                <a:solidFill>
                  <a:schemeClr val="bg1"/>
                </a:solidFill>
                <a:effectLst/>
                <a:latin typeface="Poppins" pitchFamily="2" charset="77"/>
                <a:cs typeface="Poppins" pitchFamily="2" charset="77"/>
              </a:rPr>
              <a:t> yang </a:t>
            </a:r>
            <a:r>
              <a:rPr lang="en-ID" sz="2400" i="0" dirty="0" err="1">
                <a:solidFill>
                  <a:schemeClr val="bg1"/>
                </a:solidFill>
                <a:effectLst/>
                <a:latin typeface="Poppins" pitchFamily="2" charset="77"/>
                <a:cs typeface="Poppins" pitchFamily="2" charset="77"/>
              </a:rPr>
              <a:t>Dapat</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Digunakan</a:t>
            </a:r>
            <a:r>
              <a:rPr lang="en-ID" sz="2400" i="0" dirty="0">
                <a:solidFill>
                  <a:schemeClr val="bg1"/>
                </a:solidFill>
                <a:effectLst/>
                <a:latin typeface="Poppins" pitchFamily="2" charset="77"/>
                <a:cs typeface="Poppins" pitchFamily="2" charset="77"/>
              </a:rPr>
              <a:t> Kembali</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Dengan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menggunakan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komponen</a:t>
            </a:r>
            <a:r>
              <a:rPr lang="en-ID" sz="2400" b="0" i="0" dirty="0">
                <a:solidFill>
                  <a:schemeClr val="bg1"/>
                </a:solidFill>
                <a:effectLst/>
                <a:latin typeface="Poppins" pitchFamily="2" charset="77"/>
                <a:cs typeface="Poppins" pitchFamily="2" charset="77"/>
              </a:rPr>
              <a:t>, Anda </a:t>
            </a:r>
            <a:r>
              <a:rPr lang="en-ID" sz="2400" b="0" i="0" dirty="0" err="1">
                <a:solidFill>
                  <a:schemeClr val="bg1"/>
                </a:solidFill>
                <a:effectLst/>
                <a:latin typeface="Poppins" pitchFamily="2" charset="77"/>
                <a:cs typeface="Poppins" pitchFamily="2" charset="77"/>
              </a:rPr>
              <a:t>dapat</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memisahkan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logika</a:t>
            </a:r>
            <a:r>
              <a:rPr lang="en-ID" sz="2400" b="0" i="0" dirty="0">
                <a:solidFill>
                  <a:schemeClr val="bg1"/>
                </a:solidFill>
                <a:effectLst/>
                <a:latin typeface="Poppins" pitchFamily="2" charset="77"/>
                <a:cs typeface="Poppins" pitchFamily="2" charset="77"/>
              </a:rPr>
              <a:t> dan </a:t>
            </a:r>
            <a:r>
              <a:rPr lang="en-ID" sz="2400" b="0" i="0" dirty="0" err="1">
                <a:solidFill>
                  <a:schemeClr val="bg1"/>
                </a:solidFill>
                <a:effectLst/>
                <a:latin typeface="Poppins" pitchFamily="2" charset="77"/>
                <a:cs typeface="Poppins" pitchFamily="2" charset="77"/>
              </a:rPr>
              <a:t>tampilan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menjadi</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bagian-bagian</a:t>
            </a:r>
            <a:r>
              <a:rPr lang="en-ID" sz="2400" b="0" i="0" dirty="0">
                <a:solidFill>
                  <a:schemeClr val="bg1"/>
                </a:solidFill>
                <a:effectLst/>
                <a:latin typeface="Poppins" pitchFamily="2" charset="77"/>
                <a:cs typeface="Poppins" pitchFamily="2" charset="77"/>
              </a:rPr>
              <a:t> yang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terkelola</a:t>
            </a:r>
            <a:r>
              <a:rPr lang="en-ID" sz="2400" b="0" i="0" dirty="0">
                <a:solidFill>
                  <a:schemeClr val="bg1"/>
                </a:solidFill>
                <a:effectLst/>
                <a:latin typeface="Poppins" pitchFamily="2" charset="77"/>
                <a:cs typeface="Poppins" pitchFamily="2" charset="77"/>
              </a:rPr>
              <a:t>.</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Memudahkan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pemeliharaan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kode</a:t>
            </a:r>
            <a:r>
              <a:rPr lang="en-ID" sz="2400" b="0" i="0" dirty="0">
                <a:solidFill>
                  <a:schemeClr val="bg1"/>
                </a:solidFill>
                <a:effectLst/>
                <a:latin typeface="Poppins" pitchFamily="2" charset="77"/>
                <a:cs typeface="Poppins" pitchFamily="2" charset="77"/>
              </a:rPr>
              <a:t>.</a:t>
            </a:r>
            <a:endParaRPr lang="en-ID" sz="2400" dirty="0">
              <a:solidFill>
                <a:schemeClr val="bg1"/>
              </a:solidFill>
              <a:latin typeface="Poppins" pitchFamily="2" charset="77"/>
              <a:cs typeface="Poppins" pitchFamily="2" charset="77"/>
            </a:endParaRP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Membuat</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kode</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mudah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dipahami</a:t>
            </a:r>
            <a:r>
              <a:rPr lang="en-ID" sz="2400" b="0" i="0" dirty="0">
                <a:solidFill>
                  <a:schemeClr val="bg1"/>
                </a:solidFill>
                <a:effectLst/>
                <a:latin typeface="Poppins" pitchFamily="2" charset="77"/>
                <a:cs typeface="Poppins" pitchFamily="2" charset="77"/>
              </a:rPr>
              <a:t>.</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Memungkinkan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kolaborasi</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tim</a:t>
            </a:r>
            <a:r>
              <a:rPr lang="en-ID" sz="2400" b="0" i="0" dirty="0">
                <a:solidFill>
                  <a:schemeClr val="bg1"/>
                </a:solidFill>
                <a:effectLst/>
                <a:latin typeface="Poppins" pitchFamily="2" charset="77"/>
                <a:cs typeface="Poppins" pitchFamily="2" charset="77"/>
              </a:rPr>
              <a:t> yang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baik</a:t>
            </a:r>
            <a:r>
              <a:rPr lang="en-ID" sz="2400" b="0" i="0" dirty="0">
                <a:solidFill>
                  <a:schemeClr val="bg1"/>
                </a:solidFill>
                <a:effectLst/>
                <a:latin typeface="Poppins" pitchFamily="2" charset="77"/>
                <a:cs typeface="Poppins" pitchFamily="2" charset="77"/>
              </a:rPr>
              <a:t>.</a:t>
            </a:r>
            <a:endParaRPr lang="en-US" sz="2400" dirty="0">
              <a:solidFill>
                <a:schemeClr val="bg1"/>
              </a:solidFill>
              <a:latin typeface="Poppins" pitchFamily="2" charset="77"/>
              <a:cs typeface="Poppins" pitchFamily="2" charset="77"/>
            </a:endParaRPr>
          </a:p>
          <a:p>
            <a:pPr algn="ctr"/>
            <a:br>
              <a:rPr lang="en-ID" sz="2400" dirty="0">
                <a:solidFill>
                  <a:schemeClr val="bg1"/>
                </a:solidFill>
                <a:latin typeface="Poppins" pitchFamily="2" charset="77"/>
                <a:cs typeface="Poppins" pitchFamily="2" charset="77"/>
              </a:rPr>
            </a:br>
            <a:endParaRPr lang="en-US" sz="2400" dirty="0">
              <a:solidFill>
                <a:schemeClr val="bg1"/>
              </a:solidFill>
              <a:latin typeface="Poppins" pitchFamily="2" charset="77"/>
              <a:cs typeface="Poppins" pitchFamily="2" charset="77"/>
            </a:endParaRPr>
          </a:p>
        </p:txBody>
      </p:sp>
      <p:sp>
        <p:nvSpPr>
          <p:cNvPr id="4" name="TextBox 3">
            <a:extLst>
              <a:ext uri="{FF2B5EF4-FFF2-40B4-BE49-F238E27FC236}">
                <a16:creationId xmlns:a16="http://schemas.microsoft.com/office/drawing/2014/main" id="{6957B371-6626-DC7E-9B8D-50A350597DC4}"/>
              </a:ext>
            </a:extLst>
          </p:cNvPr>
          <p:cNvSpPr txBox="1"/>
          <p:nvPr/>
        </p:nvSpPr>
        <p:spPr>
          <a:xfrm>
            <a:off x="-652036" y="-1508939"/>
            <a:ext cx="5517428" cy="1077218"/>
          </a:xfrm>
          <a:prstGeom prst="rect">
            <a:avLst/>
          </a:prstGeom>
          <a:noFill/>
        </p:spPr>
        <p:txBody>
          <a:bodyPr wrap="square">
            <a:spAutoFit/>
          </a:bodyPr>
          <a:lstStyle/>
          <a:p>
            <a:pPr algn="ctr"/>
            <a:r>
              <a:rPr lang="en-ID" sz="2400" b="1" i="0" dirty="0">
                <a:solidFill>
                  <a:schemeClr val="bg1"/>
                </a:solidFill>
                <a:effectLst/>
                <a:latin typeface="Poppins" pitchFamily="2" charset="77"/>
                <a:cs typeface="Poppins" pitchFamily="2" charset="77"/>
              </a:rPr>
              <a:t>Routing</a:t>
            </a:r>
            <a:r>
              <a:rPr lang="en-ID" sz="2000" b="1" i="0" dirty="0">
                <a:solidFill>
                  <a:schemeClr val="bg1"/>
                </a:solidFill>
                <a:effectLst/>
                <a:latin typeface="Poppins" pitchFamily="2" charset="77"/>
                <a:cs typeface="Poppins" pitchFamily="2" charset="77"/>
              </a:rPr>
              <a:t> </a:t>
            </a:r>
            <a:r>
              <a:rPr lang="en-ID" sz="2000" b="1" i="0" dirty="0" err="1">
                <a:solidFill>
                  <a:schemeClr val="bg1"/>
                </a:solidFill>
                <a:effectLst/>
                <a:latin typeface="Poppins" pitchFamily="2" charset="77"/>
                <a:cs typeface="Poppins" pitchFamily="2" charset="77"/>
              </a:rPr>
              <a:t>dengan</a:t>
            </a:r>
            <a:r>
              <a:rPr lang="en-ID" sz="2000" b="1" i="0" dirty="0">
                <a:solidFill>
                  <a:schemeClr val="bg1"/>
                </a:solidFill>
                <a:effectLst/>
                <a:latin typeface="Poppins" pitchFamily="2" charset="77"/>
                <a:cs typeface="Poppins" pitchFamily="2" charset="77"/>
              </a:rPr>
              <a:t> Vue Router</a:t>
            </a:r>
            <a:endParaRPr lang="en-ID" sz="2000" b="0" i="0" dirty="0">
              <a:solidFill>
                <a:schemeClr val="bg1"/>
              </a:solidFill>
              <a:effectLst/>
              <a:latin typeface="Poppins" pitchFamily="2" charset="77"/>
              <a:cs typeface="Poppins" pitchFamily="2" charset="77"/>
            </a:endParaRPr>
          </a:p>
          <a:p>
            <a:pPr algn="ctr"/>
            <a:br>
              <a:rPr lang="en-ID" sz="2000" b="0" i="0" dirty="0">
                <a:solidFill>
                  <a:schemeClr val="bg1"/>
                </a:solidFill>
                <a:effectLst/>
                <a:latin typeface="Poppins" pitchFamily="2" charset="77"/>
                <a:cs typeface="Poppins" pitchFamily="2" charset="77"/>
              </a:rPr>
            </a:br>
            <a:endParaRPr lang="en-ID" sz="2000" b="0" i="0" dirty="0">
              <a:solidFill>
                <a:schemeClr val="bg1"/>
              </a:solidFill>
              <a:effectLst/>
              <a:latin typeface="Poppins" pitchFamily="2" charset="77"/>
              <a:cs typeface="Poppins" pitchFamily="2" charset="77"/>
            </a:endParaRPr>
          </a:p>
        </p:txBody>
      </p:sp>
      <p:pic>
        <p:nvPicPr>
          <p:cNvPr id="11268" name="Picture 4" descr="Route PNG Transparent Images Free Download | Vector Files | Pngtree">
            <a:extLst>
              <a:ext uri="{FF2B5EF4-FFF2-40B4-BE49-F238E27FC236}">
                <a16:creationId xmlns:a16="http://schemas.microsoft.com/office/drawing/2014/main" id="{530B6C6E-7633-073D-DBE9-FECB222FD9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1012" y="-168344"/>
            <a:ext cx="1648460" cy="1648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E8EBA8-F2F1-74C5-93BA-8EEAB93CAD92}"/>
              </a:ext>
            </a:extLst>
          </p:cNvPr>
          <p:cNvSpPr txBox="1"/>
          <p:nvPr/>
        </p:nvSpPr>
        <p:spPr>
          <a:xfrm>
            <a:off x="153048" y="-1029055"/>
            <a:ext cx="5517428" cy="923330"/>
          </a:xfrm>
          <a:prstGeom prst="rect">
            <a:avLst/>
          </a:prstGeom>
          <a:noFill/>
        </p:spPr>
        <p:txBody>
          <a:bodyPr wrap="square" rtlCol="0">
            <a:spAutoFit/>
          </a:bodyPr>
          <a:lstStyle/>
          <a:p>
            <a:r>
              <a:rPr lang="en-ID" sz="1800" i="0" dirty="0">
                <a:solidFill>
                  <a:schemeClr val="bg1"/>
                </a:solidFill>
                <a:effectLst/>
                <a:latin typeface="Poppins" pitchFamily="2" charset="77"/>
                <a:cs typeface="Poppins" pitchFamily="2" charset="77"/>
              </a:rPr>
              <a:t>Vue Router </a:t>
            </a:r>
            <a:r>
              <a:rPr lang="en-ID" sz="1800" i="0" dirty="0" err="1">
                <a:solidFill>
                  <a:schemeClr val="bg1"/>
                </a:solidFill>
                <a:effectLst/>
                <a:latin typeface="Poppins" pitchFamily="2" charset="77"/>
                <a:cs typeface="Poppins" pitchFamily="2" charset="77"/>
              </a:rPr>
              <a:t>memungkinkan</a:t>
            </a:r>
            <a:r>
              <a:rPr lang="en-ID" sz="1800" i="0" dirty="0">
                <a:solidFill>
                  <a:schemeClr val="bg1"/>
                </a:solidFill>
                <a:effectLst/>
                <a:latin typeface="Poppins" pitchFamily="2" charset="77"/>
                <a:cs typeface="Poppins" pitchFamily="2" charset="77"/>
              </a:rPr>
              <a:t> Anda </a:t>
            </a:r>
            <a:r>
              <a:rPr lang="en-ID" sz="1800" i="0" dirty="0" err="1">
                <a:solidFill>
                  <a:schemeClr val="bg1"/>
                </a:solidFill>
                <a:effectLst/>
                <a:latin typeface="Poppins" pitchFamily="2" charset="77"/>
                <a:cs typeface="Poppins" pitchFamily="2" charset="77"/>
              </a:rPr>
              <a:t>untuk</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membuat</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aplikasi</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Vue.js</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dengan</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navigasi</a:t>
            </a:r>
            <a:r>
              <a:rPr lang="en-ID" sz="1800" i="0" dirty="0">
                <a:solidFill>
                  <a:schemeClr val="bg1"/>
                </a:solidFill>
                <a:effectLst/>
                <a:latin typeface="Poppins" pitchFamily="2" charset="77"/>
                <a:cs typeface="Poppins" pitchFamily="2" charset="77"/>
              </a:rPr>
              <a:t> multi-</a:t>
            </a:r>
            <a:r>
              <a:rPr lang="en-ID" sz="1800" i="0" dirty="0" err="1">
                <a:solidFill>
                  <a:schemeClr val="bg1"/>
                </a:solidFill>
                <a:effectLst/>
                <a:latin typeface="Poppins" pitchFamily="2" charset="77"/>
                <a:cs typeface="Poppins" pitchFamily="2" charset="77"/>
              </a:rPr>
              <a:t>halaman</a:t>
            </a:r>
            <a:r>
              <a:rPr lang="en-ID" sz="1800" i="0" dirty="0">
                <a:solidFill>
                  <a:schemeClr val="bg1"/>
                </a:solidFill>
                <a:effectLst/>
                <a:latin typeface="Poppins" pitchFamily="2" charset="77"/>
                <a:cs typeface="Poppins" pitchFamily="2" charset="77"/>
              </a:rPr>
              <a:t>.</a:t>
            </a:r>
            <a:endParaRPr lang="en-US" sz="1800" dirty="0">
              <a:solidFill>
                <a:schemeClr val="bg1"/>
              </a:solidFill>
              <a:latin typeface="Poppins" pitchFamily="2" charset="77"/>
              <a:cs typeface="Poppins" pitchFamily="2" charset="77"/>
            </a:endParaRPr>
          </a:p>
        </p:txBody>
      </p:sp>
      <p:sp>
        <p:nvSpPr>
          <p:cNvPr id="8" name="TextBox 7">
            <a:extLst>
              <a:ext uri="{FF2B5EF4-FFF2-40B4-BE49-F238E27FC236}">
                <a16:creationId xmlns:a16="http://schemas.microsoft.com/office/drawing/2014/main" id="{991F3911-7CA7-F2CF-3729-D01C4CD03388}"/>
              </a:ext>
            </a:extLst>
          </p:cNvPr>
          <p:cNvSpPr txBox="1"/>
          <p:nvPr/>
        </p:nvSpPr>
        <p:spPr>
          <a:xfrm>
            <a:off x="6672381" y="-2458102"/>
            <a:ext cx="5235438" cy="646331"/>
          </a:xfrm>
          <a:prstGeom prst="rect">
            <a:avLst/>
          </a:prstGeom>
          <a:noFill/>
        </p:spPr>
        <p:txBody>
          <a:bodyPr wrap="square" rtlCol="0">
            <a:spAutoFit/>
          </a:bodyPr>
          <a:lstStyle/>
          <a:p>
            <a:r>
              <a:rPr lang="en-ID" sz="1800" b="0" i="0" dirty="0">
                <a:solidFill>
                  <a:schemeClr val="bg1"/>
                </a:solidFill>
                <a:effectLst/>
                <a:latin typeface="Poppins" pitchFamily="2" charset="77"/>
                <a:cs typeface="Poppins" pitchFamily="2" charset="77"/>
              </a:rPr>
              <a:t>Vue Router </a:t>
            </a:r>
            <a:r>
              <a:rPr lang="en-ID" sz="1800" b="0" i="0" dirty="0" err="1">
                <a:solidFill>
                  <a:schemeClr val="bg1"/>
                </a:solidFill>
                <a:effectLst/>
                <a:latin typeface="Poppins" pitchFamily="2" charset="77"/>
                <a:cs typeface="Poppins" pitchFamily="2" charset="77"/>
              </a:rPr>
              <a:t>adalah</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pustaka</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resmi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untuk</a:t>
            </a:r>
            <a:r>
              <a:rPr lang="en-ID" sz="1800" b="0" i="0" dirty="0">
                <a:solidFill>
                  <a:schemeClr val="bg1"/>
                </a:solidFill>
                <a:effectLst/>
                <a:latin typeface="Poppins" pitchFamily="2" charset="77"/>
                <a:cs typeface="Poppins" pitchFamily="2" charset="77"/>
              </a:rPr>
              <a:t> routing di </a:t>
            </a:r>
            <a:r>
              <a:rPr lang="en-ID" sz="1800" b="0" i="0" dirty="0" err="1">
                <a:solidFill>
                  <a:schemeClr val="bg1"/>
                </a:solidFill>
                <a:effectLst/>
                <a:latin typeface="Poppins" pitchFamily="2" charset="77"/>
                <a:cs typeface="Poppins" pitchFamily="2" charset="77"/>
              </a:rPr>
              <a:t>aplikasi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Vue.js</a:t>
            </a:r>
            <a:r>
              <a:rPr lang="en-ID" sz="1800" b="0" i="0" dirty="0">
                <a:solidFill>
                  <a:schemeClr val="bg1"/>
                </a:solidFill>
                <a:effectLst/>
                <a:latin typeface="Poppins" pitchFamily="2" charset="77"/>
                <a:cs typeface="Poppins" pitchFamily="2" charset="77"/>
              </a:rPr>
              <a:t>.</a:t>
            </a:r>
            <a:endParaRPr lang="en-US" sz="1800" dirty="0">
              <a:solidFill>
                <a:schemeClr val="bg1"/>
              </a:solidFill>
              <a:latin typeface="Poppins" pitchFamily="2" charset="77"/>
              <a:cs typeface="Poppins" pitchFamily="2" charset="77"/>
            </a:endParaRPr>
          </a:p>
        </p:txBody>
      </p:sp>
      <p:sp>
        <p:nvSpPr>
          <p:cNvPr id="11" name="TextBox 10">
            <a:extLst>
              <a:ext uri="{FF2B5EF4-FFF2-40B4-BE49-F238E27FC236}">
                <a16:creationId xmlns:a16="http://schemas.microsoft.com/office/drawing/2014/main" id="{5D8A22A3-07F3-8727-6C45-ECA944B7101E}"/>
              </a:ext>
            </a:extLst>
          </p:cNvPr>
          <p:cNvSpPr txBox="1"/>
          <p:nvPr/>
        </p:nvSpPr>
        <p:spPr>
          <a:xfrm>
            <a:off x="6655868" y="-1794016"/>
            <a:ext cx="4561677" cy="1200329"/>
          </a:xfrm>
          <a:prstGeom prst="rect">
            <a:avLst/>
          </a:prstGeom>
          <a:noFill/>
        </p:spPr>
        <p:txBody>
          <a:bodyPr wrap="square">
            <a:spAutoFit/>
          </a:bodyPr>
          <a:lstStyle/>
          <a:p>
            <a:r>
              <a:rPr lang="en-ID" sz="1800" b="0" i="0" dirty="0" err="1">
                <a:solidFill>
                  <a:schemeClr val="bg1"/>
                </a:solidFill>
                <a:effectLst/>
                <a:latin typeface="Poppins" pitchFamily="2" charset="77"/>
                <a:cs typeface="Poppins" pitchFamily="2" charset="77"/>
              </a:rPr>
              <a:t>Ini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memungkinkan</a:t>
            </a:r>
            <a:r>
              <a:rPr lang="en-ID" sz="1800" b="0" i="0" dirty="0">
                <a:solidFill>
                  <a:schemeClr val="bg1"/>
                </a:solidFill>
                <a:effectLst/>
                <a:latin typeface="Poppins" pitchFamily="2" charset="77"/>
                <a:cs typeface="Poppins" pitchFamily="2" charset="77"/>
              </a:rPr>
              <a:t> Anda </a:t>
            </a:r>
            <a:r>
              <a:rPr lang="en-ID" sz="1800" b="0" i="0" dirty="0" err="1">
                <a:solidFill>
                  <a:schemeClr val="bg1"/>
                </a:solidFill>
                <a:effectLst/>
                <a:latin typeface="Poppins" pitchFamily="2" charset="77"/>
                <a:cs typeface="Poppins" pitchFamily="2" charset="77"/>
              </a:rPr>
              <a:t>untuk</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membuat</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aplikasi</a:t>
            </a:r>
            <a:r>
              <a:rPr lang="en-ID" sz="1800" b="0" i="0" dirty="0">
                <a:solidFill>
                  <a:schemeClr val="bg1"/>
                </a:solidFill>
                <a:effectLst/>
                <a:latin typeface="Poppins" pitchFamily="2" charset="77"/>
                <a:cs typeface="Poppins" pitchFamily="2" charset="77"/>
              </a:rPr>
              <a:t> yang </a:t>
            </a:r>
            <a:r>
              <a:rPr lang="en-ID" sz="1800" b="0" i="0" dirty="0" err="1">
                <a:solidFill>
                  <a:schemeClr val="bg1"/>
                </a:solidFill>
                <a:effectLst/>
                <a:latin typeface="Poppins" pitchFamily="2" charset="77"/>
                <a:cs typeface="Poppins" pitchFamily="2" charset="77"/>
              </a:rPr>
              <a:t>terdiri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dari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beberapa</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halaman</a:t>
            </a:r>
            <a:r>
              <a:rPr lang="en-ID" sz="1800" b="0" i="0" dirty="0">
                <a:solidFill>
                  <a:schemeClr val="bg1"/>
                </a:solidFill>
                <a:effectLst/>
                <a:latin typeface="Poppins" pitchFamily="2" charset="77"/>
                <a:cs typeface="Poppins" pitchFamily="2" charset="77"/>
              </a:rPr>
              <a:t> yang </a:t>
            </a:r>
            <a:r>
              <a:rPr lang="en-ID" sz="1800" b="0" i="0" dirty="0" err="1">
                <a:solidFill>
                  <a:schemeClr val="bg1"/>
                </a:solidFill>
                <a:effectLst/>
                <a:latin typeface="Poppins" pitchFamily="2" charset="77"/>
                <a:cs typeface="Poppins" pitchFamily="2" charset="77"/>
              </a:rPr>
              <a:t>dapat</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diakses</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melalui</a:t>
            </a:r>
            <a:r>
              <a:rPr lang="en-ID" sz="1800" b="0" i="0" dirty="0">
                <a:solidFill>
                  <a:schemeClr val="bg1"/>
                </a:solidFill>
                <a:effectLst/>
                <a:latin typeface="Poppins" pitchFamily="2" charset="77"/>
                <a:cs typeface="Poppins" pitchFamily="2" charset="77"/>
              </a:rPr>
              <a:t> URL.</a:t>
            </a:r>
            <a:endParaRPr lang="en-US" sz="1800" dirty="0">
              <a:solidFill>
                <a:schemeClr val="bg1"/>
              </a:solidFill>
              <a:latin typeface="Poppins" pitchFamily="2" charset="77"/>
              <a:cs typeface="Poppins" pitchFamily="2" charset="77"/>
            </a:endParaRPr>
          </a:p>
        </p:txBody>
      </p:sp>
      <p:pic>
        <p:nvPicPr>
          <p:cNvPr id="14" name="Picture 13">
            <a:extLst>
              <a:ext uri="{FF2B5EF4-FFF2-40B4-BE49-F238E27FC236}">
                <a16:creationId xmlns:a16="http://schemas.microsoft.com/office/drawing/2014/main" id="{22B30DF3-F810-578F-87BE-AE755770F6B6}"/>
              </a:ext>
            </a:extLst>
          </p:cNvPr>
          <p:cNvPicPr>
            <a:picLocks noChangeAspect="1"/>
          </p:cNvPicPr>
          <p:nvPr/>
        </p:nvPicPr>
        <p:blipFill>
          <a:blip r:embed="rId10"/>
          <a:stretch>
            <a:fillRect/>
          </a:stretch>
        </p:blipFill>
        <p:spPr>
          <a:xfrm>
            <a:off x="6672380" y="7191635"/>
            <a:ext cx="5471931" cy="2695130"/>
          </a:xfrm>
          <a:prstGeom prst="rect">
            <a:avLst/>
          </a:prstGeom>
        </p:spPr>
      </p:pic>
    </p:spTree>
    <p:extLst>
      <p:ext uri="{BB962C8B-B14F-4D97-AF65-F5344CB8AC3E}">
        <p14:creationId xmlns:p14="http://schemas.microsoft.com/office/powerpoint/2010/main" val="4082185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Route PNG Transparent Images Free Download | Vector Files | Pngtree">
            <a:extLst>
              <a:ext uri="{FF2B5EF4-FFF2-40B4-BE49-F238E27FC236}">
                <a16:creationId xmlns:a16="http://schemas.microsoft.com/office/drawing/2014/main" id="{530B6C6E-7633-073D-DBE9-FECB222FD90A}"/>
              </a:ext>
            </a:extLst>
          </p:cNvPr>
          <p:cNvPicPr>
            <a:picLocks noChangeAspect="1" noChangeArrowheads="1"/>
          </p:cNvPicPr>
          <p:nvPr/>
        </p:nvPicPr>
        <p:blipFill>
          <a:blip r:embed="rId3">
            <a:alphaModFix amt="59000"/>
            <a:extLst>
              <a:ext uri="{28A0092B-C50C-407E-A947-70E740481C1C}">
                <a14:useLocalDpi xmlns:a14="http://schemas.microsoft.com/office/drawing/2010/main" val="0"/>
              </a:ext>
            </a:extLst>
          </a:blip>
          <a:srcRect/>
          <a:stretch>
            <a:fillRect/>
          </a:stretch>
        </p:blipFill>
        <p:spPr bwMode="auto">
          <a:xfrm>
            <a:off x="-659600" y="240469"/>
            <a:ext cx="6246021" cy="62460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737248" y="1288366"/>
            <a:ext cx="989638" cy="989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2" name="Title 4">
            <a:extLst>
              <a:ext uri="{FF2B5EF4-FFF2-40B4-BE49-F238E27FC236}">
                <a16:creationId xmlns:a16="http://schemas.microsoft.com/office/drawing/2014/main" id="{B5312077-5CB2-F708-DD5B-55FC748C0DFE}"/>
              </a:ext>
            </a:extLst>
          </p:cNvPr>
          <p:cNvSpPr txBox="1">
            <a:spLocks/>
          </p:cNvSpPr>
          <p:nvPr/>
        </p:nvSpPr>
        <p:spPr>
          <a:xfrm>
            <a:off x="3994411" y="7618972"/>
            <a:ext cx="4203177" cy="584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ID" sz="3600" b="1" i="0" dirty="0" err="1">
                <a:solidFill>
                  <a:schemeClr val="bg1"/>
                </a:solidFill>
                <a:effectLst/>
                <a:latin typeface="Poppins" pitchFamily="2" charset="77"/>
                <a:cs typeface="Poppins" pitchFamily="2" charset="77"/>
              </a:rPr>
              <a:t>Komponen</a:t>
            </a:r>
            <a:r>
              <a:rPr lang="en-ID" sz="3600" b="1" i="0" dirty="0">
                <a:solidFill>
                  <a:schemeClr val="bg1"/>
                </a:solidFill>
                <a:effectLst/>
                <a:latin typeface="Poppins" pitchFamily="2" charset="77"/>
                <a:cs typeface="Poppins" pitchFamily="2" charset="77"/>
              </a:rPr>
              <a:t> Vue</a:t>
            </a:r>
            <a:endParaRPr lang="en-US" sz="3600" b="1" dirty="0">
              <a:solidFill>
                <a:schemeClr val="bg1"/>
              </a:solidFill>
              <a:latin typeface="Poppins" pitchFamily="2" charset="77"/>
              <a:cs typeface="Poppins" pitchFamily="2" charset="77"/>
            </a:endParaRPr>
          </a:p>
        </p:txBody>
      </p:sp>
      <p:sp>
        <p:nvSpPr>
          <p:cNvPr id="7" name="TextBox 6">
            <a:extLst>
              <a:ext uri="{FF2B5EF4-FFF2-40B4-BE49-F238E27FC236}">
                <a16:creationId xmlns:a16="http://schemas.microsoft.com/office/drawing/2014/main" id="{5FF4A8AE-D1E4-8215-9A5E-49D42F0961A9}"/>
              </a:ext>
            </a:extLst>
          </p:cNvPr>
          <p:cNvSpPr txBox="1"/>
          <p:nvPr/>
        </p:nvSpPr>
        <p:spPr>
          <a:xfrm>
            <a:off x="485376" y="8375441"/>
            <a:ext cx="10529953" cy="4154984"/>
          </a:xfrm>
          <a:prstGeom prst="rect">
            <a:avLst/>
          </a:prstGeom>
          <a:noFill/>
        </p:spPr>
        <p:txBody>
          <a:bodyPr wrap="square">
            <a:spAutoFit/>
          </a:bodyPr>
          <a:lstStyle/>
          <a:p>
            <a:pPr algn="ctr"/>
            <a:r>
              <a:rPr lang="en-ID" sz="2400" i="0" dirty="0" err="1">
                <a:solidFill>
                  <a:schemeClr val="bg1"/>
                </a:solidFill>
                <a:effectLst/>
                <a:latin typeface="Poppins" pitchFamily="2" charset="77"/>
                <a:cs typeface="Poppins" pitchFamily="2" charset="77"/>
              </a:rPr>
              <a:t>Komponen</a:t>
            </a:r>
            <a:r>
              <a:rPr lang="en-ID" sz="2400" i="0" dirty="0">
                <a:solidFill>
                  <a:schemeClr val="bg1"/>
                </a:solidFill>
                <a:effectLst/>
                <a:latin typeface="Poppins" pitchFamily="2" charset="77"/>
                <a:cs typeface="Poppins" pitchFamily="2" charset="77"/>
              </a:rPr>
              <a:t> Vue </a:t>
            </a:r>
            <a:r>
              <a:rPr lang="en-ID" sz="2400" i="0" dirty="0" err="1">
                <a:solidFill>
                  <a:schemeClr val="bg1"/>
                </a:solidFill>
                <a:effectLst/>
                <a:latin typeface="Poppins" pitchFamily="2" charset="77"/>
                <a:cs typeface="Poppins" pitchFamily="2" charset="77"/>
              </a:rPr>
              <a:t>memungkinkan</a:t>
            </a:r>
            <a:r>
              <a:rPr lang="en-ID" sz="2400" i="0" dirty="0">
                <a:solidFill>
                  <a:schemeClr val="bg1"/>
                </a:solidFill>
                <a:effectLst/>
                <a:latin typeface="Poppins" pitchFamily="2" charset="77"/>
                <a:cs typeface="Poppins" pitchFamily="2" charset="77"/>
              </a:rPr>
              <a:t> Anda </a:t>
            </a:r>
            <a:r>
              <a:rPr lang="en-ID" sz="2400" i="0" dirty="0" err="1">
                <a:solidFill>
                  <a:schemeClr val="bg1"/>
                </a:solidFill>
                <a:effectLst/>
                <a:latin typeface="Poppins" pitchFamily="2" charset="77"/>
                <a:cs typeface="Poppins" pitchFamily="2" charset="77"/>
              </a:rPr>
              <a:t>untuk</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membagi</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antarmuka</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pengguna</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menjadi</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bagian-bagian</a:t>
            </a:r>
            <a:r>
              <a:rPr lang="en-ID" sz="2400" i="0" dirty="0">
                <a:solidFill>
                  <a:schemeClr val="bg1"/>
                </a:solidFill>
                <a:effectLst/>
                <a:latin typeface="Poppins" pitchFamily="2" charset="77"/>
                <a:cs typeface="Poppins" pitchFamily="2" charset="77"/>
              </a:rPr>
              <a:t> yang </a:t>
            </a:r>
            <a:r>
              <a:rPr lang="en-ID" sz="2400" i="0" dirty="0" err="1">
                <a:solidFill>
                  <a:schemeClr val="bg1"/>
                </a:solidFill>
                <a:effectLst/>
                <a:latin typeface="Poppins" pitchFamily="2" charset="77"/>
                <a:cs typeface="Poppins" pitchFamily="2" charset="77"/>
              </a:rPr>
              <a:t>lebih</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kecil</a:t>
            </a:r>
            <a:r>
              <a:rPr lang="en-ID" sz="2400" i="0" dirty="0">
                <a:solidFill>
                  <a:schemeClr val="bg1"/>
                </a:solidFill>
                <a:effectLst/>
                <a:latin typeface="Poppins" pitchFamily="2" charset="77"/>
                <a:cs typeface="Poppins" pitchFamily="2" charset="77"/>
              </a:rPr>
              <a:t> dan </a:t>
            </a:r>
            <a:r>
              <a:rPr lang="en-ID" sz="2400" i="0" dirty="0" err="1">
                <a:solidFill>
                  <a:schemeClr val="bg1"/>
                </a:solidFill>
                <a:effectLst/>
                <a:latin typeface="Poppins" pitchFamily="2" charset="77"/>
                <a:cs typeface="Poppins" pitchFamily="2" charset="77"/>
              </a:rPr>
              <a:t>terpisah</a:t>
            </a:r>
            <a:r>
              <a:rPr lang="en-ID" sz="2400" i="0" dirty="0">
                <a:solidFill>
                  <a:schemeClr val="bg1"/>
                </a:solidFill>
                <a:effectLst/>
                <a:latin typeface="Poppins" pitchFamily="2" charset="77"/>
                <a:cs typeface="Poppins" pitchFamily="2" charset="77"/>
              </a:rPr>
              <a:t>.</a:t>
            </a:r>
            <a:endParaRPr lang="en-ID" sz="2400" b="1" i="0" dirty="0">
              <a:solidFill>
                <a:schemeClr val="bg1"/>
              </a:solidFill>
              <a:effectLst/>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marL="342900" indent="-342900" algn="ctr">
              <a:buFont typeface="Arial" panose="020B0604020202020204" pitchFamily="34" charset="0"/>
              <a:buChar char="•"/>
            </a:pPr>
            <a:r>
              <a:rPr lang="en-ID" sz="2400" i="0" dirty="0" err="1">
                <a:solidFill>
                  <a:schemeClr val="bg1"/>
                </a:solidFill>
                <a:effectLst/>
                <a:latin typeface="Poppins" pitchFamily="2" charset="77"/>
                <a:cs typeface="Poppins" pitchFamily="2" charset="77"/>
              </a:rPr>
              <a:t>Membuat</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Komponen</a:t>
            </a:r>
            <a:r>
              <a:rPr lang="en-ID" sz="2400" i="0" dirty="0">
                <a:solidFill>
                  <a:schemeClr val="bg1"/>
                </a:solidFill>
                <a:effectLst/>
                <a:latin typeface="Poppins" pitchFamily="2" charset="77"/>
                <a:cs typeface="Poppins" pitchFamily="2" charset="77"/>
              </a:rPr>
              <a:t> yang </a:t>
            </a:r>
            <a:r>
              <a:rPr lang="en-ID" sz="2400" i="0" dirty="0" err="1">
                <a:solidFill>
                  <a:schemeClr val="bg1"/>
                </a:solidFill>
                <a:effectLst/>
                <a:latin typeface="Poppins" pitchFamily="2" charset="77"/>
                <a:cs typeface="Poppins" pitchFamily="2" charset="77"/>
              </a:rPr>
              <a:t>Dapat</a:t>
            </a:r>
            <a:r>
              <a:rPr lang="en-ID" sz="2400" i="0" dirty="0">
                <a:solidFill>
                  <a:schemeClr val="bg1"/>
                </a:solidFill>
                <a:effectLst/>
                <a:latin typeface="Poppins" pitchFamily="2" charset="77"/>
                <a:cs typeface="Poppins" pitchFamily="2" charset="77"/>
              </a:rPr>
              <a:t> </a:t>
            </a:r>
            <a:r>
              <a:rPr lang="en-ID" sz="2400" i="0" dirty="0" err="1">
                <a:solidFill>
                  <a:schemeClr val="bg1"/>
                </a:solidFill>
                <a:effectLst/>
                <a:latin typeface="Poppins" pitchFamily="2" charset="77"/>
                <a:cs typeface="Poppins" pitchFamily="2" charset="77"/>
              </a:rPr>
              <a:t>Digunakan</a:t>
            </a:r>
            <a:r>
              <a:rPr lang="en-ID" sz="2400" i="0" dirty="0">
                <a:solidFill>
                  <a:schemeClr val="bg1"/>
                </a:solidFill>
                <a:effectLst/>
                <a:latin typeface="Poppins" pitchFamily="2" charset="77"/>
                <a:cs typeface="Poppins" pitchFamily="2" charset="77"/>
              </a:rPr>
              <a:t> Kembali</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Dengan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menggunakan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komponen</a:t>
            </a:r>
            <a:r>
              <a:rPr lang="en-ID" sz="2400" b="0" i="0" dirty="0">
                <a:solidFill>
                  <a:schemeClr val="bg1"/>
                </a:solidFill>
                <a:effectLst/>
                <a:latin typeface="Poppins" pitchFamily="2" charset="77"/>
                <a:cs typeface="Poppins" pitchFamily="2" charset="77"/>
              </a:rPr>
              <a:t>, Anda </a:t>
            </a:r>
            <a:r>
              <a:rPr lang="en-ID" sz="2400" b="0" i="0" dirty="0" err="1">
                <a:solidFill>
                  <a:schemeClr val="bg1"/>
                </a:solidFill>
                <a:effectLst/>
                <a:latin typeface="Poppins" pitchFamily="2" charset="77"/>
                <a:cs typeface="Poppins" pitchFamily="2" charset="77"/>
              </a:rPr>
              <a:t>dapat</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memisahkan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logika</a:t>
            </a:r>
            <a:r>
              <a:rPr lang="en-ID" sz="2400" b="0" i="0" dirty="0">
                <a:solidFill>
                  <a:schemeClr val="bg1"/>
                </a:solidFill>
                <a:effectLst/>
                <a:latin typeface="Poppins" pitchFamily="2" charset="77"/>
                <a:cs typeface="Poppins" pitchFamily="2" charset="77"/>
              </a:rPr>
              <a:t> dan </a:t>
            </a:r>
            <a:r>
              <a:rPr lang="en-ID" sz="2400" b="0" i="0" dirty="0" err="1">
                <a:solidFill>
                  <a:schemeClr val="bg1"/>
                </a:solidFill>
                <a:effectLst/>
                <a:latin typeface="Poppins" pitchFamily="2" charset="77"/>
                <a:cs typeface="Poppins" pitchFamily="2" charset="77"/>
              </a:rPr>
              <a:t>tampilan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menjadi</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bagian-bagian</a:t>
            </a:r>
            <a:r>
              <a:rPr lang="en-ID" sz="2400" b="0" i="0" dirty="0">
                <a:solidFill>
                  <a:schemeClr val="bg1"/>
                </a:solidFill>
                <a:effectLst/>
                <a:latin typeface="Poppins" pitchFamily="2" charset="77"/>
                <a:cs typeface="Poppins" pitchFamily="2" charset="77"/>
              </a:rPr>
              <a:t> yang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terkelola</a:t>
            </a:r>
            <a:r>
              <a:rPr lang="en-ID" sz="2400" b="0" i="0" dirty="0">
                <a:solidFill>
                  <a:schemeClr val="bg1"/>
                </a:solidFill>
                <a:effectLst/>
                <a:latin typeface="Poppins" pitchFamily="2" charset="77"/>
                <a:cs typeface="Poppins" pitchFamily="2" charset="77"/>
              </a:rPr>
              <a:t>.</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Memudahkan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pemeliharaan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kode</a:t>
            </a:r>
            <a:r>
              <a:rPr lang="en-ID" sz="2400" b="0" i="0" dirty="0">
                <a:solidFill>
                  <a:schemeClr val="bg1"/>
                </a:solidFill>
                <a:effectLst/>
                <a:latin typeface="Poppins" pitchFamily="2" charset="77"/>
                <a:cs typeface="Poppins" pitchFamily="2" charset="77"/>
              </a:rPr>
              <a:t>.</a:t>
            </a:r>
            <a:endParaRPr lang="en-ID" sz="2400" dirty="0">
              <a:solidFill>
                <a:schemeClr val="bg1"/>
              </a:solidFill>
              <a:latin typeface="Poppins" pitchFamily="2" charset="77"/>
              <a:cs typeface="Poppins" pitchFamily="2" charset="77"/>
            </a:endParaRP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Membuat</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kode</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mudah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dipahami</a:t>
            </a:r>
            <a:r>
              <a:rPr lang="en-ID" sz="2400" b="0" i="0" dirty="0">
                <a:solidFill>
                  <a:schemeClr val="bg1"/>
                </a:solidFill>
                <a:effectLst/>
                <a:latin typeface="Poppins" pitchFamily="2" charset="77"/>
                <a:cs typeface="Poppins" pitchFamily="2" charset="77"/>
              </a:rPr>
              <a:t>.</a:t>
            </a:r>
          </a:p>
          <a:p>
            <a:pPr marL="342900" indent="-342900" algn="ctr">
              <a:buFont typeface="Arial" panose="020B0604020202020204" pitchFamily="34" charset="0"/>
              <a:buChar char="•"/>
            </a:pPr>
            <a:r>
              <a:rPr lang="en-ID" sz="2400" b="0" i="0" dirty="0" err="1">
                <a:solidFill>
                  <a:schemeClr val="bg1"/>
                </a:solidFill>
                <a:effectLst/>
                <a:latin typeface="Poppins" pitchFamily="2" charset="77"/>
                <a:cs typeface="Poppins" pitchFamily="2" charset="77"/>
              </a:rPr>
              <a:t>Memungkinkan</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kolaborasi</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tim</a:t>
            </a:r>
            <a:r>
              <a:rPr lang="en-ID" sz="2400" b="0" i="0" dirty="0">
                <a:solidFill>
                  <a:schemeClr val="bg1"/>
                </a:solidFill>
                <a:effectLst/>
                <a:latin typeface="Poppins" pitchFamily="2" charset="77"/>
                <a:cs typeface="Poppins" pitchFamily="2" charset="77"/>
              </a:rPr>
              <a:t> yang </a:t>
            </a:r>
            <a:r>
              <a:rPr lang="en-ID" sz="2400" b="0" i="0" dirty="0" err="1">
                <a:solidFill>
                  <a:schemeClr val="bg1"/>
                </a:solidFill>
                <a:effectLst/>
                <a:latin typeface="Poppins" pitchFamily="2" charset="77"/>
                <a:cs typeface="Poppins" pitchFamily="2" charset="77"/>
              </a:rPr>
              <a:t>lebih</a:t>
            </a:r>
            <a:r>
              <a:rPr lang="en-ID" sz="2400" b="0" i="0" dirty="0">
                <a:solidFill>
                  <a:schemeClr val="bg1"/>
                </a:solidFill>
                <a:effectLst/>
                <a:latin typeface="Poppins" pitchFamily="2" charset="77"/>
                <a:cs typeface="Poppins" pitchFamily="2" charset="77"/>
              </a:rPr>
              <a:t> </a:t>
            </a:r>
            <a:r>
              <a:rPr lang="en-ID" sz="2400" b="0" i="0" dirty="0" err="1">
                <a:solidFill>
                  <a:schemeClr val="bg1"/>
                </a:solidFill>
                <a:effectLst/>
                <a:latin typeface="Poppins" pitchFamily="2" charset="77"/>
                <a:cs typeface="Poppins" pitchFamily="2" charset="77"/>
              </a:rPr>
              <a:t>baik</a:t>
            </a:r>
            <a:r>
              <a:rPr lang="en-ID" sz="2400" b="0" i="0" dirty="0">
                <a:solidFill>
                  <a:schemeClr val="bg1"/>
                </a:solidFill>
                <a:effectLst/>
                <a:latin typeface="Poppins" pitchFamily="2" charset="77"/>
                <a:cs typeface="Poppins" pitchFamily="2" charset="77"/>
              </a:rPr>
              <a:t>.</a:t>
            </a:r>
            <a:endParaRPr lang="en-US" sz="2400" dirty="0">
              <a:solidFill>
                <a:schemeClr val="bg1"/>
              </a:solidFill>
              <a:latin typeface="Poppins" pitchFamily="2" charset="77"/>
              <a:cs typeface="Poppins" pitchFamily="2" charset="77"/>
            </a:endParaRPr>
          </a:p>
          <a:p>
            <a:pPr algn="ctr"/>
            <a:br>
              <a:rPr lang="en-ID" sz="2400" dirty="0">
                <a:solidFill>
                  <a:schemeClr val="bg1"/>
                </a:solidFill>
                <a:latin typeface="Poppins" pitchFamily="2" charset="77"/>
                <a:cs typeface="Poppins" pitchFamily="2" charset="77"/>
              </a:rPr>
            </a:br>
            <a:endParaRPr lang="en-US" sz="2400" dirty="0">
              <a:solidFill>
                <a:schemeClr val="bg1"/>
              </a:solidFill>
              <a:latin typeface="Poppins" pitchFamily="2" charset="77"/>
              <a:cs typeface="Poppins" pitchFamily="2" charset="77"/>
            </a:endParaRPr>
          </a:p>
        </p:txBody>
      </p:sp>
      <p:sp>
        <p:nvSpPr>
          <p:cNvPr id="4" name="TextBox 3">
            <a:extLst>
              <a:ext uri="{FF2B5EF4-FFF2-40B4-BE49-F238E27FC236}">
                <a16:creationId xmlns:a16="http://schemas.microsoft.com/office/drawing/2014/main" id="{6957B371-6626-DC7E-9B8D-50A350597DC4}"/>
              </a:ext>
            </a:extLst>
          </p:cNvPr>
          <p:cNvSpPr txBox="1"/>
          <p:nvPr/>
        </p:nvSpPr>
        <p:spPr>
          <a:xfrm>
            <a:off x="-67836" y="2199461"/>
            <a:ext cx="5517428" cy="1077218"/>
          </a:xfrm>
          <a:prstGeom prst="rect">
            <a:avLst/>
          </a:prstGeom>
          <a:noFill/>
        </p:spPr>
        <p:txBody>
          <a:bodyPr wrap="square">
            <a:spAutoFit/>
          </a:bodyPr>
          <a:lstStyle/>
          <a:p>
            <a:pPr algn="ctr"/>
            <a:r>
              <a:rPr lang="en-ID" sz="2400" b="1" i="0" dirty="0">
                <a:solidFill>
                  <a:schemeClr val="bg1"/>
                </a:solidFill>
                <a:effectLst/>
                <a:latin typeface="Poppins" pitchFamily="2" charset="77"/>
                <a:cs typeface="Poppins" pitchFamily="2" charset="77"/>
              </a:rPr>
              <a:t>Routing</a:t>
            </a:r>
            <a:r>
              <a:rPr lang="en-ID" sz="2000" b="1" i="0" dirty="0">
                <a:solidFill>
                  <a:schemeClr val="bg1"/>
                </a:solidFill>
                <a:effectLst/>
                <a:latin typeface="Poppins" pitchFamily="2" charset="77"/>
                <a:cs typeface="Poppins" pitchFamily="2" charset="77"/>
              </a:rPr>
              <a:t> </a:t>
            </a:r>
            <a:r>
              <a:rPr lang="en-ID" sz="2000" b="1" i="0" dirty="0" err="1">
                <a:solidFill>
                  <a:schemeClr val="bg1"/>
                </a:solidFill>
                <a:effectLst/>
                <a:latin typeface="Poppins" pitchFamily="2" charset="77"/>
                <a:cs typeface="Poppins" pitchFamily="2" charset="77"/>
              </a:rPr>
              <a:t>dengan</a:t>
            </a:r>
            <a:r>
              <a:rPr lang="en-ID" sz="2000" b="1" i="0" dirty="0">
                <a:solidFill>
                  <a:schemeClr val="bg1"/>
                </a:solidFill>
                <a:effectLst/>
                <a:latin typeface="Poppins" pitchFamily="2" charset="77"/>
                <a:cs typeface="Poppins" pitchFamily="2" charset="77"/>
              </a:rPr>
              <a:t> Vue Router</a:t>
            </a:r>
            <a:endParaRPr lang="en-ID" sz="2000" b="0" i="0" dirty="0">
              <a:solidFill>
                <a:schemeClr val="bg1"/>
              </a:solidFill>
              <a:effectLst/>
              <a:latin typeface="Poppins" pitchFamily="2" charset="77"/>
              <a:cs typeface="Poppins" pitchFamily="2" charset="77"/>
            </a:endParaRPr>
          </a:p>
          <a:p>
            <a:pPr algn="ctr"/>
            <a:br>
              <a:rPr lang="en-ID" sz="2000" b="0" i="0" dirty="0">
                <a:solidFill>
                  <a:schemeClr val="bg1"/>
                </a:solidFill>
                <a:effectLst/>
                <a:latin typeface="Poppins" pitchFamily="2" charset="77"/>
                <a:cs typeface="Poppins" pitchFamily="2" charset="77"/>
              </a:rPr>
            </a:br>
            <a:endParaRPr lang="en-ID" sz="2000" b="0" i="0" dirty="0">
              <a:solidFill>
                <a:schemeClr val="bg1"/>
              </a:solidFill>
              <a:effectLst/>
              <a:latin typeface="Poppins" pitchFamily="2" charset="77"/>
              <a:cs typeface="Poppins" pitchFamily="2" charset="77"/>
            </a:endParaRPr>
          </a:p>
        </p:txBody>
      </p:sp>
      <p:sp>
        <p:nvSpPr>
          <p:cNvPr id="5" name="TextBox 4">
            <a:extLst>
              <a:ext uri="{FF2B5EF4-FFF2-40B4-BE49-F238E27FC236}">
                <a16:creationId xmlns:a16="http://schemas.microsoft.com/office/drawing/2014/main" id="{D2E8EBA8-F2F1-74C5-93BA-8EEAB93CAD92}"/>
              </a:ext>
            </a:extLst>
          </p:cNvPr>
          <p:cNvSpPr txBox="1"/>
          <p:nvPr/>
        </p:nvSpPr>
        <p:spPr>
          <a:xfrm>
            <a:off x="737248" y="2679345"/>
            <a:ext cx="5517428" cy="923330"/>
          </a:xfrm>
          <a:prstGeom prst="rect">
            <a:avLst/>
          </a:prstGeom>
          <a:noFill/>
        </p:spPr>
        <p:txBody>
          <a:bodyPr wrap="square" rtlCol="0">
            <a:spAutoFit/>
          </a:bodyPr>
          <a:lstStyle/>
          <a:p>
            <a:r>
              <a:rPr lang="en-ID" sz="1800" i="0" dirty="0">
                <a:solidFill>
                  <a:schemeClr val="bg1"/>
                </a:solidFill>
                <a:effectLst/>
                <a:latin typeface="Poppins" pitchFamily="2" charset="77"/>
                <a:cs typeface="Poppins" pitchFamily="2" charset="77"/>
              </a:rPr>
              <a:t>Vue Router </a:t>
            </a:r>
            <a:r>
              <a:rPr lang="en-ID" sz="1800" i="0" dirty="0" err="1">
                <a:solidFill>
                  <a:schemeClr val="bg1"/>
                </a:solidFill>
                <a:effectLst/>
                <a:latin typeface="Poppins" pitchFamily="2" charset="77"/>
                <a:cs typeface="Poppins" pitchFamily="2" charset="77"/>
              </a:rPr>
              <a:t>memungkinkan</a:t>
            </a:r>
            <a:r>
              <a:rPr lang="en-ID" sz="1800" i="0" dirty="0">
                <a:solidFill>
                  <a:schemeClr val="bg1"/>
                </a:solidFill>
                <a:effectLst/>
                <a:latin typeface="Poppins" pitchFamily="2" charset="77"/>
                <a:cs typeface="Poppins" pitchFamily="2" charset="77"/>
              </a:rPr>
              <a:t> Anda </a:t>
            </a:r>
            <a:r>
              <a:rPr lang="en-ID" sz="1800" i="0" dirty="0" err="1">
                <a:solidFill>
                  <a:schemeClr val="bg1"/>
                </a:solidFill>
                <a:effectLst/>
                <a:latin typeface="Poppins" pitchFamily="2" charset="77"/>
                <a:cs typeface="Poppins" pitchFamily="2" charset="77"/>
              </a:rPr>
              <a:t>untuk</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membuat</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aplikasi</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Vue.js</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dengan</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navigasi</a:t>
            </a:r>
            <a:r>
              <a:rPr lang="en-ID" sz="1800" i="0" dirty="0">
                <a:solidFill>
                  <a:schemeClr val="bg1"/>
                </a:solidFill>
                <a:effectLst/>
                <a:latin typeface="Poppins" pitchFamily="2" charset="77"/>
                <a:cs typeface="Poppins" pitchFamily="2" charset="77"/>
              </a:rPr>
              <a:t> multi-</a:t>
            </a:r>
            <a:r>
              <a:rPr lang="en-ID" sz="1800" i="0" dirty="0" err="1">
                <a:solidFill>
                  <a:schemeClr val="bg1"/>
                </a:solidFill>
                <a:effectLst/>
                <a:latin typeface="Poppins" pitchFamily="2" charset="77"/>
                <a:cs typeface="Poppins" pitchFamily="2" charset="77"/>
              </a:rPr>
              <a:t>halaman</a:t>
            </a:r>
            <a:r>
              <a:rPr lang="en-ID" sz="1800" i="0" dirty="0">
                <a:solidFill>
                  <a:schemeClr val="bg1"/>
                </a:solidFill>
                <a:effectLst/>
                <a:latin typeface="Poppins" pitchFamily="2" charset="77"/>
                <a:cs typeface="Poppins" pitchFamily="2" charset="77"/>
              </a:rPr>
              <a:t>.</a:t>
            </a:r>
            <a:endParaRPr lang="en-US" sz="1800" dirty="0">
              <a:solidFill>
                <a:schemeClr val="bg1"/>
              </a:solidFill>
              <a:latin typeface="Poppins" pitchFamily="2" charset="77"/>
              <a:cs typeface="Poppins" pitchFamily="2" charset="77"/>
            </a:endParaRPr>
          </a:p>
        </p:txBody>
      </p:sp>
      <p:sp>
        <p:nvSpPr>
          <p:cNvPr id="8" name="TextBox 7">
            <a:extLst>
              <a:ext uri="{FF2B5EF4-FFF2-40B4-BE49-F238E27FC236}">
                <a16:creationId xmlns:a16="http://schemas.microsoft.com/office/drawing/2014/main" id="{991F3911-7CA7-F2CF-3729-D01C4CD03388}"/>
              </a:ext>
            </a:extLst>
          </p:cNvPr>
          <p:cNvSpPr txBox="1"/>
          <p:nvPr/>
        </p:nvSpPr>
        <p:spPr>
          <a:xfrm>
            <a:off x="6239247" y="1327834"/>
            <a:ext cx="5235438" cy="646331"/>
          </a:xfrm>
          <a:prstGeom prst="rect">
            <a:avLst/>
          </a:prstGeom>
          <a:noFill/>
        </p:spPr>
        <p:txBody>
          <a:bodyPr wrap="square" rtlCol="0">
            <a:spAutoFit/>
          </a:bodyPr>
          <a:lstStyle/>
          <a:p>
            <a:r>
              <a:rPr lang="en-ID" sz="1800" b="0" i="0" dirty="0">
                <a:solidFill>
                  <a:schemeClr val="bg1"/>
                </a:solidFill>
                <a:effectLst/>
                <a:latin typeface="Poppins" pitchFamily="2" charset="77"/>
                <a:cs typeface="Poppins" pitchFamily="2" charset="77"/>
              </a:rPr>
              <a:t>Vue Router </a:t>
            </a:r>
            <a:r>
              <a:rPr lang="en-ID" sz="1800" b="0" i="0" dirty="0" err="1">
                <a:solidFill>
                  <a:schemeClr val="bg1"/>
                </a:solidFill>
                <a:effectLst/>
                <a:latin typeface="Poppins" pitchFamily="2" charset="77"/>
                <a:cs typeface="Poppins" pitchFamily="2" charset="77"/>
              </a:rPr>
              <a:t>adalah</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pustaka</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resmi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untuk</a:t>
            </a:r>
            <a:r>
              <a:rPr lang="en-ID" sz="1800" b="0" i="0" dirty="0">
                <a:solidFill>
                  <a:schemeClr val="bg1"/>
                </a:solidFill>
                <a:effectLst/>
                <a:latin typeface="Poppins" pitchFamily="2" charset="77"/>
                <a:cs typeface="Poppins" pitchFamily="2" charset="77"/>
              </a:rPr>
              <a:t> routing di </a:t>
            </a:r>
            <a:r>
              <a:rPr lang="en-ID" sz="1800" b="0" i="0" dirty="0" err="1">
                <a:solidFill>
                  <a:schemeClr val="bg1"/>
                </a:solidFill>
                <a:effectLst/>
                <a:latin typeface="Poppins" pitchFamily="2" charset="77"/>
                <a:cs typeface="Poppins" pitchFamily="2" charset="77"/>
              </a:rPr>
              <a:t>aplikasi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Vue.js</a:t>
            </a:r>
            <a:r>
              <a:rPr lang="en-ID" sz="1800" b="0" i="0" dirty="0">
                <a:solidFill>
                  <a:schemeClr val="bg1"/>
                </a:solidFill>
                <a:effectLst/>
                <a:latin typeface="Poppins" pitchFamily="2" charset="77"/>
                <a:cs typeface="Poppins" pitchFamily="2" charset="77"/>
              </a:rPr>
              <a:t>.</a:t>
            </a:r>
            <a:endParaRPr lang="en-US" sz="1800" dirty="0">
              <a:solidFill>
                <a:schemeClr val="bg1"/>
              </a:solidFill>
              <a:latin typeface="Poppins" pitchFamily="2" charset="77"/>
              <a:cs typeface="Poppins" pitchFamily="2" charset="77"/>
            </a:endParaRPr>
          </a:p>
        </p:txBody>
      </p:sp>
      <p:sp>
        <p:nvSpPr>
          <p:cNvPr id="11" name="TextBox 10">
            <a:extLst>
              <a:ext uri="{FF2B5EF4-FFF2-40B4-BE49-F238E27FC236}">
                <a16:creationId xmlns:a16="http://schemas.microsoft.com/office/drawing/2014/main" id="{5D8A22A3-07F3-8727-6C45-ECA944B7101E}"/>
              </a:ext>
            </a:extLst>
          </p:cNvPr>
          <p:cNvSpPr txBox="1"/>
          <p:nvPr/>
        </p:nvSpPr>
        <p:spPr>
          <a:xfrm>
            <a:off x="6222734" y="1991920"/>
            <a:ext cx="4561677" cy="1200329"/>
          </a:xfrm>
          <a:prstGeom prst="rect">
            <a:avLst/>
          </a:prstGeom>
          <a:noFill/>
        </p:spPr>
        <p:txBody>
          <a:bodyPr wrap="square">
            <a:spAutoFit/>
          </a:bodyPr>
          <a:lstStyle/>
          <a:p>
            <a:r>
              <a:rPr lang="en-ID" sz="1800" b="0" i="0" dirty="0" err="1">
                <a:solidFill>
                  <a:schemeClr val="bg1"/>
                </a:solidFill>
                <a:effectLst/>
                <a:latin typeface="Poppins" pitchFamily="2" charset="77"/>
                <a:cs typeface="Poppins" pitchFamily="2" charset="77"/>
              </a:rPr>
              <a:t>Ini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memungkinkan</a:t>
            </a:r>
            <a:r>
              <a:rPr lang="en-ID" sz="1800" b="0" i="0" dirty="0">
                <a:solidFill>
                  <a:schemeClr val="bg1"/>
                </a:solidFill>
                <a:effectLst/>
                <a:latin typeface="Poppins" pitchFamily="2" charset="77"/>
                <a:cs typeface="Poppins" pitchFamily="2" charset="77"/>
              </a:rPr>
              <a:t> Anda </a:t>
            </a:r>
            <a:r>
              <a:rPr lang="en-ID" sz="1800" b="0" i="0" dirty="0" err="1">
                <a:solidFill>
                  <a:schemeClr val="bg1"/>
                </a:solidFill>
                <a:effectLst/>
                <a:latin typeface="Poppins" pitchFamily="2" charset="77"/>
                <a:cs typeface="Poppins" pitchFamily="2" charset="77"/>
              </a:rPr>
              <a:t>untuk</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membuat</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aplikasi</a:t>
            </a:r>
            <a:r>
              <a:rPr lang="en-ID" sz="1800" b="0" i="0" dirty="0">
                <a:solidFill>
                  <a:schemeClr val="bg1"/>
                </a:solidFill>
                <a:effectLst/>
                <a:latin typeface="Poppins" pitchFamily="2" charset="77"/>
                <a:cs typeface="Poppins" pitchFamily="2" charset="77"/>
              </a:rPr>
              <a:t> yang </a:t>
            </a:r>
            <a:r>
              <a:rPr lang="en-ID" sz="1800" b="0" i="0" dirty="0" err="1">
                <a:solidFill>
                  <a:schemeClr val="bg1"/>
                </a:solidFill>
                <a:effectLst/>
                <a:latin typeface="Poppins" pitchFamily="2" charset="77"/>
                <a:cs typeface="Poppins" pitchFamily="2" charset="77"/>
              </a:rPr>
              <a:t>terdiri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dari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beberapa</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halaman</a:t>
            </a:r>
            <a:r>
              <a:rPr lang="en-ID" sz="1800" b="0" i="0" dirty="0">
                <a:solidFill>
                  <a:schemeClr val="bg1"/>
                </a:solidFill>
                <a:effectLst/>
                <a:latin typeface="Poppins" pitchFamily="2" charset="77"/>
                <a:cs typeface="Poppins" pitchFamily="2" charset="77"/>
              </a:rPr>
              <a:t> yang </a:t>
            </a:r>
            <a:r>
              <a:rPr lang="en-ID" sz="1800" b="0" i="0" dirty="0" err="1">
                <a:solidFill>
                  <a:schemeClr val="bg1"/>
                </a:solidFill>
                <a:effectLst/>
                <a:latin typeface="Poppins" pitchFamily="2" charset="77"/>
                <a:cs typeface="Poppins" pitchFamily="2" charset="77"/>
              </a:rPr>
              <a:t>dapat</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diakses</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melalui</a:t>
            </a:r>
            <a:r>
              <a:rPr lang="en-ID" sz="1800" b="0" i="0" dirty="0">
                <a:solidFill>
                  <a:schemeClr val="bg1"/>
                </a:solidFill>
                <a:effectLst/>
                <a:latin typeface="Poppins" pitchFamily="2" charset="77"/>
                <a:cs typeface="Poppins" pitchFamily="2" charset="77"/>
              </a:rPr>
              <a:t> URL.</a:t>
            </a:r>
            <a:endParaRPr lang="en-US" sz="1800" dirty="0">
              <a:solidFill>
                <a:schemeClr val="bg1"/>
              </a:solidFill>
              <a:latin typeface="Poppins" pitchFamily="2" charset="77"/>
              <a:cs typeface="Poppins" pitchFamily="2" charset="77"/>
            </a:endParaRPr>
          </a:p>
        </p:txBody>
      </p:sp>
      <p:pic>
        <p:nvPicPr>
          <p:cNvPr id="14" name="Picture 13">
            <a:extLst>
              <a:ext uri="{FF2B5EF4-FFF2-40B4-BE49-F238E27FC236}">
                <a16:creationId xmlns:a16="http://schemas.microsoft.com/office/drawing/2014/main" id="{22B30DF3-F810-578F-87BE-AE755770F6B6}"/>
              </a:ext>
            </a:extLst>
          </p:cNvPr>
          <p:cNvPicPr>
            <a:picLocks noChangeAspect="1"/>
          </p:cNvPicPr>
          <p:nvPr/>
        </p:nvPicPr>
        <p:blipFill>
          <a:blip r:embed="rId5"/>
          <a:stretch>
            <a:fillRect/>
          </a:stretch>
        </p:blipFill>
        <p:spPr>
          <a:xfrm>
            <a:off x="6254676" y="3639334"/>
            <a:ext cx="5471931" cy="2695130"/>
          </a:xfrm>
          <a:prstGeom prst="rect">
            <a:avLst/>
          </a:prstGeom>
        </p:spPr>
      </p:pic>
      <p:pic>
        <p:nvPicPr>
          <p:cNvPr id="3" name="Picture 2">
            <a:extLst>
              <a:ext uri="{FF2B5EF4-FFF2-40B4-BE49-F238E27FC236}">
                <a16:creationId xmlns:a16="http://schemas.microsoft.com/office/drawing/2014/main" id="{6056C00D-43B4-024A-4ECE-109CA52FB3E5}"/>
              </a:ext>
            </a:extLst>
          </p:cNvPr>
          <p:cNvPicPr>
            <a:picLocks noChangeAspect="1"/>
          </p:cNvPicPr>
          <p:nvPr/>
        </p:nvPicPr>
        <p:blipFill>
          <a:blip r:embed="rId6"/>
          <a:stretch>
            <a:fillRect/>
          </a:stretch>
        </p:blipFill>
        <p:spPr>
          <a:xfrm>
            <a:off x="815149" y="3835789"/>
            <a:ext cx="5239790" cy="899367"/>
          </a:xfrm>
          <a:prstGeom prst="rect">
            <a:avLst/>
          </a:prstGeom>
        </p:spPr>
      </p:pic>
      <p:pic>
        <p:nvPicPr>
          <p:cNvPr id="9" name="Picture 8">
            <a:extLst>
              <a:ext uri="{FF2B5EF4-FFF2-40B4-BE49-F238E27FC236}">
                <a16:creationId xmlns:a16="http://schemas.microsoft.com/office/drawing/2014/main" id="{2C421F89-6EEA-C5B6-67BB-9224FD67E682}"/>
              </a:ext>
            </a:extLst>
          </p:cNvPr>
          <p:cNvPicPr>
            <a:picLocks noChangeAspect="1"/>
          </p:cNvPicPr>
          <p:nvPr/>
        </p:nvPicPr>
        <p:blipFill>
          <a:blip r:embed="rId7"/>
          <a:stretch>
            <a:fillRect/>
          </a:stretch>
        </p:blipFill>
        <p:spPr>
          <a:xfrm>
            <a:off x="851254" y="5072525"/>
            <a:ext cx="5222175" cy="643029"/>
          </a:xfrm>
          <a:prstGeom prst="rect">
            <a:avLst/>
          </a:prstGeom>
        </p:spPr>
      </p:pic>
      <p:sp>
        <p:nvSpPr>
          <p:cNvPr id="15" name="Rectangle 14">
            <a:extLst>
              <a:ext uri="{FF2B5EF4-FFF2-40B4-BE49-F238E27FC236}">
                <a16:creationId xmlns:a16="http://schemas.microsoft.com/office/drawing/2014/main" id="{A0FDB301-2C70-8559-B962-8A1758E288E8}"/>
              </a:ext>
            </a:extLst>
          </p:cNvPr>
          <p:cNvSpPr/>
          <p:nvPr/>
        </p:nvSpPr>
        <p:spPr>
          <a:xfrm>
            <a:off x="-383458" y="0"/>
            <a:ext cx="383458"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DAF68D28-F990-B7C3-32B8-A7C9075D90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4479" y="445331"/>
            <a:ext cx="3903345" cy="61722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4">
            <a:extLst>
              <a:ext uri="{FF2B5EF4-FFF2-40B4-BE49-F238E27FC236}">
                <a16:creationId xmlns:a16="http://schemas.microsoft.com/office/drawing/2014/main" id="{8D5D023D-2A6B-C94E-D3CA-F61E23396864}"/>
              </a:ext>
            </a:extLst>
          </p:cNvPr>
          <p:cNvSpPr txBox="1">
            <a:spLocks/>
          </p:cNvSpPr>
          <p:nvPr/>
        </p:nvSpPr>
        <p:spPr>
          <a:xfrm>
            <a:off x="11916784" y="568593"/>
            <a:ext cx="4203177" cy="584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ID" sz="3600" b="1" i="0" dirty="0">
                <a:solidFill>
                  <a:schemeClr val="bg1"/>
                </a:solidFill>
                <a:effectLst/>
                <a:latin typeface="Poppins" pitchFamily="2" charset="77"/>
                <a:cs typeface="Poppins" pitchFamily="2" charset="77"/>
              </a:rPr>
              <a:t>Lifecycle Hooks</a:t>
            </a:r>
            <a:endParaRPr lang="en-US" sz="3600" b="1" dirty="0">
              <a:solidFill>
                <a:schemeClr val="bg1"/>
              </a:solidFill>
              <a:latin typeface="Poppins" pitchFamily="2" charset="77"/>
              <a:cs typeface="Poppins" pitchFamily="2" charset="77"/>
            </a:endParaRPr>
          </a:p>
        </p:txBody>
      </p:sp>
      <p:sp>
        <p:nvSpPr>
          <p:cNvPr id="19" name="TextBox 18">
            <a:extLst>
              <a:ext uri="{FF2B5EF4-FFF2-40B4-BE49-F238E27FC236}">
                <a16:creationId xmlns:a16="http://schemas.microsoft.com/office/drawing/2014/main" id="{E106FC2C-56CD-CBCE-A6A1-33C08E4F4041}"/>
              </a:ext>
            </a:extLst>
          </p:cNvPr>
          <p:cNvSpPr txBox="1"/>
          <p:nvPr/>
        </p:nvSpPr>
        <p:spPr>
          <a:xfrm>
            <a:off x="12186286" y="1221357"/>
            <a:ext cx="7234687" cy="1323439"/>
          </a:xfrm>
          <a:prstGeom prst="rect">
            <a:avLst/>
          </a:prstGeom>
          <a:noFill/>
        </p:spPr>
        <p:txBody>
          <a:bodyPr wrap="square">
            <a:spAutoFit/>
          </a:bodyPr>
          <a:lstStyle/>
          <a:p>
            <a:pPr algn="l">
              <a:buFont typeface="Arial" panose="020B0604020202020204" pitchFamily="34" charset="0"/>
              <a:buChar char="•"/>
            </a:pPr>
            <a:r>
              <a:rPr lang="en-ID" sz="1600" b="0" i="0" dirty="0" err="1">
                <a:solidFill>
                  <a:schemeClr val="bg1"/>
                </a:solidFill>
                <a:effectLst/>
                <a:latin typeface="Poppins" pitchFamily="2" charset="77"/>
                <a:cs typeface="Poppins" pitchFamily="2" charset="77"/>
              </a:rPr>
              <a:t>memungkinkan</a:t>
            </a:r>
            <a:r>
              <a:rPr lang="en-ID" sz="1600" b="0" i="0" dirty="0">
                <a:solidFill>
                  <a:schemeClr val="bg1"/>
                </a:solidFill>
                <a:effectLst/>
                <a:latin typeface="Poppins" pitchFamily="2" charset="77"/>
                <a:cs typeface="Poppins" pitchFamily="2" charset="77"/>
              </a:rPr>
              <a:t> Anda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menjalankan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logika</a:t>
            </a:r>
            <a:r>
              <a:rPr lang="en-ID" sz="1600" b="0" i="0" dirty="0">
                <a:solidFill>
                  <a:schemeClr val="bg1"/>
                </a:solidFill>
                <a:effectLst/>
                <a:latin typeface="Poppins" pitchFamily="2" charset="77"/>
                <a:cs typeface="Poppins" pitchFamily="2" charset="77"/>
              </a:rPr>
              <a:t> pada </a:t>
            </a:r>
            <a:r>
              <a:rPr lang="en-ID" sz="1600" b="0" i="0" dirty="0" err="1">
                <a:solidFill>
                  <a:schemeClr val="bg1"/>
                </a:solidFill>
                <a:effectLst/>
                <a:latin typeface="Poppins" pitchFamily="2" charset="77"/>
                <a:cs typeface="Poppins" pitchFamily="2" charset="77"/>
              </a:rPr>
              <a:t>titik-titik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tertentu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siklus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hidup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a:t>
            </a:r>
          </a:p>
          <a:p>
            <a:pPr algn="l">
              <a:buFont typeface="Arial" panose="020B0604020202020204" pitchFamily="34" charset="0"/>
              <a:buChar char="•"/>
            </a:pP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memahami</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menggunakan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siklus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hidup</a:t>
            </a:r>
            <a:r>
              <a:rPr lang="en-ID" sz="1600" b="0" i="0" dirty="0">
                <a:solidFill>
                  <a:schemeClr val="bg1"/>
                </a:solidFill>
                <a:effectLst/>
                <a:latin typeface="Poppins" pitchFamily="2" charset="77"/>
                <a:cs typeface="Poppins" pitchFamily="2" charset="77"/>
              </a:rPr>
              <a:t>, Anda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mengelola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aplikasi</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lebih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efektif</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mengoptimalkan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kinerja</a:t>
            </a:r>
            <a:r>
              <a:rPr lang="en-ID" sz="1600" b="0" i="0" dirty="0">
                <a:solidFill>
                  <a:schemeClr val="bg1"/>
                </a:solidFill>
                <a:effectLst/>
                <a:latin typeface="Poppins" pitchFamily="2" charset="77"/>
                <a:cs typeface="Poppins" pitchFamily="2" charset="77"/>
              </a:rPr>
              <a:t>.</a:t>
            </a:r>
          </a:p>
        </p:txBody>
      </p:sp>
    </p:spTree>
    <p:extLst>
      <p:ext uri="{BB962C8B-B14F-4D97-AF65-F5344CB8AC3E}">
        <p14:creationId xmlns:p14="http://schemas.microsoft.com/office/powerpoint/2010/main" val="2994793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D295F75-B7AB-1051-1C73-CD625C37088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737248" y="1288366"/>
            <a:ext cx="989638" cy="9896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401E-51D5-8D2F-6C2F-B8FC9D1CF0F0}"/>
              </a:ext>
            </a:extLst>
          </p:cNvPr>
          <p:cNvSpPr txBox="1"/>
          <p:nvPr/>
        </p:nvSpPr>
        <p:spPr>
          <a:xfrm>
            <a:off x="240026" y="6334464"/>
            <a:ext cx="2105063" cy="338554"/>
          </a:xfrm>
          <a:prstGeom prst="rect">
            <a:avLst/>
          </a:prstGeom>
          <a:noFill/>
        </p:spPr>
        <p:txBody>
          <a:bodyPr wrap="none" rtlCol="0">
            <a:spAutoFit/>
          </a:bodyPr>
          <a:lstStyle/>
          <a:p>
            <a:r>
              <a:rPr lang="en-US" sz="1600" dirty="0">
                <a:solidFill>
                  <a:schemeClr val="bg1"/>
                </a:solidFill>
                <a:latin typeface="Poppins" pitchFamily="2" charset="77"/>
                <a:cs typeface="Poppins" pitchFamily="2" charset="77"/>
              </a:rPr>
              <a:t>By :</a:t>
            </a:r>
            <a:r>
              <a:rPr lang="en-US" sz="1600" dirty="0" err="1">
                <a:solidFill>
                  <a:schemeClr val="bg1"/>
                </a:solidFill>
                <a:latin typeface="Poppins" pitchFamily="2" charset="77"/>
                <a:cs typeface="Poppins" pitchFamily="2" charset="77"/>
              </a:rPr>
              <a:t>Welldy</a:t>
            </a:r>
            <a:r>
              <a:rPr lang="en-US" sz="1600" dirty="0">
                <a:solidFill>
                  <a:schemeClr val="bg1"/>
                </a:solidFill>
                <a:latin typeface="Poppins" pitchFamily="2" charset="77"/>
                <a:cs typeface="Poppins" pitchFamily="2" charset="77"/>
              </a:rPr>
              <a:t> Rosman</a:t>
            </a:r>
          </a:p>
        </p:txBody>
      </p:sp>
      <p:sp>
        <p:nvSpPr>
          <p:cNvPr id="4" name="TextBox 3">
            <a:extLst>
              <a:ext uri="{FF2B5EF4-FFF2-40B4-BE49-F238E27FC236}">
                <a16:creationId xmlns:a16="http://schemas.microsoft.com/office/drawing/2014/main" id="{6957B371-6626-DC7E-9B8D-50A350597DC4}"/>
              </a:ext>
            </a:extLst>
          </p:cNvPr>
          <p:cNvSpPr txBox="1"/>
          <p:nvPr/>
        </p:nvSpPr>
        <p:spPr>
          <a:xfrm>
            <a:off x="-6945723" y="2199461"/>
            <a:ext cx="5517428" cy="1077218"/>
          </a:xfrm>
          <a:prstGeom prst="rect">
            <a:avLst/>
          </a:prstGeom>
          <a:noFill/>
        </p:spPr>
        <p:txBody>
          <a:bodyPr wrap="square">
            <a:spAutoFit/>
          </a:bodyPr>
          <a:lstStyle/>
          <a:p>
            <a:pPr algn="ctr"/>
            <a:r>
              <a:rPr lang="en-ID" sz="2400" b="1" i="0" dirty="0">
                <a:solidFill>
                  <a:schemeClr val="bg1"/>
                </a:solidFill>
                <a:effectLst/>
                <a:latin typeface="Poppins" pitchFamily="2" charset="77"/>
                <a:cs typeface="Poppins" pitchFamily="2" charset="77"/>
              </a:rPr>
              <a:t>Routing</a:t>
            </a:r>
            <a:r>
              <a:rPr lang="en-ID" sz="2000" b="1" i="0" dirty="0">
                <a:solidFill>
                  <a:schemeClr val="bg1"/>
                </a:solidFill>
                <a:effectLst/>
                <a:latin typeface="Poppins" pitchFamily="2" charset="77"/>
                <a:cs typeface="Poppins" pitchFamily="2" charset="77"/>
              </a:rPr>
              <a:t> </a:t>
            </a:r>
            <a:r>
              <a:rPr lang="en-ID" sz="2000" b="1" i="0" dirty="0" err="1">
                <a:solidFill>
                  <a:schemeClr val="bg1"/>
                </a:solidFill>
                <a:effectLst/>
                <a:latin typeface="Poppins" pitchFamily="2" charset="77"/>
                <a:cs typeface="Poppins" pitchFamily="2" charset="77"/>
              </a:rPr>
              <a:t>dengan</a:t>
            </a:r>
            <a:r>
              <a:rPr lang="en-ID" sz="2000" b="1" i="0" dirty="0">
                <a:solidFill>
                  <a:schemeClr val="bg1"/>
                </a:solidFill>
                <a:effectLst/>
                <a:latin typeface="Poppins" pitchFamily="2" charset="77"/>
                <a:cs typeface="Poppins" pitchFamily="2" charset="77"/>
              </a:rPr>
              <a:t> Vue Router</a:t>
            </a:r>
            <a:endParaRPr lang="en-ID" sz="2000" b="0" i="0" dirty="0">
              <a:solidFill>
                <a:schemeClr val="bg1"/>
              </a:solidFill>
              <a:effectLst/>
              <a:latin typeface="Poppins" pitchFamily="2" charset="77"/>
              <a:cs typeface="Poppins" pitchFamily="2" charset="77"/>
            </a:endParaRPr>
          </a:p>
          <a:p>
            <a:pPr algn="ctr"/>
            <a:br>
              <a:rPr lang="en-ID" sz="2000" b="0" i="0" dirty="0">
                <a:solidFill>
                  <a:schemeClr val="bg1"/>
                </a:solidFill>
                <a:effectLst/>
                <a:latin typeface="Poppins" pitchFamily="2" charset="77"/>
                <a:cs typeface="Poppins" pitchFamily="2" charset="77"/>
              </a:rPr>
            </a:br>
            <a:endParaRPr lang="en-ID" sz="2000" b="0" i="0" dirty="0">
              <a:solidFill>
                <a:schemeClr val="bg1"/>
              </a:solidFill>
              <a:effectLst/>
              <a:latin typeface="Poppins" pitchFamily="2" charset="77"/>
              <a:cs typeface="Poppins" pitchFamily="2" charset="77"/>
            </a:endParaRPr>
          </a:p>
        </p:txBody>
      </p:sp>
      <p:sp>
        <p:nvSpPr>
          <p:cNvPr id="5" name="TextBox 4">
            <a:extLst>
              <a:ext uri="{FF2B5EF4-FFF2-40B4-BE49-F238E27FC236}">
                <a16:creationId xmlns:a16="http://schemas.microsoft.com/office/drawing/2014/main" id="{D2E8EBA8-F2F1-74C5-93BA-8EEAB93CAD92}"/>
              </a:ext>
            </a:extLst>
          </p:cNvPr>
          <p:cNvSpPr txBox="1"/>
          <p:nvPr/>
        </p:nvSpPr>
        <p:spPr>
          <a:xfrm>
            <a:off x="-6140639" y="2679345"/>
            <a:ext cx="5517428" cy="923330"/>
          </a:xfrm>
          <a:prstGeom prst="rect">
            <a:avLst/>
          </a:prstGeom>
          <a:noFill/>
        </p:spPr>
        <p:txBody>
          <a:bodyPr wrap="square" rtlCol="0">
            <a:spAutoFit/>
          </a:bodyPr>
          <a:lstStyle/>
          <a:p>
            <a:r>
              <a:rPr lang="en-ID" sz="1800" i="0" dirty="0">
                <a:solidFill>
                  <a:schemeClr val="bg1"/>
                </a:solidFill>
                <a:effectLst/>
                <a:latin typeface="Poppins" pitchFamily="2" charset="77"/>
                <a:cs typeface="Poppins" pitchFamily="2" charset="77"/>
              </a:rPr>
              <a:t>Vue Router </a:t>
            </a:r>
            <a:r>
              <a:rPr lang="en-ID" sz="1800" i="0" dirty="0" err="1">
                <a:solidFill>
                  <a:schemeClr val="bg1"/>
                </a:solidFill>
                <a:effectLst/>
                <a:latin typeface="Poppins" pitchFamily="2" charset="77"/>
                <a:cs typeface="Poppins" pitchFamily="2" charset="77"/>
              </a:rPr>
              <a:t>memungkinkan</a:t>
            </a:r>
            <a:r>
              <a:rPr lang="en-ID" sz="1800" i="0" dirty="0">
                <a:solidFill>
                  <a:schemeClr val="bg1"/>
                </a:solidFill>
                <a:effectLst/>
                <a:latin typeface="Poppins" pitchFamily="2" charset="77"/>
                <a:cs typeface="Poppins" pitchFamily="2" charset="77"/>
              </a:rPr>
              <a:t> Anda </a:t>
            </a:r>
            <a:r>
              <a:rPr lang="en-ID" sz="1800" i="0" dirty="0" err="1">
                <a:solidFill>
                  <a:schemeClr val="bg1"/>
                </a:solidFill>
                <a:effectLst/>
                <a:latin typeface="Poppins" pitchFamily="2" charset="77"/>
                <a:cs typeface="Poppins" pitchFamily="2" charset="77"/>
              </a:rPr>
              <a:t>untuk</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membuat</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aplikasi</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Vue.js</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dengan</a:t>
            </a:r>
            <a:r>
              <a:rPr lang="en-ID" sz="1800" i="0" dirty="0">
                <a:solidFill>
                  <a:schemeClr val="bg1"/>
                </a:solidFill>
                <a:effectLst/>
                <a:latin typeface="Poppins" pitchFamily="2" charset="77"/>
                <a:cs typeface="Poppins" pitchFamily="2" charset="77"/>
              </a:rPr>
              <a:t> </a:t>
            </a:r>
            <a:r>
              <a:rPr lang="en-ID" sz="1800" i="0" dirty="0" err="1">
                <a:solidFill>
                  <a:schemeClr val="bg1"/>
                </a:solidFill>
                <a:effectLst/>
                <a:latin typeface="Poppins" pitchFamily="2" charset="77"/>
                <a:cs typeface="Poppins" pitchFamily="2" charset="77"/>
              </a:rPr>
              <a:t>navigasi</a:t>
            </a:r>
            <a:r>
              <a:rPr lang="en-ID" sz="1800" i="0" dirty="0">
                <a:solidFill>
                  <a:schemeClr val="bg1"/>
                </a:solidFill>
                <a:effectLst/>
                <a:latin typeface="Poppins" pitchFamily="2" charset="77"/>
                <a:cs typeface="Poppins" pitchFamily="2" charset="77"/>
              </a:rPr>
              <a:t> multi-</a:t>
            </a:r>
            <a:r>
              <a:rPr lang="en-ID" sz="1800" i="0" dirty="0" err="1">
                <a:solidFill>
                  <a:schemeClr val="bg1"/>
                </a:solidFill>
                <a:effectLst/>
                <a:latin typeface="Poppins" pitchFamily="2" charset="77"/>
                <a:cs typeface="Poppins" pitchFamily="2" charset="77"/>
              </a:rPr>
              <a:t>halaman</a:t>
            </a:r>
            <a:r>
              <a:rPr lang="en-ID" sz="1800" i="0" dirty="0">
                <a:solidFill>
                  <a:schemeClr val="bg1"/>
                </a:solidFill>
                <a:effectLst/>
                <a:latin typeface="Poppins" pitchFamily="2" charset="77"/>
                <a:cs typeface="Poppins" pitchFamily="2" charset="77"/>
              </a:rPr>
              <a:t>.</a:t>
            </a:r>
            <a:endParaRPr lang="en-US" sz="1800" dirty="0">
              <a:solidFill>
                <a:schemeClr val="bg1"/>
              </a:solidFill>
              <a:latin typeface="Poppins" pitchFamily="2" charset="77"/>
              <a:cs typeface="Poppins" pitchFamily="2" charset="77"/>
            </a:endParaRPr>
          </a:p>
        </p:txBody>
      </p:sp>
      <p:sp>
        <p:nvSpPr>
          <p:cNvPr id="8" name="TextBox 7">
            <a:extLst>
              <a:ext uri="{FF2B5EF4-FFF2-40B4-BE49-F238E27FC236}">
                <a16:creationId xmlns:a16="http://schemas.microsoft.com/office/drawing/2014/main" id="{991F3911-7CA7-F2CF-3729-D01C4CD03388}"/>
              </a:ext>
            </a:extLst>
          </p:cNvPr>
          <p:cNvSpPr txBox="1"/>
          <p:nvPr/>
        </p:nvSpPr>
        <p:spPr>
          <a:xfrm>
            <a:off x="12262365" y="1327834"/>
            <a:ext cx="5235438" cy="646331"/>
          </a:xfrm>
          <a:prstGeom prst="rect">
            <a:avLst/>
          </a:prstGeom>
          <a:noFill/>
        </p:spPr>
        <p:txBody>
          <a:bodyPr wrap="square" rtlCol="0">
            <a:spAutoFit/>
          </a:bodyPr>
          <a:lstStyle/>
          <a:p>
            <a:r>
              <a:rPr lang="en-ID" sz="1800" b="0" i="0" dirty="0">
                <a:solidFill>
                  <a:schemeClr val="bg1"/>
                </a:solidFill>
                <a:effectLst/>
                <a:latin typeface="Poppins" pitchFamily="2" charset="77"/>
                <a:cs typeface="Poppins" pitchFamily="2" charset="77"/>
              </a:rPr>
              <a:t>Vue Router </a:t>
            </a:r>
            <a:r>
              <a:rPr lang="en-ID" sz="1800" b="0" i="0" dirty="0" err="1">
                <a:solidFill>
                  <a:schemeClr val="bg1"/>
                </a:solidFill>
                <a:effectLst/>
                <a:latin typeface="Poppins" pitchFamily="2" charset="77"/>
                <a:cs typeface="Poppins" pitchFamily="2" charset="77"/>
              </a:rPr>
              <a:t>adalah</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pustaka</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resmi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untuk</a:t>
            </a:r>
            <a:r>
              <a:rPr lang="en-ID" sz="1800" b="0" i="0" dirty="0">
                <a:solidFill>
                  <a:schemeClr val="bg1"/>
                </a:solidFill>
                <a:effectLst/>
                <a:latin typeface="Poppins" pitchFamily="2" charset="77"/>
                <a:cs typeface="Poppins" pitchFamily="2" charset="77"/>
              </a:rPr>
              <a:t> routing di </a:t>
            </a:r>
            <a:r>
              <a:rPr lang="en-ID" sz="1800" b="0" i="0" dirty="0" err="1">
                <a:solidFill>
                  <a:schemeClr val="bg1"/>
                </a:solidFill>
                <a:effectLst/>
                <a:latin typeface="Poppins" pitchFamily="2" charset="77"/>
                <a:cs typeface="Poppins" pitchFamily="2" charset="77"/>
              </a:rPr>
              <a:t>aplikasi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Vue.js</a:t>
            </a:r>
            <a:r>
              <a:rPr lang="en-ID" sz="1800" b="0" i="0" dirty="0">
                <a:solidFill>
                  <a:schemeClr val="bg1"/>
                </a:solidFill>
                <a:effectLst/>
                <a:latin typeface="Poppins" pitchFamily="2" charset="77"/>
                <a:cs typeface="Poppins" pitchFamily="2" charset="77"/>
              </a:rPr>
              <a:t>.</a:t>
            </a:r>
            <a:endParaRPr lang="en-US" sz="1800" dirty="0">
              <a:solidFill>
                <a:schemeClr val="bg1"/>
              </a:solidFill>
              <a:latin typeface="Poppins" pitchFamily="2" charset="77"/>
              <a:cs typeface="Poppins" pitchFamily="2" charset="77"/>
            </a:endParaRPr>
          </a:p>
        </p:txBody>
      </p:sp>
      <p:sp>
        <p:nvSpPr>
          <p:cNvPr id="11" name="TextBox 10">
            <a:extLst>
              <a:ext uri="{FF2B5EF4-FFF2-40B4-BE49-F238E27FC236}">
                <a16:creationId xmlns:a16="http://schemas.microsoft.com/office/drawing/2014/main" id="{5D8A22A3-07F3-8727-6C45-ECA944B7101E}"/>
              </a:ext>
            </a:extLst>
          </p:cNvPr>
          <p:cNvSpPr txBox="1"/>
          <p:nvPr/>
        </p:nvSpPr>
        <p:spPr>
          <a:xfrm>
            <a:off x="12245852" y="1991920"/>
            <a:ext cx="4561677" cy="1200329"/>
          </a:xfrm>
          <a:prstGeom prst="rect">
            <a:avLst/>
          </a:prstGeom>
          <a:noFill/>
        </p:spPr>
        <p:txBody>
          <a:bodyPr wrap="square">
            <a:spAutoFit/>
          </a:bodyPr>
          <a:lstStyle/>
          <a:p>
            <a:r>
              <a:rPr lang="en-ID" sz="1800" b="0" i="0" dirty="0" err="1">
                <a:solidFill>
                  <a:schemeClr val="bg1"/>
                </a:solidFill>
                <a:effectLst/>
                <a:latin typeface="Poppins" pitchFamily="2" charset="77"/>
                <a:cs typeface="Poppins" pitchFamily="2" charset="77"/>
              </a:rPr>
              <a:t>Ini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memungkinkan</a:t>
            </a:r>
            <a:r>
              <a:rPr lang="en-ID" sz="1800" b="0" i="0" dirty="0">
                <a:solidFill>
                  <a:schemeClr val="bg1"/>
                </a:solidFill>
                <a:effectLst/>
                <a:latin typeface="Poppins" pitchFamily="2" charset="77"/>
                <a:cs typeface="Poppins" pitchFamily="2" charset="77"/>
              </a:rPr>
              <a:t> Anda </a:t>
            </a:r>
            <a:r>
              <a:rPr lang="en-ID" sz="1800" b="0" i="0" dirty="0" err="1">
                <a:solidFill>
                  <a:schemeClr val="bg1"/>
                </a:solidFill>
                <a:effectLst/>
                <a:latin typeface="Poppins" pitchFamily="2" charset="77"/>
                <a:cs typeface="Poppins" pitchFamily="2" charset="77"/>
              </a:rPr>
              <a:t>untuk</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membuat</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aplikasi</a:t>
            </a:r>
            <a:r>
              <a:rPr lang="en-ID" sz="1800" b="0" i="0" dirty="0">
                <a:solidFill>
                  <a:schemeClr val="bg1"/>
                </a:solidFill>
                <a:effectLst/>
                <a:latin typeface="Poppins" pitchFamily="2" charset="77"/>
                <a:cs typeface="Poppins" pitchFamily="2" charset="77"/>
              </a:rPr>
              <a:t> yang </a:t>
            </a:r>
            <a:r>
              <a:rPr lang="en-ID" sz="1800" b="0" i="0" dirty="0" err="1">
                <a:solidFill>
                  <a:schemeClr val="bg1"/>
                </a:solidFill>
                <a:effectLst/>
                <a:latin typeface="Poppins" pitchFamily="2" charset="77"/>
                <a:cs typeface="Poppins" pitchFamily="2" charset="77"/>
              </a:rPr>
              <a:t>terdiri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dari</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beberapa</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halaman</a:t>
            </a:r>
            <a:r>
              <a:rPr lang="en-ID" sz="1800" b="0" i="0" dirty="0">
                <a:solidFill>
                  <a:schemeClr val="bg1"/>
                </a:solidFill>
                <a:effectLst/>
                <a:latin typeface="Poppins" pitchFamily="2" charset="77"/>
                <a:cs typeface="Poppins" pitchFamily="2" charset="77"/>
              </a:rPr>
              <a:t> yang </a:t>
            </a:r>
            <a:r>
              <a:rPr lang="en-ID" sz="1800" b="0" i="0" dirty="0" err="1">
                <a:solidFill>
                  <a:schemeClr val="bg1"/>
                </a:solidFill>
                <a:effectLst/>
                <a:latin typeface="Poppins" pitchFamily="2" charset="77"/>
                <a:cs typeface="Poppins" pitchFamily="2" charset="77"/>
              </a:rPr>
              <a:t>dapat</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diakses</a:t>
            </a:r>
            <a:r>
              <a:rPr lang="en-ID" sz="1800" b="0" i="0" dirty="0">
                <a:solidFill>
                  <a:schemeClr val="bg1"/>
                </a:solidFill>
                <a:effectLst/>
                <a:latin typeface="Poppins" pitchFamily="2" charset="77"/>
                <a:cs typeface="Poppins" pitchFamily="2" charset="77"/>
              </a:rPr>
              <a:t> </a:t>
            </a:r>
            <a:r>
              <a:rPr lang="en-ID" sz="1800" b="0" i="0" dirty="0" err="1">
                <a:solidFill>
                  <a:schemeClr val="bg1"/>
                </a:solidFill>
                <a:effectLst/>
                <a:latin typeface="Poppins" pitchFamily="2" charset="77"/>
                <a:cs typeface="Poppins" pitchFamily="2" charset="77"/>
              </a:rPr>
              <a:t>melalui</a:t>
            </a:r>
            <a:r>
              <a:rPr lang="en-ID" sz="1800" b="0" i="0" dirty="0">
                <a:solidFill>
                  <a:schemeClr val="bg1"/>
                </a:solidFill>
                <a:effectLst/>
                <a:latin typeface="Poppins" pitchFamily="2" charset="77"/>
                <a:cs typeface="Poppins" pitchFamily="2" charset="77"/>
              </a:rPr>
              <a:t> URL.</a:t>
            </a:r>
            <a:endParaRPr lang="en-US" sz="1800" dirty="0">
              <a:solidFill>
                <a:schemeClr val="bg1"/>
              </a:solidFill>
              <a:latin typeface="Poppins" pitchFamily="2" charset="77"/>
              <a:cs typeface="Poppins" pitchFamily="2" charset="77"/>
            </a:endParaRPr>
          </a:p>
        </p:txBody>
      </p:sp>
      <p:pic>
        <p:nvPicPr>
          <p:cNvPr id="14" name="Picture 13">
            <a:extLst>
              <a:ext uri="{FF2B5EF4-FFF2-40B4-BE49-F238E27FC236}">
                <a16:creationId xmlns:a16="http://schemas.microsoft.com/office/drawing/2014/main" id="{22B30DF3-F810-578F-87BE-AE755770F6B6}"/>
              </a:ext>
            </a:extLst>
          </p:cNvPr>
          <p:cNvPicPr>
            <a:picLocks noChangeAspect="1"/>
          </p:cNvPicPr>
          <p:nvPr/>
        </p:nvPicPr>
        <p:blipFill>
          <a:blip r:embed="rId4"/>
          <a:stretch>
            <a:fillRect/>
          </a:stretch>
        </p:blipFill>
        <p:spPr>
          <a:xfrm>
            <a:off x="12277794" y="3639334"/>
            <a:ext cx="5471931" cy="2695130"/>
          </a:xfrm>
          <a:prstGeom prst="rect">
            <a:avLst/>
          </a:prstGeom>
        </p:spPr>
      </p:pic>
      <p:pic>
        <p:nvPicPr>
          <p:cNvPr id="3" name="Picture 2">
            <a:extLst>
              <a:ext uri="{FF2B5EF4-FFF2-40B4-BE49-F238E27FC236}">
                <a16:creationId xmlns:a16="http://schemas.microsoft.com/office/drawing/2014/main" id="{6056C00D-43B4-024A-4ECE-109CA52FB3E5}"/>
              </a:ext>
            </a:extLst>
          </p:cNvPr>
          <p:cNvPicPr>
            <a:picLocks noChangeAspect="1"/>
          </p:cNvPicPr>
          <p:nvPr/>
        </p:nvPicPr>
        <p:blipFill>
          <a:blip r:embed="rId5"/>
          <a:stretch>
            <a:fillRect/>
          </a:stretch>
        </p:blipFill>
        <p:spPr>
          <a:xfrm>
            <a:off x="-6062738" y="3835789"/>
            <a:ext cx="5239790" cy="899367"/>
          </a:xfrm>
          <a:prstGeom prst="rect">
            <a:avLst/>
          </a:prstGeom>
        </p:spPr>
      </p:pic>
      <p:pic>
        <p:nvPicPr>
          <p:cNvPr id="9" name="Picture 8">
            <a:extLst>
              <a:ext uri="{FF2B5EF4-FFF2-40B4-BE49-F238E27FC236}">
                <a16:creationId xmlns:a16="http://schemas.microsoft.com/office/drawing/2014/main" id="{2C421F89-6EEA-C5B6-67BB-9224FD67E682}"/>
              </a:ext>
            </a:extLst>
          </p:cNvPr>
          <p:cNvPicPr>
            <a:picLocks noChangeAspect="1"/>
          </p:cNvPicPr>
          <p:nvPr/>
        </p:nvPicPr>
        <p:blipFill>
          <a:blip r:embed="rId6"/>
          <a:stretch>
            <a:fillRect/>
          </a:stretch>
        </p:blipFill>
        <p:spPr>
          <a:xfrm>
            <a:off x="-6026633" y="5072525"/>
            <a:ext cx="5222175" cy="643029"/>
          </a:xfrm>
          <a:prstGeom prst="rect">
            <a:avLst/>
          </a:prstGeom>
        </p:spPr>
      </p:pic>
      <p:sp>
        <p:nvSpPr>
          <p:cNvPr id="6" name="Rectangle 5">
            <a:extLst>
              <a:ext uri="{FF2B5EF4-FFF2-40B4-BE49-F238E27FC236}">
                <a16:creationId xmlns:a16="http://schemas.microsoft.com/office/drawing/2014/main" id="{F72059B5-F5F4-5D1A-7686-849B2FA39563}"/>
              </a:ext>
            </a:extLst>
          </p:cNvPr>
          <p:cNvSpPr/>
          <p:nvPr/>
        </p:nvSpPr>
        <p:spPr>
          <a:xfrm>
            <a:off x="-383457" y="0"/>
            <a:ext cx="4896690" cy="685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a:extLst>
              <a:ext uri="{FF2B5EF4-FFF2-40B4-BE49-F238E27FC236}">
                <a16:creationId xmlns:a16="http://schemas.microsoft.com/office/drawing/2014/main" id="{91D3616E-C4BC-45F7-AAA1-5888A4D907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110" y="342900"/>
            <a:ext cx="3903345" cy="6172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4">
            <a:extLst>
              <a:ext uri="{FF2B5EF4-FFF2-40B4-BE49-F238E27FC236}">
                <a16:creationId xmlns:a16="http://schemas.microsoft.com/office/drawing/2014/main" id="{CC85771C-0A8B-4415-9492-FB76D25A5C8E}"/>
              </a:ext>
            </a:extLst>
          </p:cNvPr>
          <p:cNvSpPr txBox="1">
            <a:spLocks/>
          </p:cNvSpPr>
          <p:nvPr/>
        </p:nvSpPr>
        <p:spPr>
          <a:xfrm>
            <a:off x="4389539" y="568593"/>
            <a:ext cx="4203177" cy="584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1pPr>
            <a:lvl2pPr marR="0" lvl="1"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2pPr>
            <a:lvl3pPr marR="0" lvl="2"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3pPr>
            <a:lvl4pPr marR="0" lvl="3"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4pPr>
            <a:lvl5pPr marR="0" lvl="4"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5pPr>
            <a:lvl6pPr marR="0" lvl="5"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6pPr>
            <a:lvl7pPr marR="0" lvl="6"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7pPr>
            <a:lvl8pPr marR="0" lvl="7"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8pPr>
            <a:lvl9pPr marR="0" lvl="8" algn="ctr" rtl="0" eaLnBrk="1" hangingPunct="1">
              <a:lnSpc>
                <a:spcPct val="100000"/>
              </a:lnSpc>
              <a:spcBef>
                <a:spcPts val="0"/>
              </a:spcBef>
              <a:spcAft>
                <a:spcPts val="0"/>
              </a:spcAft>
              <a:buClr>
                <a:schemeClr val="dk1"/>
              </a:buClr>
              <a:buSzPts val="5200"/>
              <a:buFont typeface="Arial"/>
              <a:buNone/>
              <a:defRPr sz="6933" b="0" i="0" u="none" strike="noStrike" cap="none">
                <a:solidFill>
                  <a:schemeClr val="dk1"/>
                </a:solidFill>
                <a:latin typeface="Arial"/>
                <a:ea typeface="Arial"/>
                <a:cs typeface="Arial"/>
                <a:sym typeface="Arial"/>
              </a:defRPr>
            </a:lvl9pPr>
          </a:lstStyle>
          <a:p>
            <a:r>
              <a:rPr lang="en-ID" sz="3600" b="1" i="0" dirty="0">
                <a:solidFill>
                  <a:schemeClr val="bg1"/>
                </a:solidFill>
                <a:effectLst/>
                <a:latin typeface="Poppins" pitchFamily="2" charset="77"/>
                <a:cs typeface="Poppins" pitchFamily="2" charset="77"/>
              </a:rPr>
              <a:t>Lifecycle Hooks</a:t>
            </a:r>
            <a:endParaRPr lang="en-US" sz="3600" b="1" dirty="0">
              <a:solidFill>
                <a:schemeClr val="bg1"/>
              </a:solidFill>
              <a:latin typeface="Poppins" pitchFamily="2" charset="77"/>
              <a:cs typeface="Poppins" pitchFamily="2" charset="77"/>
            </a:endParaRPr>
          </a:p>
        </p:txBody>
      </p:sp>
      <p:sp>
        <p:nvSpPr>
          <p:cNvPr id="17" name="TextBox 16">
            <a:extLst>
              <a:ext uri="{FF2B5EF4-FFF2-40B4-BE49-F238E27FC236}">
                <a16:creationId xmlns:a16="http://schemas.microsoft.com/office/drawing/2014/main" id="{729C1D48-9FA1-2358-33C3-29F0BC418042}"/>
              </a:ext>
            </a:extLst>
          </p:cNvPr>
          <p:cNvSpPr txBox="1"/>
          <p:nvPr/>
        </p:nvSpPr>
        <p:spPr>
          <a:xfrm>
            <a:off x="4659041" y="1221357"/>
            <a:ext cx="7234687" cy="1323439"/>
          </a:xfrm>
          <a:prstGeom prst="rect">
            <a:avLst/>
          </a:prstGeom>
          <a:noFill/>
        </p:spPr>
        <p:txBody>
          <a:bodyPr wrap="square">
            <a:spAutoFit/>
          </a:bodyPr>
          <a:lstStyle/>
          <a:p>
            <a:pPr algn="l">
              <a:buFont typeface="Arial" panose="020B0604020202020204" pitchFamily="34" charset="0"/>
              <a:buChar char="•"/>
            </a:pPr>
            <a:r>
              <a:rPr lang="en-ID" sz="1600" b="0" i="0" dirty="0" err="1">
                <a:solidFill>
                  <a:schemeClr val="bg1"/>
                </a:solidFill>
                <a:effectLst/>
                <a:latin typeface="Poppins" pitchFamily="2" charset="77"/>
                <a:cs typeface="Poppins" pitchFamily="2" charset="77"/>
              </a:rPr>
              <a:t>memungkinkan</a:t>
            </a:r>
            <a:r>
              <a:rPr lang="en-ID" sz="1600" b="0" i="0" dirty="0">
                <a:solidFill>
                  <a:schemeClr val="bg1"/>
                </a:solidFill>
                <a:effectLst/>
                <a:latin typeface="Poppins" pitchFamily="2" charset="77"/>
                <a:cs typeface="Poppins" pitchFamily="2" charset="77"/>
              </a:rPr>
              <a:t> Anda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menjalankan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logika</a:t>
            </a:r>
            <a:r>
              <a:rPr lang="en-ID" sz="1600" b="0" i="0" dirty="0">
                <a:solidFill>
                  <a:schemeClr val="bg1"/>
                </a:solidFill>
                <a:effectLst/>
                <a:latin typeface="Poppins" pitchFamily="2" charset="77"/>
                <a:cs typeface="Poppins" pitchFamily="2" charset="77"/>
              </a:rPr>
              <a:t> pada </a:t>
            </a:r>
            <a:r>
              <a:rPr lang="en-ID" sz="1600" b="0" i="0" dirty="0" err="1">
                <a:solidFill>
                  <a:schemeClr val="bg1"/>
                </a:solidFill>
                <a:effectLst/>
                <a:latin typeface="Poppins" pitchFamily="2" charset="77"/>
                <a:cs typeface="Poppins" pitchFamily="2" charset="77"/>
              </a:rPr>
              <a:t>titik-titik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tertentu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siklus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hidup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a:t>
            </a:r>
          </a:p>
          <a:p>
            <a:pPr algn="l">
              <a:buFont typeface="Arial" panose="020B0604020202020204" pitchFamily="34" charset="0"/>
              <a:buChar char="•"/>
            </a:pP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memahami</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menggunakan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siklus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hidup</a:t>
            </a:r>
            <a:r>
              <a:rPr lang="en-ID" sz="1600" b="0" i="0" dirty="0">
                <a:solidFill>
                  <a:schemeClr val="bg1"/>
                </a:solidFill>
                <a:effectLst/>
                <a:latin typeface="Poppins" pitchFamily="2" charset="77"/>
                <a:cs typeface="Poppins" pitchFamily="2" charset="77"/>
              </a:rPr>
              <a:t>, Anda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mengelola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aplikasi</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dengan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lebih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efektif</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mengoptimalkan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kinerja</a:t>
            </a:r>
            <a:r>
              <a:rPr lang="en-ID" sz="1600" b="0" i="0" dirty="0">
                <a:solidFill>
                  <a:schemeClr val="bg1"/>
                </a:solidFill>
                <a:effectLst/>
                <a:latin typeface="Poppins" pitchFamily="2" charset="77"/>
                <a:cs typeface="Poppins" pitchFamily="2" charset="77"/>
              </a:rPr>
              <a:t>.</a:t>
            </a:r>
          </a:p>
        </p:txBody>
      </p:sp>
      <p:sp>
        <p:nvSpPr>
          <p:cNvPr id="18" name="TextBox 17">
            <a:extLst>
              <a:ext uri="{FF2B5EF4-FFF2-40B4-BE49-F238E27FC236}">
                <a16:creationId xmlns:a16="http://schemas.microsoft.com/office/drawing/2014/main" id="{F940AE38-4585-C346-F92D-477EBDA7CF9A}"/>
              </a:ext>
            </a:extLst>
          </p:cNvPr>
          <p:cNvSpPr txBox="1"/>
          <p:nvPr/>
        </p:nvSpPr>
        <p:spPr>
          <a:xfrm>
            <a:off x="4666176" y="3206486"/>
            <a:ext cx="7239005" cy="14126944"/>
          </a:xfrm>
          <a:prstGeom prst="rect">
            <a:avLst/>
          </a:prstGeom>
          <a:noFill/>
        </p:spPr>
        <p:txBody>
          <a:bodyPr wrap="square">
            <a:spAutoFit/>
          </a:bodyPr>
          <a:lstStyle/>
          <a:p>
            <a:pPr algn="l">
              <a:buClr>
                <a:schemeClr val="bg1"/>
              </a:buClr>
            </a:pPr>
            <a:r>
              <a:rPr lang="en-ID" sz="1600" b="1" i="0" dirty="0" err="1">
                <a:solidFill>
                  <a:schemeClr val="bg1"/>
                </a:solidFill>
                <a:effectLst/>
                <a:latin typeface="Poppins" pitchFamily="2" charset="77"/>
                <a:cs typeface="Poppins" pitchFamily="2" charset="77"/>
              </a:rPr>
              <a:t>beforeCreate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Pada </a:t>
            </a:r>
            <a:r>
              <a:rPr lang="en-ID" sz="1600" b="0" i="0" dirty="0" err="1">
                <a:solidFill>
                  <a:schemeClr val="bg1"/>
                </a:solidFill>
                <a:effectLst/>
                <a:latin typeface="Poppins" pitchFamily="2" charset="77"/>
                <a:cs typeface="Poppins" pitchFamily="2" charset="77"/>
              </a:rPr>
              <a:t>tahap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Vue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konfigurasi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tambahan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created()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instansi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dan instance Vue </a:t>
            </a:r>
            <a:r>
              <a:rPr lang="en-ID" sz="1600" b="0" i="0" dirty="0" err="1">
                <a:solidFill>
                  <a:schemeClr val="bg1"/>
                </a:solidFill>
                <a:effectLst/>
                <a:latin typeface="Poppins" pitchFamily="2" charset="77"/>
                <a:cs typeface="Poppins" pitchFamily="2" charset="77"/>
              </a:rPr>
              <a:t>dibuat</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a:solidFill>
                  <a:schemeClr val="bg1"/>
                </a:solidFill>
                <a:effectLst/>
                <a:latin typeface="Poppins" pitchFamily="2" charset="77"/>
                <a:cs typeface="Poppins" pitchFamily="2" charset="77"/>
              </a:rPr>
              <a:t>Data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umumnya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inisialisasi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observasi</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lainnya</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diinisialisasi</a:t>
            </a:r>
            <a:r>
              <a:rPr lang="en-ID" sz="1600" b="0" i="0" dirty="0">
                <a:solidFill>
                  <a:schemeClr val="bg1"/>
                </a:solidFill>
                <a:effectLst/>
                <a:latin typeface="Poppins" pitchFamily="2" charset="77"/>
                <a:cs typeface="Poppins" pitchFamily="2" charset="77"/>
              </a:rPr>
              <a:t> dan data </a:t>
            </a:r>
            <a:r>
              <a:rPr lang="en-ID" sz="1600" b="0" i="0" dirty="0" err="1">
                <a:solidFill>
                  <a:schemeClr val="bg1"/>
                </a:solidFill>
                <a:effectLst/>
                <a:latin typeface="Poppins" pitchFamily="2" charset="77"/>
                <a:cs typeface="Poppins" pitchFamily="2" charset="77"/>
              </a:rPr>
              <a:t>siap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tetapi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di </a:t>
            </a:r>
            <a:r>
              <a:rPr lang="en-ID" sz="1600" b="0" i="0" dirty="0" err="1">
                <a:solidFill>
                  <a:schemeClr val="bg1"/>
                </a:solidFill>
                <a:effectLst/>
                <a:latin typeface="Poppins" pitchFamily="2" charset="77"/>
                <a:cs typeface="Poppins" pitchFamily="2" charset="77"/>
              </a:rPr>
              <a:t>halaman</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ditampilkan</a:t>
            </a:r>
            <a:r>
              <a:rPr lang="en-ID" sz="1600" b="0" i="0" dirty="0">
                <a:solidFill>
                  <a:schemeClr val="bg1"/>
                </a:solidFill>
                <a:effectLst/>
                <a:latin typeface="Poppins" pitchFamily="2" charset="77"/>
                <a:cs typeface="Poppins" pitchFamily="2" charset="77"/>
              </a:rPr>
              <a:t>.</a:t>
            </a: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berhasil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dipasang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dalam</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sudah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terlihat</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dapat</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diakses</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pengguna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sering</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digunakan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mengakses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yang </a:t>
            </a:r>
            <a:r>
              <a:rPr lang="en-ID" sz="1600" b="0" i="0" dirty="0" err="1">
                <a:solidFill>
                  <a:schemeClr val="bg1"/>
                </a:solidFill>
                <a:effectLst/>
                <a:latin typeface="Poppins" pitchFamily="2" charset="77"/>
                <a:cs typeface="Poppins" pitchFamily="2" charset="77"/>
              </a:rPr>
              <a:t>dihasilkan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memulai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logika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bergantung</a:t>
            </a:r>
            <a:r>
              <a:rPr lang="en-ID" sz="1600" b="0" i="0" dirty="0">
                <a:solidFill>
                  <a:schemeClr val="bg1"/>
                </a:solidFill>
                <a:effectLst/>
                <a:latin typeface="Poppins" pitchFamily="2" charset="77"/>
                <a:cs typeface="Poppins" pitchFamily="2" charset="77"/>
              </a:rPr>
              <a:t> pada DOM.</a:t>
            </a:r>
            <a:endParaRPr lang="en-ID" sz="1600" dirty="0">
              <a:solidFill>
                <a:schemeClr val="bg1"/>
              </a:solidFill>
              <a:latin typeface="Poppins" pitchFamily="2" charset="77"/>
              <a:cs typeface="Poppins" pitchFamily="2" charset="77"/>
            </a:endParaRPr>
          </a:p>
          <a:p>
            <a:pPr marL="457200" lvl="1" algn="l">
              <a:buClr>
                <a:schemeClr val="bg1"/>
              </a:buClr>
            </a:pP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beforeUpdate</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baik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melalui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properti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pembaruan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paksa</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Berguna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mempersiapkan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updated()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diperbarui</a:t>
            </a:r>
            <a:r>
              <a:rPr lang="en-ID" sz="1600" b="0" i="0" dirty="0">
                <a:solidFill>
                  <a:schemeClr val="bg1"/>
                </a:solidFill>
                <a:effectLst/>
                <a:latin typeface="Poppins" pitchFamily="2" charset="77"/>
                <a:cs typeface="Poppins" pitchFamily="2" charset="77"/>
              </a:rPr>
              <a:t> dan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menangani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reaksi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terhadap</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diterapkan</a:t>
            </a:r>
            <a:r>
              <a:rPr lang="en-ID" sz="1600" b="0" i="0" dirty="0">
                <a:solidFill>
                  <a:schemeClr val="bg1"/>
                </a:solidFill>
                <a:effectLst/>
                <a:latin typeface="Poppins" pitchFamily="2" charset="77"/>
                <a:cs typeface="Poppins" pitchFamily="2" charset="77"/>
              </a:rPr>
              <a:t> pada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misalnya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memperbarui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DOM </a:t>
            </a:r>
            <a:r>
              <a:rPr lang="en-ID" sz="1600" b="0" i="0" dirty="0" err="1">
                <a:solidFill>
                  <a:schemeClr val="bg1"/>
                </a:solidFill>
                <a:effectLst/>
                <a:latin typeface="Poppins" pitchFamily="2" charset="77"/>
                <a:cs typeface="Poppins" pitchFamily="2" charset="77"/>
              </a:rPr>
              <a:t>berdasarkan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perubahan</a:t>
            </a:r>
            <a:r>
              <a:rPr lang="en-ID" sz="1600" b="0" i="0" dirty="0">
                <a:solidFill>
                  <a:schemeClr val="bg1"/>
                </a:solidFill>
                <a:effectLst/>
                <a:latin typeface="Poppins" pitchFamily="2" charset="77"/>
                <a:cs typeface="Poppins" pitchFamily="2" charset="77"/>
              </a:rPr>
              <a:t> data.</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err="1">
                <a:solidFill>
                  <a:schemeClr val="bg1"/>
                </a:solidFill>
                <a:effectLst/>
                <a:latin typeface="Poppins" pitchFamily="2" charset="77"/>
                <a:cs typeface="Poppins" pitchFamily="2" charset="77"/>
              </a:rPr>
              <a:t>beforeUnmount</a:t>
            </a:r>
            <a:r>
              <a:rPr lang="en-ID" sz="1600" b="1" i="0" dirty="0">
                <a:solidFill>
                  <a:schemeClr val="bg1"/>
                </a:solidFill>
                <a:effectLst/>
                <a:latin typeface="Poppins" pitchFamily="2" charset="77"/>
                <a:cs typeface="Poppins" pitchFamily="2" charset="77"/>
              </a:rPr>
              <a:t>()</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sebelum</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dihapus</a:t>
            </a:r>
            <a:r>
              <a:rPr lang="en-ID" sz="1600" b="0" i="0" dirty="0">
                <a:solidFill>
                  <a:schemeClr val="bg1"/>
                </a:solidFill>
                <a:effectLst/>
                <a:latin typeface="Poppins" pitchFamily="2" charset="77"/>
                <a:cs typeface="Poppins" pitchFamily="2" charset="77"/>
              </a:rPr>
              <a:t>.</a:t>
            </a:r>
            <a:br>
              <a:rPr lang="en-ID" sz="1600" b="0" i="0" dirty="0">
                <a:solidFill>
                  <a:schemeClr val="bg1"/>
                </a:solidFill>
                <a:effectLst/>
                <a:latin typeface="Poppins" pitchFamily="2" charset="77"/>
                <a:cs typeface="Poppins" pitchFamily="2" charset="77"/>
              </a:rPr>
            </a:br>
            <a:endParaRPr lang="en-ID" sz="1600" b="0" i="0" dirty="0">
              <a:solidFill>
                <a:schemeClr val="bg1"/>
              </a:solidFill>
              <a:effectLst/>
              <a:latin typeface="Poppins" pitchFamily="2" charset="77"/>
              <a:cs typeface="Poppins" pitchFamily="2" charset="77"/>
            </a:endParaRPr>
          </a:p>
          <a:p>
            <a:pPr algn="l">
              <a:buClr>
                <a:schemeClr val="bg1"/>
              </a:buClr>
            </a:pPr>
            <a:r>
              <a:rPr lang="en-ID" sz="1600" b="1" i="0" dirty="0">
                <a:solidFill>
                  <a:schemeClr val="bg1"/>
                </a:solidFill>
                <a:effectLst/>
                <a:latin typeface="Poppins" pitchFamily="2" charset="77"/>
                <a:cs typeface="Poppins" pitchFamily="2" charset="77"/>
              </a:rPr>
              <a:t>unmounted()</a:t>
            </a:r>
            <a:endParaRPr lang="en-ID" sz="1600" b="0" i="0" dirty="0">
              <a:solidFill>
                <a:schemeClr val="bg1"/>
              </a:solidFill>
              <a:effectLst/>
              <a:latin typeface="Poppins" pitchFamily="2" charset="77"/>
              <a:cs typeface="Poppins" pitchFamily="2" charset="77"/>
            </a:endParaRP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dihancurkan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di-unmounted </a:t>
            </a:r>
            <a:r>
              <a:rPr lang="en-ID" sz="1600" b="0" i="0" dirty="0" err="1">
                <a:solidFill>
                  <a:schemeClr val="bg1"/>
                </a:solidFill>
                <a:effectLst/>
                <a:latin typeface="Poppins" pitchFamily="2" charset="77"/>
                <a:cs typeface="Poppins" pitchFamily="2" charset="77"/>
              </a:rPr>
              <a:t>dari</a:t>
            </a:r>
            <a:r>
              <a:rPr lang="en-ID" sz="1600" b="0" i="0" dirty="0">
                <a:solidFill>
                  <a:schemeClr val="bg1"/>
                </a:solidFill>
                <a:effectLst/>
                <a:latin typeface="Poppins" pitchFamily="2" charset="77"/>
                <a:cs typeface="Poppins" pitchFamily="2" charset="77"/>
              </a:rPr>
              <a:t> DOM.</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Tidak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ada</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akses</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lagi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elemen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instance Vue </a:t>
            </a:r>
            <a:r>
              <a:rPr lang="en-ID" sz="1600" b="0" i="0" dirty="0" err="1">
                <a:solidFill>
                  <a:schemeClr val="bg1"/>
                </a:solidFill>
                <a:effectLst/>
                <a:latin typeface="Poppins" pitchFamily="2" charset="77"/>
                <a:cs typeface="Poppins" pitchFamily="2" charset="77"/>
              </a:rPr>
              <a:t>setelah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metode</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ini</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dipanggil</a:t>
            </a:r>
            <a:r>
              <a:rPr lang="en-ID" sz="1600" b="0" i="0" dirty="0">
                <a:solidFill>
                  <a:schemeClr val="bg1"/>
                </a:solidFill>
                <a:effectLst/>
                <a:latin typeface="Poppins" pitchFamily="2" charset="77"/>
                <a:cs typeface="Poppins" pitchFamily="2" charset="77"/>
              </a:rPr>
              <a:t>.</a:t>
            </a:r>
          </a:p>
          <a:p>
            <a:pPr marL="742950" lvl="1" indent="-285750" algn="l">
              <a:buClr>
                <a:schemeClr val="bg1"/>
              </a:buClr>
              <a:buFont typeface="+mj-lt"/>
              <a:buAutoNum type="arabicPeriod"/>
            </a:pPr>
            <a:r>
              <a:rPr lang="en-ID" sz="1600" b="0" i="0" dirty="0" err="1">
                <a:solidFill>
                  <a:schemeClr val="bg1"/>
                </a:solidFill>
                <a:effectLst/>
                <a:latin typeface="Poppins" pitchFamily="2" charset="77"/>
                <a:cs typeface="Poppins" pitchFamily="2" charset="77"/>
              </a:rPr>
              <a:t>Cocok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untuk</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melakukan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pembersihan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akhir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atau</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membersihkan</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sumber</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daya</a:t>
            </a:r>
            <a:r>
              <a:rPr lang="en-ID" sz="1600" b="0" i="0" dirty="0">
                <a:solidFill>
                  <a:schemeClr val="bg1"/>
                </a:solidFill>
                <a:effectLst/>
                <a:latin typeface="Poppins" pitchFamily="2" charset="77"/>
                <a:cs typeface="Poppins" pitchFamily="2" charset="77"/>
              </a:rPr>
              <a:t> yang </a:t>
            </a:r>
            <a:r>
              <a:rPr lang="en-ID" sz="1600" b="0" i="0" dirty="0" err="1">
                <a:solidFill>
                  <a:schemeClr val="bg1"/>
                </a:solidFill>
                <a:effectLst/>
                <a:latin typeface="Poppins" pitchFamily="2" charset="77"/>
                <a:cs typeface="Poppins" pitchFamily="2" charset="77"/>
              </a:rPr>
              <a:t>telah</a:t>
            </a:r>
            <a:r>
              <a:rPr lang="en-ID" sz="1600" b="0" i="0" dirty="0">
                <a:solidFill>
                  <a:schemeClr val="bg1"/>
                </a:solidFill>
                <a:effectLst/>
                <a:latin typeface="Poppins" pitchFamily="2" charset="77"/>
                <a:cs typeface="Poppins" pitchFamily="2" charset="77"/>
              </a:rPr>
              <a:t> </a:t>
            </a:r>
            <a:r>
              <a:rPr lang="en-ID" sz="1600" b="0" i="0" dirty="0" err="1">
                <a:solidFill>
                  <a:schemeClr val="bg1"/>
                </a:solidFill>
                <a:effectLst/>
                <a:latin typeface="Poppins" pitchFamily="2" charset="77"/>
                <a:cs typeface="Poppins" pitchFamily="2" charset="77"/>
              </a:rPr>
              <a:t>dialokasikan</a:t>
            </a:r>
            <a:r>
              <a:rPr lang="en-ID" sz="1600" b="0" i="0" dirty="0">
                <a:solidFill>
                  <a:schemeClr val="bg1"/>
                </a:solidFill>
                <a:effectLst/>
                <a:latin typeface="Poppins" pitchFamily="2" charset="77"/>
                <a:cs typeface="Poppins" pitchFamily="2" charset="77"/>
              </a:rPr>
              <a:t> oleh </a:t>
            </a:r>
            <a:r>
              <a:rPr lang="en-ID" sz="1600" b="0" i="0" dirty="0" err="1">
                <a:solidFill>
                  <a:schemeClr val="bg1"/>
                </a:solidFill>
                <a:effectLst/>
                <a:latin typeface="Poppins" pitchFamily="2" charset="77"/>
                <a:cs typeface="Poppins" pitchFamily="2" charset="77"/>
              </a:rPr>
              <a:t>komponen</a:t>
            </a:r>
            <a:r>
              <a:rPr lang="en-ID" sz="1600" b="0" i="0" dirty="0">
                <a:solidFill>
                  <a:schemeClr val="bg1"/>
                </a:solidFill>
                <a:effectLst/>
                <a:latin typeface="Poppins" pitchFamily="2" charset="77"/>
                <a:cs typeface="Poppins" pitchFamily="2" charset="77"/>
              </a:rPr>
              <a:t>.</a:t>
            </a:r>
          </a:p>
        </p:txBody>
      </p:sp>
    </p:spTree>
    <p:extLst>
      <p:ext uri="{BB962C8B-B14F-4D97-AF65-F5344CB8AC3E}">
        <p14:creationId xmlns:p14="http://schemas.microsoft.com/office/powerpoint/2010/main" val="884936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DUWORK">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WORK" id="{EBD8A1A2-5AA2-C94D-B3DA-F7688F0DBB5D}" vid="{865967D2-6102-E146-B4D7-4F6228A59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TotalTime>
  <Words>2202</Words>
  <Application>Microsoft Macintosh PowerPoint</Application>
  <PresentationFormat>Widescreen</PresentationFormat>
  <Paragraphs>261</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Poppins</vt:lpstr>
      <vt:lpstr>EDUWORK</vt:lpstr>
      <vt:lpstr>Mengenal Vue.js</vt:lpstr>
      <vt:lpstr>Mengenal Vue.js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 Vue.js untuk Pemula 1. Pengenalan Vue.js Apa itu Vue.js? Mengapa Vue.js populer? Fitur utama Vue.js 2. Instalasi Vue.js Cara instalasi Vue.js menggunakan CDN Menggunakan Vue CLI untuk membuat proyek Vue baru 3. Template Vue Sintaks dasar template Vue Interpolasi data dan ekspresi Binding atribut 4. Pengikatan Data (Data Binding) Pengenalan pengikatan data satu arah Penggunaan directive v-bind untuk pengikatan data Pengikatan data dua arah menggunakan directive v-model 5. Directive Vue Pengenalan directive dan peran mereka dalam Vue.js Penggunaan directive v-if dan v-show Menggunakan directive v-for untuk membuat daftar 6. Komponen Vue Apa itu komponen Vue? Membuat dan menggunakan komponen sederhana Komunikasi antar komponen menggunakan properti 7. Pengelolaan State dengan Vue.js Konsep state dalam Vue.js Penggunaan data reaktif dalam Vue.js Memahami penggunaan Vuex untuk manajemen state yang kompleks 8. Routing Vue Apa itu routing dalam Vue.js? Menggunakan Vue Router untuk menangani navigasi halaman Konfigurasi rute dan navigasi programatik 9. Pembuatan Permintaan HTTP Menggunakan Axios untuk melakukan permintaan HTTP Integrasi data dari server ke aplikasi Vue.js 10. Siklus Hidup (Lifecycle) Komponen Vue - Pengenalan tentang siklus hidup komponen - Metode-metode siklus hidup seperti created, mounted, updated, dan destroyed 11. Menggunakan Plugin Vue.js - Memperluas fungsionalitas Vue.js dengan plugin - Menggunakan plugin yang umum digunakan dalam pengembangan Vue.js 12. Pengujian Vue.js - Konsep pengujian unit dan integrasi dalam Vue.js - Penggunaan Jest atau Vue Test Utils untuk melakukan pengujian </dc:title>
  <dc:creator>Microsoft Office User</dc:creator>
  <cp:lastModifiedBy>Microsoft Office User</cp:lastModifiedBy>
  <cp:revision>9</cp:revision>
  <dcterms:created xsi:type="dcterms:W3CDTF">2024-02-13T09:47:11Z</dcterms:created>
  <dcterms:modified xsi:type="dcterms:W3CDTF">2024-02-16T09:09:34Z</dcterms:modified>
</cp:coreProperties>
</file>