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len\Desktop\trabalh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len\Desktop\trabalh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9E-4F28-B11D-EE7A569A9FB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9E-4F28-B11D-EE7A569A9FBD}"/>
              </c:ext>
            </c:extLst>
          </c:dPt>
          <c:dLbls>
            <c:numFmt formatCode="00.00\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Planilha5!$H$13:$K$14</c:f>
              <c:multiLvlStrCache>
                <c:ptCount val="4"/>
                <c:lvl>
                  <c:pt idx="0">
                    <c:v>Sim</c:v>
                  </c:pt>
                  <c:pt idx="1">
                    <c:v>Não</c:v>
                  </c:pt>
                  <c:pt idx="2">
                    <c:v>Sim</c:v>
                  </c:pt>
                  <c:pt idx="3">
                    <c:v>Não</c:v>
                  </c:pt>
                </c:lvl>
                <c:lvl>
                  <c:pt idx="0">
                    <c:v>Jovem</c:v>
                  </c:pt>
                  <c:pt idx="2">
                    <c:v>Adulto</c:v>
                  </c:pt>
                </c:lvl>
              </c:multiLvlStrCache>
            </c:multiLvlStrRef>
          </c:cat>
          <c:val>
            <c:numRef>
              <c:f>Planilha5!$H$15:$K$15</c:f>
              <c:numCache>
                <c:formatCode>_(* #,##0.00_);_(* \(#,##0.00\);_(* "-"??_);_(@_)</c:formatCode>
                <c:ptCount val="4"/>
                <c:pt idx="0">
                  <c:v>47.641509433962263</c:v>
                </c:pt>
                <c:pt idx="1">
                  <c:v>52.358490566037744</c:v>
                </c:pt>
                <c:pt idx="2" formatCode="0.00">
                  <c:v>61.839863713798984</c:v>
                </c:pt>
                <c:pt idx="3" formatCode="0.00">
                  <c:v>38.160136286201023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9E-4F28-B11D-EE7A569A9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386726880"/>
        <c:axId val="386728520"/>
      </c:barChart>
      <c:catAx>
        <c:axId val="38672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6728520"/>
        <c:crosses val="autoZero"/>
        <c:auto val="1"/>
        <c:lblAlgn val="ctr"/>
        <c:lblOffset val="100"/>
        <c:noMultiLvlLbl val="0"/>
      </c:catAx>
      <c:valAx>
        <c:axId val="3867285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Alto risco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0.00\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672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Planilha5!$B$14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0.00\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Planilha5!$C$12:$D$13</c:f>
              <c:multiLvlStrCache>
                <c:ptCount val="2"/>
                <c:lvl>
                  <c:pt idx="0">
                    <c:v>Jovem</c:v>
                  </c:pt>
                  <c:pt idx="1">
                    <c:v>Adulto</c:v>
                  </c:pt>
                </c:lvl>
                <c:lvl>
                  <c:pt idx="0">
                    <c:v>Faixa Etária</c:v>
                  </c:pt>
                </c:lvl>
              </c:multiLvlStrCache>
            </c:multiLvlStrRef>
          </c:cat>
          <c:val>
            <c:numRef>
              <c:f>Planilha5!$C$14:$D$14</c:f>
              <c:numCache>
                <c:formatCode>_(* #,##0.00_);_(* \(#,##0.00\);_(* "-"??_);_(@_)</c:formatCode>
                <c:ptCount val="2"/>
                <c:pt idx="0">
                  <c:v>47.641509433962263</c:v>
                </c:pt>
                <c:pt idx="1">
                  <c:v>61.839863713798984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6F-4617-9925-AFB208D7758F}"/>
            </c:ext>
          </c:extLst>
        </c:ser>
        <c:ser>
          <c:idx val="1"/>
          <c:order val="1"/>
          <c:tx>
            <c:strRef>
              <c:f>Planilha5!$B$15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0.00\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Planilha5!$C$12:$D$13</c:f>
              <c:multiLvlStrCache>
                <c:ptCount val="2"/>
                <c:lvl>
                  <c:pt idx="0">
                    <c:v>Jovem</c:v>
                  </c:pt>
                  <c:pt idx="1">
                    <c:v>Adulto</c:v>
                  </c:pt>
                </c:lvl>
                <c:lvl>
                  <c:pt idx="0">
                    <c:v>Faixa Etária</c:v>
                  </c:pt>
                </c:lvl>
              </c:multiLvlStrCache>
            </c:multiLvlStrRef>
          </c:cat>
          <c:val>
            <c:numRef>
              <c:f>Planilha5!$C$15:$D$15</c:f>
              <c:numCache>
                <c:formatCode>_(* #,##0.00_);_(* \(#,##0.00\);_(* "-"??_);_(@_)</c:formatCode>
                <c:ptCount val="2"/>
                <c:pt idx="0">
                  <c:v>52.358490566037744</c:v>
                </c:pt>
                <c:pt idx="1">
                  <c:v>38.160136286201023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6F-4617-9925-AFB208D77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3470424"/>
        <c:axId val="823467144"/>
      </c:barChart>
      <c:catAx>
        <c:axId val="82347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3467144"/>
        <c:crosses val="autoZero"/>
        <c:auto val="1"/>
        <c:lblAlgn val="ctr"/>
        <c:lblOffset val="100"/>
        <c:noMultiLvlLbl val="0"/>
      </c:catAx>
      <c:valAx>
        <c:axId val="823467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Alto risco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0.00\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3470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16CA-636C-44F7-9CA9-67B1690EA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601492-A0DA-4BC4-BEBE-DB40DCD81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FAA7-B4E0-499B-AC7C-9E56D6F0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902C1-5E56-48CC-B535-A9DC0E83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882CC-67AD-4E67-A018-089669E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01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F20E1-BB0E-4F3D-868A-E3E6F3A5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B145B1-ADC2-44B5-8382-93DB390E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40F2A-4D94-4ABD-A582-0B68A543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BC492-D220-4C98-A3A9-D65D98BB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0ABED3-0AB4-475C-88B1-00B9F284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43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BDD250-A8A7-4A70-B071-30CB2C54D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B0F4CE-6470-4CDB-A3E4-18B9DA71A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AD5C3-1714-4835-9D36-9D4B65D5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3C96C5-BB82-4C2D-9D1B-DC28C7EF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A8ECB8-5271-4F5C-9B3A-1A3B7053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14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03EA2-788D-4F1D-A6A8-34A55008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1DD0A-8A84-400B-9515-0803305D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33025D-D688-4BA2-8545-C07BF903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6B352-D615-4988-926A-730B1DE3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DB7B96-0D86-405D-BFAC-10DA0AC9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57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DC8BF-AFF4-4E40-95E8-46140AB4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BEC910-954A-4AA1-8677-0B43672A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910EE-8C4C-4A21-A8F8-AC7A0F2F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BF2DB-3591-4BF0-B045-4E7F530F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E1ED8-9451-40A4-A574-21FACD74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29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5F7B8-F324-4768-AB48-0FD9423B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AB7D5-B0FA-4F50-9F00-40E65CECA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3D00C-8852-4B62-8F6F-1874816E1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283776-9E3B-41C6-9C9E-3615F402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B60140-98B4-4E6A-B6BF-5387E47F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6AC4FB-FEDF-4080-A572-AF939C19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64A7F-5030-4865-AFBD-2BDAC290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F0AF42-A40A-46B6-94C7-38F1F7B0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26F69F-E541-45A0-AC91-D9AA12B36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CA6F7F-53FD-4646-9BB5-A5787CE82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695B98-C3C2-433A-91A6-76BC0A4FA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35FBFC-D7EF-4E82-BB5C-47FE0245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B53E8D-19BF-4081-B137-62558142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965BD8-2F4A-4E60-AF0C-E1A4B807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3B30A-B9A9-42CE-961D-DA207EAA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8AD8A4-F648-427D-8741-8A281E2D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592547-5604-4209-9E88-E0D2AD96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EC18D9-289F-46B5-BADB-0D448E10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8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A786A6-F6A9-445D-8F85-94E36274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4990B2-87B6-4FCF-8D01-03433130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632BB2-C84E-4934-94ED-829F08A2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3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2319-112A-4334-A7E4-F8C18C8E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794D5-696F-4E8F-97B6-D40040C8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0C8ABE-C0B9-41D0-ABEC-A98448329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A8164E-6D20-4209-AA0F-298CF243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2F79B8-88EB-46CE-96CF-0E5D1FB8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514B2F-5255-4C6F-A570-52DD5DBC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6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3BB02-60DF-4E32-B79B-D2E44CF3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AC7712-0257-4F76-82E5-05DCC7D05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A74478-82E0-4635-BD90-29D65188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07B309-B7AB-4F00-A171-535989EA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85282-C45E-4FCE-BAA3-0F751990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D801BC-3F1D-4CFA-AEF2-F85A065A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9017D2-B046-4146-9045-58A3FA3A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12CBB7-D8B4-49AD-9BFE-2C33F0816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F2E86-89F3-4DC4-92BC-57EE3AF4E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6FB7-3742-40C9-855B-5536BB020AC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B4F706-C1F9-4A8A-8638-6AD470A67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C745E-1798-4EE5-9271-D1687077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8680-2D98-4CDC-BECE-96338D1A1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18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F67F5-3188-4275-9993-DE2D68C0D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603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de Análise de Dados Categorizados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896395-9550-4B0F-955F-6F333C61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245" y="3602038"/>
            <a:ext cx="576306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Federal do Pará</a:t>
            </a:r>
          </a:p>
          <a:p>
            <a:pPr algn="l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de Ciências Naturais</a:t>
            </a:r>
          </a:p>
          <a:p>
            <a:pPr algn="l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Faculdade de Estatística</a:t>
            </a:r>
          </a:p>
          <a:p>
            <a:pPr algn="l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Estudante: Wellen de Paula Monteiro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3ADD19-B833-40B6-97B0-DDA0DCF9C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3" y="3390626"/>
            <a:ext cx="2132155" cy="28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F29839C-58EA-40E2-BD07-4FD008EC9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4443" y="3808792"/>
            <a:ext cx="5038725" cy="105927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0E9F7E4-6994-4243-AE00-3582E5A6DC81}"/>
              </a:ext>
            </a:extLst>
          </p:cNvPr>
          <p:cNvSpPr txBox="1"/>
          <p:nvPr/>
        </p:nvSpPr>
        <p:spPr>
          <a:xfrm>
            <a:off x="1073427" y="596348"/>
            <a:ext cx="485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Prevalência</a:t>
            </a: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598FB0-538F-4A61-98E7-3D2EEBC1E85A}"/>
              </a:ext>
            </a:extLst>
          </p:cNvPr>
          <p:cNvSpPr txBox="1"/>
          <p:nvPr/>
        </p:nvSpPr>
        <p:spPr>
          <a:xfrm>
            <a:off x="874642" y="5247861"/>
            <a:ext cx="98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Prevalência do risco da gravidez é 0,77 vezes menor em mães jovens do que em mães adultas</a:t>
            </a:r>
            <a:r>
              <a:rPr lang="pt-BR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61D440-A069-49E1-8444-D5E786E89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3964" y="1630188"/>
            <a:ext cx="4344069" cy="17988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C90DE81-58EC-4CE1-AB7B-EC886CDB4BFB}"/>
              </a:ext>
            </a:extLst>
          </p:cNvPr>
          <p:cNvSpPr txBox="1"/>
          <p:nvPr/>
        </p:nvSpPr>
        <p:spPr>
          <a:xfrm>
            <a:off x="3770243" y="1217261"/>
            <a:ext cx="465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1: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9A8480-F7F1-4155-BDBD-A78A809E1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27" y="5937802"/>
            <a:ext cx="86868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0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154ABB-B70A-4CA6-B79C-5D6BA0CEEBB9}"/>
              </a:ext>
            </a:extLst>
          </p:cNvPr>
          <p:cNvSpPr txBox="1"/>
          <p:nvPr/>
        </p:nvSpPr>
        <p:spPr>
          <a:xfrm>
            <a:off x="834886" y="463825"/>
            <a:ext cx="685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 conjuntas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7FD1DB-FCF5-4B3D-A92E-CBB245CF7EFF}"/>
              </a:ext>
            </a:extLst>
          </p:cNvPr>
          <p:cNvSpPr txBox="1"/>
          <p:nvPr/>
        </p:nvSpPr>
        <p:spPr>
          <a:xfrm>
            <a:off x="516835" y="2009775"/>
            <a:ext cx="53936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Tabela 1: Estudo sobre o risco da gravidez em relação a faixa etária da mãe.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1D96C3-314D-470A-9C52-15BDC2C9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8029" y="2009775"/>
            <a:ext cx="5028380" cy="28384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E4F63B-BB45-46DD-AAF4-A79F8B1C9A50}"/>
              </a:ext>
            </a:extLst>
          </p:cNvPr>
          <p:cNvSpPr txBox="1"/>
          <p:nvPr/>
        </p:nvSpPr>
        <p:spPr>
          <a:xfrm>
            <a:off x="5791200" y="1609665"/>
            <a:ext cx="483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Probabilidades conjuntas</a:t>
            </a:r>
            <a:r>
              <a:rPr lang="pt-BR" dirty="0"/>
              <a:t>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22924B4-AF7C-49A3-9502-F06F998F4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156" y="2958131"/>
            <a:ext cx="4174436" cy="16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4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8DB4B39-F696-460E-98F6-3AF9211385AB}"/>
              </a:ext>
            </a:extLst>
          </p:cNvPr>
          <p:cNvSpPr txBox="1"/>
          <p:nvPr/>
        </p:nvSpPr>
        <p:spPr>
          <a:xfrm>
            <a:off x="1033670" y="530087"/>
            <a:ext cx="608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de Hipótese de homogeneidade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608415-7880-4ACF-A71B-922D931618FB}"/>
              </a:ext>
            </a:extLst>
          </p:cNvPr>
          <p:cNvSpPr txBox="1"/>
          <p:nvPr/>
        </p:nvSpPr>
        <p:spPr>
          <a:xfrm>
            <a:off x="108658" y="1271900"/>
            <a:ext cx="5367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hipóteses a serem testadas são</a:t>
            </a:r>
            <a:r>
              <a:rPr lang="pt-BR" dirty="0"/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B5DFA4-FE88-441E-886B-8558F7D1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424"/>
            <a:ext cx="5748808" cy="8537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B8DC26C-E1F4-47D3-88C4-2FEC93C56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13" y="778625"/>
            <a:ext cx="3988903" cy="171167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0EC5FD2-2051-404B-965E-0FF8D35F4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274" y="2832068"/>
            <a:ext cx="6440557" cy="275210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F5C24F3-CD10-4301-A8A7-CC4A3A8182E5}"/>
              </a:ext>
            </a:extLst>
          </p:cNvPr>
          <p:cNvSpPr txBox="1"/>
          <p:nvPr/>
        </p:nvSpPr>
        <p:spPr>
          <a:xfrm>
            <a:off x="8174552" y="2410107"/>
            <a:ext cx="11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5A885E-8BD2-4B63-93FF-4CF7D906C70B}"/>
              </a:ext>
            </a:extLst>
          </p:cNvPr>
          <p:cNvSpPr txBox="1"/>
          <p:nvPr/>
        </p:nvSpPr>
        <p:spPr>
          <a:xfrm>
            <a:off x="7762570" y="5602017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DF0DE0B-6CF4-43ED-B974-BF39D94231C3}"/>
                  </a:ext>
                </a:extLst>
              </p:cNvPr>
              <p:cNvSpPr txBox="1"/>
              <p:nvPr/>
            </p:nvSpPr>
            <p:spPr>
              <a:xfrm>
                <a:off x="576774" y="5809957"/>
                <a:ext cx="75977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podemos concluir que, como p-valor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ou seja 0,0004484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0,0004484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&lt;0,05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rejeita-se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Logo, ter alto risco da gravidez depende da faixa etária da mãe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DF0DE0B-6CF4-43ED-B974-BF39D9423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4" y="5809957"/>
                <a:ext cx="7597777" cy="923330"/>
              </a:xfrm>
              <a:prstGeom prst="rect">
                <a:avLst/>
              </a:prstGeom>
              <a:blipFill>
                <a:blip r:embed="rId5"/>
                <a:stretch>
                  <a:fillRect l="-722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49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678F64-71ED-420E-B060-319E53010D80}"/>
              </a:ext>
            </a:extLst>
          </p:cNvPr>
          <p:cNvSpPr txBox="1"/>
          <p:nvPr/>
        </p:nvSpPr>
        <p:spPr>
          <a:xfrm>
            <a:off x="3981157" y="351692"/>
            <a:ext cx="385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Referências Bibliográficas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D21720-140B-48B9-B5EC-F82AA7475DD3}"/>
              </a:ext>
            </a:extLst>
          </p:cNvPr>
          <p:cNvSpPr txBox="1"/>
          <p:nvPr/>
        </p:nvSpPr>
        <p:spPr>
          <a:xfrm>
            <a:off x="914401" y="1308295"/>
            <a:ext cx="761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Hulley</a:t>
            </a:r>
            <a:r>
              <a:rPr lang="pt-BR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S.B.,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Cummings</a:t>
            </a:r>
            <a:r>
              <a:rPr lang="pt-BR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S.R.,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Browner</a:t>
            </a:r>
            <a:r>
              <a:rPr lang="pt-BR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W.S.,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Grady</a:t>
            </a:r>
            <a:r>
              <a:rPr lang="pt-BR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D.G.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Newman, T.B., 2015. </a:t>
            </a:r>
            <a:r>
              <a:rPr lang="pt-BR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Delineando a pesquisa clínica-4</a:t>
            </a:r>
            <a:r>
              <a:rPr lang="pt-BR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Artmed Editora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8ED5AD-D630-4379-B363-3AFAAAA1F826}"/>
              </a:ext>
            </a:extLst>
          </p:cNvPr>
          <p:cNvSpPr txBox="1"/>
          <p:nvPr/>
        </p:nvSpPr>
        <p:spPr>
          <a:xfrm>
            <a:off x="914401" y="2136338"/>
            <a:ext cx="7132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Ahmed M.,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Kashem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M.A.,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M.,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Khatun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S. (2020) Review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Risk Factor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Maternal Health in Remote Area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In: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Kasruddin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Nasir A. et al. (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InECCE2019.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Notes in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632. Springer, Singapore. [Web Link]</a:t>
            </a:r>
          </a:p>
          <a:p>
            <a:pPr algn="l" fontAlgn="base"/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Risk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for Maternal Health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Bangladesh, STI-2020, [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publication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IEEE]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80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512259-5C58-4631-A57C-032617537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69" y="968383"/>
            <a:ext cx="8454887" cy="49212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7C2E206-5C71-4D52-B5E7-6148A0BECFE8}"/>
              </a:ext>
            </a:extLst>
          </p:cNvPr>
          <p:cNvSpPr txBox="1"/>
          <p:nvPr/>
        </p:nvSpPr>
        <p:spPr>
          <a:xfrm>
            <a:off x="265043" y="1706676"/>
            <a:ext cx="276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Info.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7E3663-4709-44A5-B10B-B1E9BA2DC35D}"/>
              </a:ext>
            </a:extLst>
          </p:cNvPr>
          <p:cNvSpPr txBox="1"/>
          <p:nvPr/>
        </p:nvSpPr>
        <p:spPr>
          <a:xfrm>
            <a:off x="265043" y="2648760"/>
            <a:ext cx="3217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País de origem: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0086C7-A29D-4BF8-83A7-397CFA53EC78}"/>
              </a:ext>
            </a:extLst>
          </p:cNvPr>
          <p:cNvSpPr txBox="1"/>
          <p:nvPr/>
        </p:nvSpPr>
        <p:spPr>
          <a:xfrm>
            <a:off x="265044" y="3128005"/>
            <a:ext cx="3217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foi coletado: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várias clinicas, hospitais e maternidades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60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08361C2-4CE4-4BDD-BCC0-46F57806D1E1}"/>
              </a:ext>
            </a:extLst>
          </p:cNvPr>
          <p:cNvSpPr txBox="1"/>
          <p:nvPr/>
        </p:nvSpPr>
        <p:spPr>
          <a:xfrm>
            <a:off x="450574" y="569843"/>
            <a:ext cx="117414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de Estudo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Observacional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Transversal: Segundo Hulley et al.(2015) no estudo transversal, todas as medições são feitas em um único momento, sem período de seguimento.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3D1D7F-6E28-4705-90DE-B570F1C1524B}"/>
              </a:ext>
            </a:extLst>
          </p:cNvPr>
          <p:cNvSpPr txBox="1"/>
          <p:nvPr/>
        </p:nvSpPr>
        <p:spPr>
          <a:xfrm>
            <a:off x="450574" y="2120348"/>
            <a:ext cx="9448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Categórica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Binária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 de mensuração: nominal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5E4605-4B82-4ED9-B7DD-64DF29F49059}"/>
              </a:ext>
            </a:extLst>
          </p:cNvPr>
          <p:cNvSpPr txBox="1"/>
          <p:nvPr/>
        </p:nvSpPr>
        <p:spPr>
          <a:xfrm>
            <a:off x="450574" y="3429000"/>
            <a:ext cx="7341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Delineamento amostral do estudo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Explicativa: Idade da mãe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Resposta: Grau de risco da gravidez</a:t>
            </a:r>
          </a:p>
        </p:txBody>
      </p:sp>
    </p:spTree>
    <p:extLst>
      <p:ext uri="{BB962C8B-B14F-4D97-AF65-F5344CB8AC3E}">
        <p14:creationId xmlns:p14="http://schemas.microsoft.com/office/powerpoint/2010/main" val="321568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C44A5C-541E-44C6-A634-87FF45813778}"/>
              </a:ext>
            </a:extLst>
          </p:cNvPr>
          <p:cNvSpPr txBox="1"/>
          <p:nvPr/>
        </p:nvSpPr>
        <p:spPr>
          <a:xfrm>
            <a:off x="3226489" y="2710141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Figura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98390F-8FA0-465E-8AF4-04D097FE00DB}"/>
              </a:ext>
            </a:extLst>
          </p:cNvPr>
          <p:cNvSpPr txBox="1"/>
          <p:nvPr/>
        </p:nvSpPr>
        <p:spPr>
          <a:xfrm>
            <a:off x="6871251" y="6250064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Figura 2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E980CA9-7F13-49D7-9FAC-6CBDFF9B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4" y="208859"/>
            <a:ext cx="5711687" cy="241175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7BD445F-DAB2-4551-99A4-1AB47F91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08" y="3538330"/>
            <a:ext cx="7222435" cy="262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6749224-D4F8-496E-979F-B796ED5C89ED}"/>
              </a:ext>
            </a:extLst>
          </p:cNvPr>
          <p:cNvSpPr txBox="1"/>
          <p:nvPr/>
        </p:nvSpPr>
        <p:spPr>
          <a:xfrm>
            <a:off x="1590261" y="1046923"/>
            <a:ext cx="882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Tabela 1</a:t>
            </a:r>
            <a:r>
              <a:rPr lang="pt-BR" sz="2000" dirty="0"/>
              <a:t>: Estudo sobre o risco da gravidez em relação a faixa etária da mãe.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189A85-4567-4727-8591-5566690F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2964" y="1899366"/>
            <a:ext cx="5367186" cy="22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9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9DFA1A3-4C8C-4C95-A2D5-4F18A26A9B74}"/>
              </a:ext>
            </a:extLst>
          </p:cNvPr>
          <p:cNvSpPr txBox="1"/>
          <p:nvPr/>
        </p:nvSpPr>
        <p:spPr>
          <a:xfrm>
            <a:off x="2345634" y="339036"/>
            <a:ext cx="7036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Tabela 2</a:t>
            </a:r>
            <a:r>
              <a:rPr lang="pt-BR" dirty="0"/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Percentual da faixa etária em relação ao nível de risco da gravidez.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E98DFC-B456-48F8-A5F5-4AE2DCC53565}"/>
              </a:ext>
            </a:extLst>
          </p:cNvPr>
          <p:cNvSpPr txBox="1"/>
          <p:nvPr/>
        </p:nvSpPr>
        <p:spPr>
          <a:xfrm>
            <a:off x="2186608" y="2802186"/>
            <a:ext cx="744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Gráfico 1 </a:t>
            </a:r>
            <a:r>
              <a:rPr lang="pt-BR" dirty="0"/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Percentual da faixa etária em relação ao nível de risco da gravidez.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0A4138-CFA8-41B2-AC64-9C858A91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9816" y="1139079"/>
            <a:ext cx="4728541" cy="974957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E5BDED07-D3C6-473F-9B06-7C962A8C4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344263"/>
              </p:ext>
            </p:extLst>
          </p:nvPr>
        </p:nvGraphicFramePr>
        <p:xfrm>
          <a:off x="2186608" y="3171518"/>
          <a:ext cx="7195932" cy="3347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241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7887B9D-9809-4606-840A-424A2E41E40B}"/>
              </a:ext>
            </a:extLst>
          </p:cNvPr>
          <p:cNvSpPr txBox="1"/>
          <p:nvPr/>
        </p:nvSpPr>
        <p:spPr>
          <a:xfrm>
            <a:off x="2544417" y="201040"/>
            <a:ext cx="755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Tabela 3</a:t>
            </a:r>
            <a:r>
              <a:rPr lang="pt-BR" dirty="0"/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Percentual da faixa etária em relação ao nível de risco da gravidez.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BBD4C0-30BE-40CA-B1A9-1F8C55E5C95A}"/>
              </a:ext>
            </a:extLst>
          </p:cNvPr>
          <p:cNvSpPr txBox="1"/>
          <p:nvPr/>
        </p:nvSpPr>
        <p:spPr>
          <a:xfrm>
            <a:off x="1719469" y="2707691"/>
            <a:ext cx="8474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Gráfico 2 </a:t>
            </a:r>
            <a:r>
              <a:rPr lang="pt-BR" dirty="0"/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Percentual da faixa etária em relação ao nível de risco da gravidez</a:t>
            </a:r>
            <a:r>
              <a:rPr lang="pt-BR" sz="2000" dirty="0"/>
              <a:t>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211D0A-E0D7-410B-83D6-FE42C2F0B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5637" y="918494"/>
            <a:ext cx="3980726" cy="1271797"/>
          </a:xfrm>
          <a:prstGeom prst="rect">
            <a:avLst/>
          </a:prstGeom>
        </p:spPr>
      </p:pic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797EB4F0-E9CF-4E94-B908-845D093FA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953701"/>
              </p:ext>
            </p:extLst>
          </p:nvPr>
        </p:nvGraphicFramePr>
        <p:xfrm>
          <a:off x="1815548" y="3107801"/>
          <a:ext cx="7752522" cy="3549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431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37C2567-1319-4428-8DDE-CC3F7DDDAAC6}"/>
              </a:ext>
            </a:extLst>
          </p:cNvPr>
          <p:cNvSpPr txBox="1"/>
          <p:nvPr/>
        </p:nvSpPr>
        <p:spPr>
          <a:xfrm>
            <a:off x="1272209" y="516834"/>
            <a:ext cx="7540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Medidas para estudos transversais: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66D4A8-60DC-4A45-B369-C98E23AA8D72}"/>
              </a:ext>
            </a:extLst>
          </p:cNvPr>
          <p:cNvSpPr txBox="1"/>
          <p:nvPr/>
        </p:nvSpPr>
        <p:spPr>
          <a:xfrm>
            <a:off x="1046922" y="1179443"/>
            <a:ext cx="214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Prevalência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9F9B6BC-31D3-427B-8727-2AFFD2B1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983" y="3778319"/>
            <a:ext cx="3228975" cy="5524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EBB714C-EBAD-40F2-A5E0-A3209DAE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358" y="4465847"/>
            <a:ext cx="3276600" cy="67627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88D3A08-8833-4D88-B1AF-862E6E5560B8}"/>
              </a:ext>
            </a:extLst>
          </p:cNvPr>
          <p:cNvSpPr txBox="1"/>
          <p:nvPr/>
        </p:nvSpPr>
        <p:spPr>
          <a:xfrm>
            <a:off x="5373756" y="1230078"/>
            <a:ext cx="1815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1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BFADC0-C4F5-4121-A30F-9B8127954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2435" y="1630188"/>
            <a:ext cx="4344069" cy="17988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72356B-B4C1-4C3E-B9E0-EEF006336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22" y="2529594"/>
            <a:ext cx="3498574" cy="89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8DBA4C-AB79-4A93-9F68-250C282B7D98}"/>
              </a:ext>
            </a:extLst>
          </p:cNvPr>
          <p:cNvSpPr txBox="1"/>
          <p:nvPr/>
        </p:nvSpPr>
        <p:spPr>
          <a:xfrm>
            <a:off x="1272209" y="543339"/>
            <a:ext cx="589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Medidas para estudos transversais: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68D0E1-B731-49B0-9D78-135EDDE666B8}"/>
              </a:ext>
            </a:extLst>
          </p:cNvPr>
          <p:cNvSpPr txBox="1"/>
          <p:nvPr/>
        </p:nvSpPr>
        <p:spPr>
          <a:xfrm>
            <a:off x="927652" y="1139687"/>
            <a:ext cx="390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Razão de Prevalência</a:t>
            </a:r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EB8B3F-994F-4A0B-A23E-F61B40FF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76" y="4047498"/>
            <a:ext cx="1943100" cy="6762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56E165-8824-44A8-ACDE-92E7D87C463E}"/>
              </a:ext>
            </a:extLst>
          </p:cNvPr>
          <p:cNvSpPr txBox="1"/>
          <p:nvPr/>
        </p:nvSpPr>
        <p:spPr>
          <a:xfrm>
            <a:off x="5788921" y="1139687"/>
            <a:ext cx="1963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1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A1CB0C-1364-4699-A26B-97596BB65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7582" y="1598780"/>
            <a:ext cx="4832695" cy="20011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8F63C3F-F6DF-4A8B-9A8F-6DC44AB5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52" y="2809188"/>
            <a:ext cx="2476500" cy="838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ADBAD2D-B092-46B0-B531-0F0A6F272A43}"/>
              </a:ext>
            </a:extLst>
          </p:cNvPr>
          <p:cNvSpPr txBox="1"/>
          <p:nvPr/>
        </p:nvSpPr>
        <p:spPr>
          <a:xfrm>
            <a:off x="927652" y="5618922"/>
            <a:ext cx="981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Prevalência de ter alto risco da gravidez é 1,39 vezes maior do que não ter alto risco da gravidez.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467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Tema do Office</vt:lpstr>
      <vt:lpstr>Atividade de Análise de Dados Categorizados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de Análise de Dados Categorizados</dc:title>
  <dc:creator>Wellen Monteiro</dc:creator>
  <cp:lastModifiedBy>Wellen Monteiro</cp:lastModifiedBy>
  <cp:revision>14</cp:revision>
  <dcterms:created xsi:type="dcterms:W3CDTF">2022-01-30T21:27:21Z</dcterms:created>
  <dcterms:modified xsi:type="dcterms:W3CDTF">2022-03-23T00:57:30Z</dcterms:modified>
</cp:coreProperties>
</file>