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8" r:id="rId1"/>
    <p:sldMasterId id="2147483672" r:id="rId2"/>
  </p:sldMasterIdLst>
  <p:notesMasterIdLst>
    <p:notesMasterId r:id="rId36"/>
  </p:notesMasterIdLst>
  <p:handoutMasterIdLst>
    <p:handoutMasterId r:id="rId37"/>
  </p:handoutMasterIdLst>
  <p:sldIdLst>
    <p:sldId id="272" r:id="rId3"/>
    <p:sldId id="273" r:id="rId4"/>
    <p:sldId id="274" r:id="rId5"/>
    <p:sldId id="304" r:id="rId6"/>
    <p:sldId id="275" r:id="rId7"/>
    <p:sldId id="276" r:id="rId8"/>
    <p:sldId id="303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</p:sldIdLst>
  <p:sldSz cx="12192000" cy="6858000"/>
  <p:notesSz cx="6858000" cy="96583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FF"/>
    <a:srgbClr val="0033CC"/>
    <a:srgbClr val="FF3399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3" autoAdjust="0"/>
    <p:restoredTop sz="88544" autoAdjust="0"/>
  </p:normalViewPr>
  <p:slideViewPr>
    <p:cSldViewPr>
      <p:cViewPr varScale="1">
        <p:scale>
          <a:sx n="72" d="100"/>
          <a:sy n="72" d="100"/>
        </p:scale>
        <p:origin x="66" y="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2"/>
    </p:cViewPr>
  </p:sorterViewPr>
  <p:notesViewPr>
    <p:cSldViewPr>
      <p:cViewPr varScale="1">
        <p:scale>
          <a:sx n="38" d="100"/>
          <a:sy n="38" d="100"/>
        </p:scale>
        <p:origin x="-1530" y="-90"/>
      </p:cViewPr>
      <p:guideLst>
        <p:guide orient="horz" pos="30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440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272D70B6-D77A-450D-905E-1A19643E8EB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796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9550" y="723900"/>
            <a:ext cx="6438900" cy="3622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87875"/>
            <a:ext cx="50292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0"/>
            <a:r>
              <a:rPr lang="en-US" smtClean="0"/>
              <a:t>Segundo nível</a:t>
            </a:r>
          </a:p>
          <a:p>
            <a:pPr lvl="0"/>
            <a:r>
              <a:rPr lang="en-US" smtClean="0"/>
              <a:t>Terceiro nível</a:t>
            </a:r>
          </a:p>
          <a:p>
            <a:pPr lvl="0"/>
            <a:r>
              <a:rPr lang="en-US" smtClean="0"/>
              <a:t>Quarto nível</a:t>
            </a:r>
          </a:p>
          <a:p>
            <a:pPr lvl="0"/>
            <a:r>
              <a:rPr lang="en-US" smtClean="0"/>
              <a:t>Quinto nível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575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17575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70ACCD37-527F-4DAC-95E6-BF6311B3DB4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91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42FBB-3F19-4634-B0FD-C4138C27B255}" type="slidenum">
              <a:rPr lang="en-US"/>
              <a:pPr/>
              <a:t>1</a:t>
            </a:fld>
            <a:endParaRPr lang="en-US"/>
          </a:p>
        </p:txBody>
      </p:sp>
      <p:sp>
        <p:nvSpPr>
          <p:cNvPr id="552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723900"/>
            <a:ext cx="6438900" cy="3622675"/>
          </a:xfrm>
          <a:ln/>
        </p:spPr>
      </p:sp>
      <p:sp>
        <p:nvSpPr>
          <p:cNvPr id="552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26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56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85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60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57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25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1236" y="116632"/>
            <a:ext cx="10972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804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1236" y="116632"/>
            <a:ext cx="10972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82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8D54D-5742-4D62-AB8A-C3278BE3866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6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9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D54D-5742-4D62-AB8A-C3278BE3866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13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7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5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7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571500" y="214312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pic>
        <p:nvPicPr>
          <p:cNvPr id="1027" name="Imagem 3" descr="Logo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6429375"/>
            <a:ext cx="123825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66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youtube.com/watch?v=QNxPTY3z2jA" TargetMode="Externa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index.html?hl=pt-br" TargetMode="Externa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7368" y="373306"/>
            <a:ext cx="11521280" cy="5328592"/>
          </a:xfrm>
        </p:spPr>
        <p:txBody>
          <a:bodyPr>
            <a:noAutofit/>
          </a:bodyPr>
          <a:lstStyle/>
          <a:p>
            <a:pPr algn="ctr"/>
            <a:r>
              <a:rPr lang="pt-BR" sz="6000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>Técnico em </a:t>
            </a:r>
            <a:r>
              <a:rPr lang="pt-BR" sz="6000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>Desenvolvimento de Sistemas</a:t>
            </a:r>
            <a:br>
              <a:rPr lang="pt-BR" sz="6000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</a:br>
            <a:r>
              <a:rPr lang="pt-BR" sz="6000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/>
            </a:r>
            <a:br>
              <a:rPr lang="pt-BR" sz="6000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</a:br>
            <a:r>
              <a:rPr lang="pt-BR" sz="6000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>Interfaces </a:t>
            </a:r>
            <a:r>
              <a:rPr lang="pt-BR" sz="6000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>para Dispositivos Móveis</a:t>
            </a:r>
            <a:br>
              <a:rPr lang="pt-BR" sz="6000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</a:br>
            <a:r>
              <a:rPr lang="pt-BR" sz="6000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/>
            </a:r>
            <a:br>
              <a:rPr lang="pt-BR" sz="6000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</a:br>
            <a:r>
              <a:rPr lang="pt-BR" sz="6000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>Aula 1</a:t>
            </a:r>
            <a:endParaRPr lang="pt-BR" sz="6000" b="1" dirty="0">
              <a:ln w="6600">
                <a:solidFill>
                  <a:schemeClr val="bg1"/>
                </a:solidFill>
                <a:prstDash val="solid"/>
              </a:ln>
              <a:effectLst>
                <a:outerShdw dist="38100" dir="2700000" algn="tl" rotWithShape="0">
                  <a:schemeClr val="tx1"/>
                </a:outerShdw>
              </a:effectLst>
              <a:latin typeface="Arial MT Black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983432" y="5517232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Professor Rafael Nogueira Leme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95400" y="1280930"/>
            <a:ext cx="10972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1" dirty="0" smtClean="0"/>
              <a:t>Máquina Virtual</a:t>
            </a:r>
          </a:p>
          <a:p>
            <a:pPr algn="just">
              <a:lnSpc>
                <a:spcPct val="150000"/>
              </a:lnSpc>
            </a:pPr>
            <a:endParaRPr lang="pt-BR" b="1" dirty="0"/>
          </a:p>
          <a:p>
            <a:pPr algn="just">
              <a:lnSpc>
                <a:spcPct val="150000"/>
              </a:lnSpc>
            </a:pPr>
            <a:r>
              <a:rPr lang="pt-BR" dirty="0" err="1"/>
              <a:t>Dalvik</a:t>
            </a:r>
            <a:r>
              <a:rPr lang="pt-BR" dirty="0"/>
              <a:t> – extensão .</a:t>
            </a:r>
            <a:r>
              <a:rPr lang="pt-BR" dirty="0" err="1"/>
              <a:t>dex</a:t>
            </a:r>
            <a:r>
              <a:rPr lang="pt-BR" dirty="0"/>
              <a:t>, depois compacta na extensão .</a:t>
            </a:r>
            <a:r>
              <a:rPr lang="pt-BR" dirty="0" err="1"/>
              <a:t>apk</a:t>
            </a:r>
            <a:r>
              <a:rPr lang="pt-BR" dirty="0"/>
              <a:t> (</a:t>
            </a:r>
            <a:r>
              <a:rPr lang="pt-BR" dirty="0" err="1"/>
              <a:t>android</a:t>
            </a:r>
            <a:r>
              <a:rPr lang="pt-BR" dirty="0"/>
              <a:t> </a:t>
            </a:r>
            <a:r>
              <a:rPr lang="pt-BR" dirty="0" err="1"/>
              <a:t>package</a:t>
            </a:r>
            <a:r>
              <a:rPr lang="pt-BR" dirty="0"/>
              <a:t> file</a:t>
            </a:r>
            <a:r>
              <a:rPr lang="pt-BR" dirty="0" smtClean="0"/>
              <a:t>).</a:t>
            </a:r>
          </a:p>
          <a:p>
            <a:pPr algn="just">
              <a:lnSpc>
                <a:spcPct val="150000"/>
              </a:lnSpc>
            </a:pPr>
            <a:endParaRPr lang="pt-BR" dirty="0"/>
          </a:p>
          <a:p>
            <a:pPr algn="just">
              <a:lnSpc>
                <a:spcPct val="150000"/>
              </a:lnSpc>
            </a:pPr>
            <a:r>
              <a:rPr lang="pt-BR" dirty="0"/>
              <a:t>Build utilizado </a:t>
            </a:r>
            <a:r>
              <a:rPr lang="pt-BR" dirty="0" err="1"/>
              <a:t>Grandle</a:t>
            </a:r>
            <a:r>
              <a:rPr lang="pt-BR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pt-BR" dirty="0"/>
          </a:p>
          <a:p>
            <a:pPr algn="just">
              <a:lnSpc>
                <a:spcPct val="150000"/>
              </a:lnSpc>
            </a:pPr>
            <a:r>
              <a:rPr lang="pt-BR" dirty="0"/>
              <a:t>ART (</a:t>
            </a:r>
            <a:r>
              <a:rPr lang="pt-BR" dirty="0" err="1"/>
              <a:t>Android</a:t>
            </a:r>
            <a:r>
              <a:rPr lang="pt-BR" dirty="0"/>
              <a:t> </a:t>
            </a:r>
            <a:r>
              <a:rPr lang="pt-BR" dirty="0" err="1"/>
              <a:t>Runtime</a:t>
            </a:r>
            <a:r>
              <a:rPr lang="pt-BR" dirty="0" smtClean="0"/>
              <a:t>)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- </a:t>
            </a:r>
            <a:r>
              <a:rPr lang="pt-BR" dirty="0" smtClean="0"/>
              <a:t>A </a:t>
            </a:r>
            <a:r>
              <a:rPr lang="pt-BR" dirty="0"/>
              <a:t>partir do </a:t>
            </a:r>
            <a:r>
              <a:rPr lang="pt-BR" dirty="0" err="1"/>
              <a:t>Android</a:t>
            </a:r>
            <a:r>
              <a:rPr lang="pt-BR" dirty="0"/>
              <a:t> 4.4 (KitKat). </a:t>
            </a:r>
            <a:endParaRPr lang="pt-BR" dirty="0" smtClean="0"/>
          </a:p>
          <a:p>
            <a:pPr algn="just">
              <a:lnSpc>
                <a:spcPct val="150000"/>
              </a:lnSpc>
            </a:pPr>
            <a:r>
              <a:rPr lang="pt-BR" dirty="0" smtClean="0"/>
              <a:t>- A </a:t>
            </a:r>
            <a:r>
              <a:rPr lang="pt-BR" dirty="0"/>
              <a:t>partir do 5.0 (</a:t>
            </a:r>
            <a:r>
              <a:rPr lang="pt-BR" dirty="0" err="1"/>
              <a:t>Lollipop</a:t>
            </a:r>
            <a:r>
              <a:rPr lang="pt-BR" dirty="0"/>
              <a:t>) se tornou a maquina virtual padrão. </a:t>
            </a:r>
            <a:endParaRPr lang="pt-BR" dirty="0" smtClean="0"/>
          </a:p>
          <a:p>
            <a:pPr algn="just">
              <a:lnSpc>
                <a:spcPct val="150000"/>
              </a:lnSpc>
            </a:pPr>
            <a:r>
              <a:rPr lang="pt-BR" dirty="0" smtClean="0"/>
              <a:t>- Objetiva </a:t>
            </a:r>
            <a:r>
              <a:rPr lang="pt-BR" dirty="0"/>
              <a:t>otimizar o código em busca de desempenho.</a:t>
            </a:r>
          </a:p>
        </p:txBody>
      </p:sp>
    </p:spTree>
    <p:extLst>
      <p:ext uri="{BB962C8B-B14F-4D97-AF65-F5344CB8AC3E}">
        <p14:creationId xmlns:p14="http://schemas.microsoft.com/office/powerpoint/2010/main" val="41801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1236" y="1772816"/>
            <a:ext cx="109728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Projeto de Código Aberto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Utilizado </a:t>
            </a:r>
            <a:r>
              <a:rPr lang="pt-BR" dirty="0"/>
              <a:t>em diversos produtos de vários fabricantes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Projetado </a:t>
            </a:r>
            <a:r>
              <a:rPr lang="pt-BR" dirty="0"/>
              <a:t>para ser utilizado em smartphones com </a:t>
            </a:r>
            <a:r>
              <a:rPr lang="pt-BR" dirty="0" err="1"/>
              <a:t>touch</a:t>
            </a:r>
            <a:r>
              <a:rPr lang="pt-BR" dirty="0"/>
              <a:t> </a:t>
            </a:r>
            <a:r>
              <a:rPr lang="pt-BR" dirty="0" err="1"/>
              <a:t>screen</a:t>
            </a:r>
            <a:endParaRPr lang="pt-BR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Possui </a:t>
            </a:r>
            <a:r>
              <a:rPr lang="pt-BR" dirty="0"/>
              <a:t>sensores com acelerômetro e giroscópio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Possibilita </a:t>
            </a:r>
            <a:r>
              <a:rPr lang="pt-BR" dirty="0"/>
              <a:t>conexões em redes 3G, WiFi, Bluetooth e GPS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Grande </a:t>
            </a:r>
            <a:r>
              <a:rPr lang="pt-BR" dirty="0"/>
              <a:t>integração com os serviços do Google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Principal </a:t>
            </a:r>
            <a:r>
              <a:rPr lang="pt-BR" dirty="0"/>
              <a:t>concorrente do iOS da Apple: empregado no iPhone, iPod </a:t>
            </a:r>
            <a:r>
              <a:rPr lang="pt-BR" dirty="0" err="1"/>
              <a:t>Touch</a:t>
            </a:r>
            <a:r>
              <a:rPr lang="pt-BR" dirty="0"/>
              <a:t> e </a:t>
            </a:r>
            <a:r>
              <a:rPr lang="pt-BR" dirty="0" err="1"/>
              <a:t>iPad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8278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1236" y="1772816"/>
            <a:ext cx="84470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Componentes do SO estão em C ou C++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Aplicações são desenvolvidas em Java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Na sua imensa maioria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Aplicações do sistema estão em Java também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Nenhuma diferença entre aplicações do sistema e aplicações desenvolvidas usando o SDK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328" y="1259632"/>
            <a:ext cx="2900362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800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01236" y="1582341"/>
            <a:ext cx="1097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Em agosto de 2005, a Google compra a </a:t>
            </a:r>
            <a:r>
              <a:rPr lang="pt-BR" dirty="0" err="1"/>
              <a:t>Android.Inc</a:t>
            </a:r>
            <a:r>
              <a:rPr lang="pt-BR" dirty="0"/>
              <a:t>, uma pequena empresa em </a:t>
            </a:r>
            <a:r>
              <a:rPr lang="pt-BR" dirty="0" err="1"/>
              <a:t>Palo</a:t>
            </a:r>
            <a:r>
              <a:rPr lang="pt-BR" dirty="0"/>
              <a:t> Alto, </a:t>
            </a:r>
            <a:r>
              <a:rPr lang="pt-BR" dirty="0" err="1"/>
              <a:t>California</a:t>
            </a:r>
            <a:r>
              <a:rPr lang="pt-BR" dirty="0"/>
              <a:t>, USA, que contava com Andy Rubin como </a:t>
            </a:r>
            <a:r>
              <a:rPr lang="pt-BR" dirty="0" err="1"/>
              <a:t>Co-fundador</a:t>
            </a:r>
            <a:r>
              <a:rPr lang="pt-BR" dirty="0"/>
              <a:t>, que era uma empresa que estava desenvolvendo um sistema operacional para celulares</a:t>
            </a:r>
            <a:r>
              <a:rPr lang="pt-BR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Em 05 de novembro de 2007, é criada  OHA - Open </a:t>
            </a:r>
            <a:r>
              <a:rPr lang="pt-BR" dirty="0" err="1"/>
              <a:t>Handset</a:t>
            </a:r>
            <a:r>
              <a:rPr lang="pt-BR" dirty="0"/>
              <a:t> Alliance, uma aliança liderada pela Google, que teve de início 35 empresas, entre elas fabricantes de celulares, operadoras telecomunicações, fabricantes de chips e desenvolvedores de software</a:t>
            </a:r>
            <a:r>
              <a:rPr lang="pt-BR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 partir de então, foi anunciado o Sistema Operacional </a:t>
            </a:r>
            <a:r>
              <a:rPr lang="pt-BR" dirty="0" err="1"/>
              <a:t>Android</a:t>
            </a:r>
            <a:r>
              <a:rPr lang="pt-BR" dirty="0"/>
              <a:t> 1.0, e o </a:t>
            </a:r>
            <a:r>
              <a:rPr lang="pt-BR" dirty="0" err="1"/>
              <a:t>codigo</a:t>
            </a:r>
            <a:r>
              <a:rPr lang="pt-BR" dirty="0"/>
              <a:t> fonte liberado, sendo de Licença Apache 2.0.</a:t>
            </a:r>
          </a:p>
        </p:txBody>
      </p:sp>
    </p:spTree>
    <p:extLst>
      <p:ext uri="{BB962C8B-B14F-4D97-AF65-F5344CB8AC3E}">
        <p14:creationId xmlns:p14="http://schemas.microsoft.com/office/powerpoint/2010/main" val="523489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75543" y="1772816"/>
            <a:ext cx="71509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 primeiro dispositivo com o SO </a:t>
            </a:r>
            <a:r>
              <a:rPr lang="pt-BR" dirty="0" err="1"/>
              <a:t>Android</a:t>
            </a:r>
            <a:r>
              <a:rPr lang="pt-BR" dirty="0"/>
              <a:t> foi lançado em 22 de outubro de 2008, era o HTC G-1, T-Mobile, tinha um processador de 528MHz, 192MB de RAM, tela de 3,2 “ e 320 × 480 pixels, câmera de 3.2 </a:t>
            </a:r>
            <a:r>
              <a:rPr lang="pt-BR" dirty="0" err="1"/>
              <a:t>mega</a:t>
            </a:r>
            <a:r>
              <a:rPr lang="pt-BR" dirty="0"/>
              <a:t> pixels, teclado QWERTY completo de 5 linhas, </a:t>
            </a:r>
            <a:r>
              <a:rPr lang="pt-BR" dirty="0" err="1"/>
              <a:t>trackball</a:t>
            </a:r>
            <a:r>
              <a:rPr lang="pt-BR" dirty="0"/>
              <a:t>, Bluetooth 2.0, Wi-Fi 802.11 b/g, GPS, tinha 117,7 x 55,7 x 17,1 milímetros e pesava 158 gramas.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1582341"/>
            <a:ext cx="3980973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950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01236" y="1259632"/>
            <a:ext cx="10972800" cy="4611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dirty="0" err="1"/>
              <a:t>Android</a:t>
            </a:r>
            <a:r>
              <a:rPr lang="pt-BR" dirty="0"/>
              <a:t> é um sistema operacional baseado no </a:t>
            </a:r>
            <a:r>
              <a:rPr lang="pt-BR" dirty="0" err="1"/>
              <a:t>kernel</a:t>
            </a:r>
            <a:r>
              <a:rPr lang="pt-BR" dirty="0"/>
              <a:t> do Linux (não igual), tendo uma máquina virtual Java rodando sobre o </a:t>
            </a:r>
            <a:r>
              <a:rPr lang="pt-BR" dirty="0" err="1"/>
              <a:t>kernel</a:t>
            </a:r>
            <a:r>
              <a:rPr lang="pt-BR" dirty="0"/>
              <a:t> do Linux, dando suporte para o desenvolvimento de aplicações Java através de um conjunto de bibliotecas e serviços.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 A arquitetura do SO possui basicamente as seguintes camadas: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 Aplicação;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 Framework de Aplicações;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 Bibliotecas e serviços;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dirty="0" err="1"/>
              <a:t>Android</a:t>
            </a:r>
            <a:r>
              <a:rPr lang="pt-BR" dirty="0"/>
              <a:t> </a:t>
            </a:r>
            <a:r>
              <a:rPr lang="pt-BR" dirty="0" err="1"/>
              <a:t>Runtime</a:t>
            </a:r>
            <a:r>
              <a:rPr lang="pt-BR" dirty="0"/>
              <a:t>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dirty="0" err="1"/>
              <a:t>Kernel</a:t>
            </a:r>
            <a:r>
              <a:rPr lang="pt-BR" dirty="0"/>
              <a:t> Linux.</a:t>
            </a:r>
          </a:p>
        </p:txBody>
      </p:sp>
    </p:spTree>
    <p:extLst>
      <p:ext uri="{BB962C8B-B14F-4D97-AF65-F5344CB8AC3E}">
        <p14:creationId xmlns:p14="http://schemas.microsoft.com/office/powerpoint/2010/main" val="4118344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</a:t>
            </a:r>
            <a:endParaRPr lang="pt-BR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588" y="116632"/>
            <a:ext cx="6960096" cy="6296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686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54" y="1259632"/>
            <a:ext cx="11002582" cy="411853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1088827" y="58772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9669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01709" y="1259632"/>
            <a:ext cx="10972800" cy="5027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Versão 1.1 - Fevereiro de 2009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Praticamente restrito aos usuários do G1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Adição do </a:t>
            </a:r>
            <a:r>
              <a:rPr lang="pt-BR" dirty="0" err="1"/>
              <a:t>Voice</a:t>
            </a:r>
            <a:r>
              <a:rPr lang="pt-BR" dirty="0"/>
              <a:t> </a:t>
            </a:r>
            <a:r>
              <a:rPr lang="pt-BR" dirty="0" err="1"/>
              <a:t>Search</a:t>
            </a:r>
            <a:r>
              <a:rPr lang="pt-BR" dirty="0"/>
              <a:t> e Google Latitude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Correção de bugs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Versão 1.5 (</a:t>
            </a:r>
            <a:r>
              <a:rPr lang="pt-BR" b="1" dirty="0" err="1"/>
              <a:t>Cupcake</a:t>
            </a:r>
            <a:r>
              <a:rPr lang="pt-BR" b="1" dirty="0"/>
              <a:t>) - Abril de 2009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Suporte a gravação de vídeo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Teclado virtual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Suporte a AD2P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Widgets</a:t>
            </a:r>
            <a:r>
              <a:rPr lang="pt-BR" dirty="0"/>
              <a:t> e transições entre as telas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Versão 1.6 (</a:t>
            </a:r>
            <a:r>
              <a:rPr lang="pt-BR" b="1" dirty="0" err="1"/>
              <a:t>Donut</a:t>
            </a:r>
            <a:r>
              <a:rPr lang="pt-BR" b="1" dirty="0"/>
              <a:t>) - Setembro de 2009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Melhorias no </a:t>
            </a:r>
            <a:r>
              <a:rPr lang="pt-BR" dirty="0" err="1"/>
              <a:t>Android</a:t>
            </a:r>
            <a:r>
              <a:rPr lang="pt-BR" dirty="0"/>
              <a:t> Market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Interfaces </a:t>
            </a:r>
            <a:r>
              <a:rPr lang="pt-BR" dirty="0"/>
              <a:t>novas para os aplicativos de </a:t>
            </a:r>
            <a:r>
              <a:rPr lang="pt-BR" dirty="0" smtClean="0"/>
              <a:t>câmera</a:t>
            </a:r>
            <a:r>
              <a:rPr lang="pt-BR" dirty="0"/>
              <a:t>, fotos e vídeos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797" y="1860500"/>
            <a:ext cx="957262" cy="108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636" y="2852936"/>
            <a:ext cx="1096962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4941168"/>
            <a:ext cx="1301750" cy="111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866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01236" y="1278698"/>
            <a:ext cx="109728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Versão 2.0/2.1 (</a:t>
            </a:r>
            <a:r>
              <a:rPr lang="pt-BR" b="1" dirty="0" err="1"/>
              <a:t>Eclair</a:t>
            </a:r>
            <a:r>
              <a:rPr lang="pt-BR" b="1" dirty="0"/>
              <a:t> ) - Janeiro de 2010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Melhorias na interface gráficas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Suporte a </a:t>
            </a:r>
            <a:r>
              <a:rPr lang="pt-BR" dirty="0" err="1"/>
              <a:t>multi-touch</a:t>
            </a:r>
            <a:r>
              <a:rPr lang="pt-BR" dirty="0"/>
              <a:t> e Live Wallpapers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Versão 2.2 (</a:t>
            </a:r>
            <a:r>
              <a:rPr lang="pt-BR" b="1" dirty="0" err="1"/>
              <a:t>Froyo</a:t>
            </a:r>
            <a:r>
              <a:rPr lang="pt-BR" b="1" dirty="0"/>
              <a:t>) - Maio de 2010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Implementação do Just In Time (JIT)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Suporte a USB </a:t>
            </a:r>
            <a:r>
              <a:rPr lang="pt-BR" dirty="0" err="1"/>
              <a:t>Thetering</a:t>
            </a:r>
            <a:r>
              <a:rPr lang="pt-BR" dirty="0"/>
              <a:t> e WiFi </a:t>
            </a:r>
            <a:r>
              <a:rPr lang="pt-BR" dirty="0" err="1"/>
              <a:t>Hotspot</a:t>
            </a:r>
            <a:endParaRPr lang="pt-BR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Possibilidade de instalar aplicativos </a:t>
            </a:r>
            <a:r>
              <a:rPr lang="pt-BR" dirty="0" smtClean="0"/>
              <a:t>no cartão </a:t>
            </a:r>
            <a:r>
              <a:rPr lang="pt-BR" dirty="0"/>
              <a:t>SD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Versão 2.3 (</a:t>
            </a:r>
            <a:r>
              <a:rPr lang="pt-BR" b="1" dirty="0" err="1"/>
              <a:t>Gingerbread</a:t>
            </a:r>
            <a:r>
              <a:rPr lang="pt-BR" b="1" dirty="0"/>
              <a:t>) - Outubro de 2010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Melhorias na interface gráfica e no teclado virtual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Suporte nativo ao protocolo SIP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Suporte a </a:t>
            </a:r>
            <a:r>
              <a:rPr lang="pt-BR" dirty="0" err="1"/>
              <a:t>Near</a:t>
            </a:r>
            <a:r>
              <a:rPr lang="pt-BR" dirty="0"/>
              <a:t> Field Communication (NFC)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1704064"/>
            <a:ext cx="1139825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2885080"/>
            <a:ext cx="1116013" cy="103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952" y="4581128"/>
            <a:ext cx="1185863" cy="118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12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10972800" cy="1143000"/>
          </a:xfrm>
        </p:spPr>
        <p:txBody>
          <a:bodyPr/>
          <a:lstStyle/>
          <a:p>
            <a:r>
              <a:rPr lang="pt-BR" dirty="0" smtClean="0"/>
              <a:t>Evolução dos dispositivos</a:t>
            </a:r>
            <a:endParaRPr lang="pt-BR" dirty="0"/>
          </a:p>
        </p:txBody>
      </p:sp>
      <p:pic>
        <p:nvPicPr>
          <p:cNvPr id="1026" name="Picture 2" descr="Resultado de imagem para celulares antig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573" y="4045752"/>
            <a:ext cx="3282506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celulares antig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24" y="1916832"/>
            <a:ext cx="3528392" cy="198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lulares antigo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41" y="2941110"/>
            <a:ext cx="3924201" cy="229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nex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80" y="2403818"/>
            <a:ext cx="3160244" cy="373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253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83048" y="1265446"/>
            <a:ext cx="10972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Versão 3.0/3.1 (</a:t>
            </a:r>
            <a:r>
              <a:rPr lang="pt-BR" b="1" dirty="0" err="1"/>
              <a:t>Honeycomb</a:t>
            </a:r>
            <a:r>
              <a:rPr lang="pt-BR" b="1" dirty="0"/>
              <a:t>) - Janeiro de 2011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Versão exclusiva para </a:t>
            </a:r>
            <a:r>
              <a:rPr lang="pt-BR" dirty="0" err="1"/>
              <a:t>tablets</a:t>
            </a:r>
            <a:endParaRPr lang="pt-BR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Suporte a processadores </a:t>
            </a:r>
            <a:r>
              <a:rPr lang="pt-BR" dirty="0" err="1"/>
              <a:t>multi-core</a:t>
            </a:r>
            <a:endParaRPr lang="pt-BR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Suporte a aceleração gráfica por hardware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Versão 4.0 (Ice Cream </a:t>
            </a:r>
            <a:r>
              <a:rPr lang="pt-BR" b="1" dirty="0" err="1"/>
              <a:t>Sandwich</a:t>
            </a:r>
            <a:r>
              <a:rPr lang="pt-BR" b="1" dirty="0"/>
              <a:t>) - Outubro de 2011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Sistema operacional único para </a:t>
            </a:r>
            <a:r>
              <a:rPr lang="pt-BR" dirty="0" err="1"/>
              <a:t>tablets</a:t>
            </a:r>
            <a:r>
              <a:rPr lang="pt-BR" dirty="0"/>
              <a:t> e smartphones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 smtClean="0"/>
              <a:t>Android</a:t>
            </a:r>
            <a:r>
              <a:rPr lang="pt-BR" dirty="0" smtClean="0"/>
              <a:t> </a:t>
            </a:r>
            <a:r>
              <a:rPr lang="pt-BR" dirty="0"/>
              <a:t>4.0 deve ser a última versão com suporte a </a:t>
            </a:r>
            <a:r>
              <a:rPr lang="pt-BR" dirty="0" smtClean="0"/>
              <a:t>Flash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err="1" smtClean="0"/>
              <a:t>Android</a:t>
            </a:r>
            <a:r>
              <a:rPr lang="pt-BR" b="1" dirty="0" smtClean="0"/>
              <a:t> </a:t>
            </a:r>
            <a:r>
              <a:rPr lang="pt-BR" b="1" dirty="0"/>
              <a:t>4.4 (KitKat) – outubro/2013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Conseguiu </a:t>
            </a:r>
            <a:r>
              <a:rPr lang="pt-BR" dirty="0"/>
              <a:t>rodar o sistema em dispositivos com menos de 512Mb de </a:t>
            </a:r>
            <a:r>
              <a:rPr lang="pt-BR" dirty="0" err="1"/>
              <a:t>ram</a:t>
            </a:r>
            <a:r>
              <a:rPr lang="pt-BR" dirty="0"/>
              <a:t>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API </a:t>
            </a:r>
            <a:r>
              <a:rPr lang="pt-BR" dirty="0" err="1"/>
              <a:t>Transitions</a:t>
            </a:r>
            <a:endParaRPr lang="pt-BR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636" y="1772816"/>
            <a:ext cx="1049337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3140968"/>
            <a:ext cx="1143000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4" name="Picture 2" descr="Resultado de imagem para android kitk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6" y="4509120"/>
            <a:ext cx="1080120" cy="13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424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01236" y="1235140"/>
            <a:ext cx="10972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err="1" smtClean="0"/>
              <a:t>Android</a:t>
            </a:r>
            <a:r>
              <a:rPr lang="pt-BR" b="1" dirty="0" smtClean="0"/>
              <a:t> </a:t>
            </a:r>
            <a:r>
              <a:rPr lang="pt-BR" b="1" dirty="0"/>
              <a:t>5.0 (</a:t>
            </a:r>
            <a:r>
              <a:rPr lang="pt-BR" b="1" dirty="0" err="1"/>
              <a:t>Lollipop</a:t>
            </a:r>
            <a:r>
              <a:rPr lang="pt-BR" b="1" dirty="0"/>
              <a:t>) – Novembro/2014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Focado </a:t>
            </a:r>
            <a:r>
              <a:rPr lang="pt-BR" dirty="0"/>
              <a:t>na interface do usuário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Nasceu </a:t>
            </a:r>
            <a:r>
              <a:rPr lang="pt-BR" dirty="0"/>
              <a:t>o Material Design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Notificações </a:t>
            </a:r>
            <a:r>
              <a:rPr lang="pt-BR" dirty="0"/>
              <a:t>na tela de </a:t>
            </a:r>
            <a:r>
              <a:rPr lang="pt-BR" dirty="0" smtClean="0"/>
              <a:t>bloqueio</a:t>
            </a:r>
            <a:endParaRPr lang="pt-BR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err="1" smtClean="0"/>
              <a:t>Android</a:t>
            </a:r>
            <a:r>
              <a:rPr lang="pt-BR" b="1" dirty="0" smtClean="0"/>
              <a:t> </a:t>
            </a:r>
            <a:r>
              <a:rPr lang="pt-BR" b="1" dirty="0"/>
              <a:t>6.0 (</a:t>
            </a:r>
            <a:r>
              <a:rPr lang="pt-BR" b="1" dirty="0" err="1"/>
              <a:t>Marshmallow</a:t>
            </a:r>
            <a:r>
              <a:rPr lang="pt-BR" b="1" dirty="0"/>
              <a:t>) – agosto/2015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Permissões </a:t>
            </a:r>
            <a:r>
              <a:rPr lang="pt-BR" dirty="0"/>
              <a:t>em tempo de execução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Backup </a:t>
            </a:r>
            <a:r>
              <a:rPr lang="pt-BR" dirty="0"/>
              <a:t>de aplicativos na nuvem do </a:t>
            </a:r>
            <a:r>
              <a:rPr lang="pt-BR" dirty="0" err="1"/>
              <a:t>google</a:t>
            </a:r>
            <a:r>
              <a:rPr lang="pt-BR" dirty="0"/>
              <a:t> (até 25mb).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Impressões </a:t>
            </a:r>
            <a:r>
              <a:rPr lang="pt-BR" dirty="0"/>
              <a:t>digitais.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 smtClean="0"/>
              <a:t>App</a:t>
            </a:r>
            <a:r>
              <a:rPr lang="pt-BR" dirty="0" smtClean="0"/>
              <a:t> </a:t>
            </a:r>
            <a:r>
              <a:rPr lang="pt-BR" dirty="0"/>
              <a:t>Links</a:t>
            </a:r>
            <a:r>
              <a:rPr lang="pt-BR" dirty="0" smtClean="0"/>
              <a:t>.</a:t>
            </a:r>
            <a:endParaRPr lang="pt-BR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err="1" smtClean="0"/>
              <a:t>Android</a:t>
            </a:r>
            <a:r>
              <a:rPr lang="pt-BR" b="1" dirty="0" smtClean="0"/>
              <a:t> </a:t>
            </a:r>
            <a:r>
              <a:rPr lang="pt-BR" b="1" dirty="0"/>
              <a:t>7.0 (</a:t>
            </a:r>
            <a:r>
              <a:rPr lang="pt-BR" b="1" dirty="0" err="1"/>
              <a:t>Nougat</a:t>
            </a:r>
            <a:r>
              <a:rPr lang="pt-BR" b="1" dirty="0"/>
              <a:t>) – agosto/2016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Varias </a:t>
            </a:r>
            <a:r>
              <a:rPr lang="pt-BR" dirty="0"/>
              <a:t>Janelas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Melhoria </a:t>
            </a:r>
            <a:r>
              <a:rPr lang="pt-BR" dirty="0"/>
              <a:t>nas </a:t>
            </a:r>
            <a:r>
              <a:rPr lang="pt-BR" dirty="0" smtClean="0"/>
              <a:t>notificações, e </a:t>
            </a:r>
            <a:r>
              <a:rPr lang="pt-BR" dirty="0"/>
              <a:t>muito </a:t>
            </a:r>
            <a:r>
              <a:rPr lang="pt-BR" dirty="0" smtClean="0"/>
              <a:t>mais.</a:t>
            </a:r>
            <a:endParaRPr lang="pt-BR" dirty="0"/>
          </a:p>
        </p:txBody>
      </p:sp>
      <p:pic>
        <p:nvPicPr>
          <p:cNvPr id="14338" name="Picture 2" descr="Resultado de imagem para lollipop androi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391" y="1235140"/>
            <a:ext cx="1115889" cy="157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sultado de imagem para nougat androi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3" t="8938" r="25978" b="10278"/>
          <a:stretch/>
        </p:blipFill>
        <p:spPr bwMode="auto">
          <a:xfrm>
            <a:off x="7392144" y="4869160"/>
            <a:ext cx="1512168" cy="144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Resultado de imagem para marshmallow android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6" t="3363" r="18214"/>
          <a:stretch/>
        </p:blipFill>
        <p:spPr bwMode="auto">
          <a:xfrm>
            <a:off x="7461248" y="3177232"/>
            <a:ext cx="1227040" cy="132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33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Android</a:t>
            </a:r>
            <a:r>
              <a:rPr lang="pt-BR" dirty="0" smtClean="0"/>
              <a:t> 8.0 </a:t>
            </a:r>
            <a:r>
              <a:rPr lang="pt-BR" dirty="0" err="1" smtClean="0"/>
              <a:t>Oreo</a:t>
            </a:r>
            <a:endParaRPr lang="pt-BR" dirty="0"/>
          </a:p>
        </p:txBody>
      </p:sp>
      <p:pic>
        <p:nvPicPr>
          <p:cNvPr id="15362" name="Picture 2" descr="Resultado de imagem para android ore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399" y="1556792"/>
            <a:ext cx="275447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6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Android</a:t>
            </a:r>
            <a:r>
              <a:rPr lang="pt-BR" dirty="0" smtClean="0"/>
              <a:t> Studio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01236" y="1259632"/>
            <a:ext cx="10972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Ambiente de desenvolvimento integrado voltado para </a:t>
            </a:r>
            <a:r>
              <a:rPr lang="pt-BR" dirty="0" err="1" smtClean="0"/>
              <a:t>Android</a:t>
            </a:r>
            <a:r>
              <a:rPr lang="pt-BR" dirty="0" smtClean="0"/>
              <a:t>.</a:t>
            </a: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Baseado no software </a:t>
            </a:r>
            <a:r>
              <a:rPr lang="pt-BR" dirty="0" err="1" smtClean="0"/>
              <a:t>IntelliJ</a:t>
            </a:r>
            <a:r>
              <a:rPr lang="pt-BR" dirty="0"/>
              <a:t> </a:t>
            </a:r>
            <a:r>
              <a:rPr lang="pt-BR" dirty="0" smtClean="0"/>
              <a:t>da </a:t>
            </a:r>
            <a:r>
              <a:rPr lang="pt-BR" dirty="0" err="1" smtClean="0"/>
              <a:t>JetBrains</a:t>
            </a:r>
            <a:r>
              <a:rPr lang="pt-BR" dirty="0" smtClean="0"/>
              <a:t>.</a:t>
            </a: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Lançado em 2013.</a:t>
            </a: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Substituindo Eclipse </a:t>
            </a:r>
            <a:r>
              <a:rPr lang="pt-BR" dirty="0" err="1" smtClean="0"/>
              <a:t>Android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r>
              <a:rPr lang="pt-BR" dirty="0" smtClean="0"/>
              <a:t> Tools.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Principais Características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Suporte para compilações baseadas em </a:t>
            </a:r>
            <a:r>
              <a:rPr lang="pt-BR" dirty="0" err="1"/>
              <a:t>Gradle</a:t>
            </a:r>
            <a:r>
              <a:rPr lang="pt-BR" dirty="0" smtClean="0"/>
              <a:t>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Integração com </a:t>
            </a:r>
            <a:r>
              <a:rPr lang="pt-BR" dirty="0" err="1"/>
              <a:t>ProGuard</a:t>
            </a:r>
            <a:r>
              <a:rPr lang="pt-BR" dirty="0"/>
              <a:t> e </a:t>
            </a:r>
            <a:r>
              <a:rPr lang="pt-BR" dirty="0" err="1"/>
              <a:t>capacibilidade</a:t>
            </a:r>
            <a:r>
              <a:rPr lang="pt-BR" dirty="0"/>
              <a:t> de assinatura de aplicativo</a:t>
            </a:r>
            <a:r>
              <a:rPr lang="pt-BR" dirty="0" smtClean="0"/>
              <a:t>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Um assistente baseado em predefinições com designs e componentes comuns de </a:t>
            </a:r>
            <a:r>
              <a:rPr lang="pt-BR" dirty="0" err="1"/>
              <a:t>Android</a:t>
            </a:r>
            <a:r>
              <a:rPr lang="pt-BR" dirty="0" smtClean="0"/>
              <a:t>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Um rico editor de layout que permite que usuários arrastem componentes de interface de usuário, opção de </a:t>
            </a:r>
            <a:r>
              <a:rPr lang="pt-BR" dirty="0" err="1"/>
              <a:t>pré</a:t>
            </a:r>
            <a:r>
              <a:rPr lang="pt-BR" dirty="0"/>
              <a:t>-visualizar layouts em várias configurações de tela</a:t>
            </a:r>
            <a:r>
              <a:rPr lang="pt-BR" dirty="0" smtClean="0"/>
              <a:t>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6386" name="Picture 2" descr="Resultado de imagem para android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773" y="1844824"/>
            <a:ext cx="3636169" cy="155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77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de desenvolvimento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01236" y="1700808"/>
            <a:ext cx="10972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buClrTx/>
              <a:buFontTx/>
              <a:buNone/>
            </a:pPr>
            <a:r>
              <a:rPr lang="pt-BR" altLang="pt-BR" dirty="0">
                <a:solidFill>
                  <a:srgbClr val="000000"/>
                </a:solidFill>
              </a:rPr>
              <a:t>JVM – Máquina virtual Java (do inglês Java Virtual </a:t>
            </a:r>
            <a:r>
              <a:rPr lang="pt-BR" altLang="pt-BR" dirty="0" err="1">
                <a:solidFill>
                  <a:srgbClr val="000000"/>
                </a:solidFill>
              </a:rPr>
              <a:t>Machine</a:t>
            </a:r>
            <a:r>
              <a:rPr lang="pt-BR" altLang="pt-BR" dirty="0">
                <a:solidFill>
                  <a:srgbClr val="000000"/>
                </a:solidFill>
              </a:rPr>
              <a:t> - JVM) é um programa que carrega e executa os aplicativos Java, convertendo os </a:t>
            </a:r>
            <a:r>
              <a:rPr lang="pt-BR" altLang="pt-BR" dirty="0" err="1">
                <a:solidFill>
                  <a:srgbClr val="000000"/>
                </a:solidFill>
              </a:rPr>
              <a:t>bytecodes</a:t>
            </a:r>
            <a:r>
              <a:rPr lang="pt-BR" altLang="pt-BR" dirty="0">
                <a:solidFill>
                  <a:srgbClr val="000000"/>
                </a:solidFill>
              </a:rPr>
              <a:t> em código executável de máquina. A JVM é responsável pelo gerenciamento dos aplicativos, à medida em que são executados. </a:t>
            </a:r>
            <a:endParaRPr lang="pt-BR" altLang="pt-BR" dirty="0" smtClean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50000"/>
              </a:lnSpc>
              <a:buClrTx/>
              <a:buFontTx/>
              <a:buNone/>
            </a:pPr>
            <a:endParaRPr lang="pt-BR" altLang="pt-BR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50000"/>
              </a:lnSpc>
              <a:buClrTx/>
              <a:buFontTx/>
              <a:buNone/>
            </a:pPr>
            <a:r>
              <a:rPr lang="pt-BR" altLang="pt-BR" dirty="0">
                <a:solidFill>
                  <a:srgbClr val="000000"/>
                </a:solidFill>
              </a:rPr>
              <a:t>JDK – Java </a:t>
            </a:r>
            <a:r>
              <a:rPr lang="pt-BR" altLang="pt-BR" dirty="0" err="1">
                <a:solidFill>
                  <a:srgbClr val="000000"/>
                </a:solidFill>
              </a:rPr>
              <a:t>Development</a:t>
            </a:r>
            <a:r>
              <a:rPr lang="pt-BR" altLang="pt-BR" dirty="0">
                <a:solidFill>
                  <a:srgbClr val="000000"/>
                </a:solidFill>
              </a:rPr>
              <a:t> Kit Software - Desenvolvido pela Sun </a:t>
            </a:r>
            <a:r>
              <a:rPr lang="pt-BR" altLang="pt-BR" dirty="0" err="1">
                <a:solidFill>
                  <a:srgbClr val="000000"/>
                </a:solidFill>
              </a:rPr>
              <a:t>Microsystens</a:t>
            </a:r>
            <a:r>
              <a:rPr lang="pt-BR" altLang="pt-BR" dirty="0">
                <a:solidFill>
                  <a:srgbClr val="000000"/>
                </a:solidFill>
              </a:rPr>
              <a:t> que implementa o conjunto básico de ferramentas necessárias para escrever, testar e depurar aplicações Java e </a:t>
            </a:r>
            <a:r>
              <a:rPr lang="pt-BR" altLang="pt-BR" dirty="0" err="1">
                <a:solidFill>
                  <a:srgbClr val="000000"/>
                </a:solidFill>
              </a:rPr>
              <a:t>applets</a:t>
            </a:r>
            <a:r>
              <a:rPr lang="pt-BR" altLang="pt-BR" dirty="0">
                <a:solidFill>
                  <a:srgbClr val="000000"/>
                </a:solidFill>
              </a:rPr>
              <a:t>. </a:t>
            </a:r>
          </a:p>
          <a:p>
            <a:pPr algn="just" eaLnBrk="1" hangingPunct="1">
              <a:lnSpc>
                <a:spcPct val="150000"/>
              </a:lnSpc>
              <a:buClrTx/>
              <a:buFontTx/>
              <a:buNone/>
            </a:pPr>
            <a:endParaRPr lang="pt-BR" alt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47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para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01236" y="1412776"/>
            <a:ext cx="10972800" cy="402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ClrTx/>
              <a:buFont typeface="Arial" panose="020B0604020202020204" pitchFamily="34" charset="0"/>
              <a:buChar char="•"/>
            </a:pPr>
            <a:r>
              <a:rPr lang="pt-BR" altLang="pt-BR" b="1" dirty="0">
                <a:solidFill>
                  <a:srgbClr val="000000"/>
                </a:solidFill>
                <a:ea typeface="MS PGothic" panose="020B0600070205080204" pitchFamily="34" charset="-128"/>
              </a:rPr>
              <a:t>Um aplicativo </a:t>
            </a:r>
            <a:r>
              <a:rPr lang="pt-BR" altLang="pt-BR" b="1" dirty="0" err="1">
                <a:solidFill>
                  <a:srgbClr val="000000"/>
                </a:solidFill>
                <a:ea typeface="MS PGothic" panose="020B0600070205080204" pitchFamily="34" charset="-128"/>
              </a:rPr>
              <a:t>Android</a:t>
            </a:r>
            <a:r>
              <a:rPr lang="pt-BR" altLang="pt-BR" b="1" dirty="0">
                <a:solidFill>
                  <a:srgbClr val="000000"/>
                </a:solidFill>
                <a:ea typeface="MS PGothic" panose="020B0600070205080204" pitchFamily="34" charset="-128"/>
              </a:rPr>
              <a:t> consiste em uma ou mais das classificações a seguir:</a:t>
            </a:r>
          </a:p>
          <a:p>
            <a:pPr marL="285750" indent="-285750" eaLnBrk="1" hangingPunct="1">
              <a:buClrTx/>
              <a:buFont typeface="Arial" panose="020B0604020202020204" pitchFamily="34" charset="0"/>
              <a:buChar char="•"/>
            </a:pPr>
            <a:endParaRPr lang="pt-BR" altLang="pt-BR" b="1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285750" indent="-285750" eaLnBrk="1" hangingPunct="1">
              <a:buClrTx/>
              <a:buFont typeface="Arial" panose="020B0604020202020204" pitchFamily="34" charset="0"/>
              <a:buChar char="•"/>
            </a:pPr>
            <a:r>
              <a:rPr lang="pt-BR" altLang="pt-BR" b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Atividades (</a:t>
            </a:r>
            <a:r>
              <a:rPr lang="pt-BR" altLang="pt-BR" b="1" dirty="0" err="1" smtClean="0">
                <a:solidFill>
                  <a:srgbClr val="000000"/>
                </a:solidFill>
                <a:ea typeface="MS PGothic" panose="020B0600070205080204" pitchFamily="34" charset="-128"/>
              </a:rPr>
              <a:t>Activit</a:t>
            </a:r>
            <a:r>
              <a:rPr lang="pt-BR" altLang="pt-BR" b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)</a:t>
            </a:r>
            <a:endParaRPr lang="pt-BR" altLang="pt-BR" b="1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000000"/>
                </a:solidFill>
                <a:ea typeface="MS PGothic" panose="020B0600070205080204" pitchFamily="34" charset="-128"/>
              </a:rPr>
              <a:t>Um aplicativo que possui uma UI visível é implementado com uma atividade. Quando um usuário seleciona um aplicativo da tela inicial ou de um ativador de aplicativo, uma atividade é iniciada</a:t>
            </a:r>
            <a:r>
              <a:rPr lang="pt-BR" altLang="pt-BR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.</a:t>
            </a: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pt-BR" altLang="pt-BR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pt-BR" altLang="pt-BR" b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Serviços (Service)</a:t>
            </a:r>
            <a:endParaRPr lang="pt-BR" altLang="pt-BR" b="1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000000"/>
                </a:solidFill>
                <a:ea typeface="MS PGothic" panose="020B0600070205080204" pitchFamily="34" charset="-128"/>
              </a:rPr>
              <a:t>Um serviço deve ser utilizado para qualquer aplicativo que precise persistir por um longo período de tempo, como um monitor de rede ou um aplicativo de verificação de atualização.</a:t>
            </a: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pt-BR" altLang="pt-BR" dirty="0" smtClean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pt-BR" altLang="pt-BR" b="1" dirty="0">
                <a:solidFill>
                  <a:srgbClr val="000000"/>
                </a:solidFill>
                <a:ea typeface="MS PGothic" panose="020B0600070205080204" pitchFamily="34" charset="-128"/>
              </a:rPr>
              <a:t>Outras Classificações:  </a:t>
            </a:r>
            <a:r>
              <a:rPr lang="pt-BR" altLang="pt-BR" dirty="0">
                <a:solidFill>
                  <a:srgbClr val="000000"/>
                </a:solidFill>
                <a:ea typeface="MS PGothic" panose="020B0600070205080204" pitchFamily="34" charset="-128"/>
              </a:rPr>
              <a:t>Provedores de conteúdo, Receptores de </a:t>
            </a:r>
            <a:r>
              <a:rPr lang="pt-BR" altLang="pt-BR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transmissão</a:t>
            </a:r>
            <a:endParaRPr lang="pt-BR" altLang="pt-BR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3810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Ambiente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01236" y="1412776"/>
            <a:ext cx="1097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ClrTx/>
              <a:buFont typeface="Arial" panose="020B0604020202020204" pitchFamily="34" charset="0"/>
              <a:buChar char="•"/>
            </a:pPr>
            <a:r>
              <a:rPr lang="pt-BR" altLang="pt-BR" b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Download </a:t>
            </a:r>
            <a:r>
              <a:rPr lang="pt-BR" altLang="pt-BR" b="1" dirty="0" err="1" smtClean="0">
                <a:solidFill>
                  <a:srgbClr val="000000"/>
                </a:solidFill>
                <a:ea typeface="MS PGothic" panose="020B0600070205080204" pitchFamily="34" charset="-128"/>
              </a:rPr>
              <a:t>Android</a:t>
            </a:r>
            <a:r>
              <a:rPr lang="pt-BR" altLang="pt-BR" b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 Studio: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altLang="pt-BR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000000"/>
                </a:solidFill>
                <a:ea typeface="MS PGothic" panose="020B0600070205080204" pitchFamily="34" charset="-128"/>
                <a:hlinkClick r:id="rId2"/>
              </a:rPr>
              <a:t>https://</a:t>
            </a:r>
            <a:r>
              <a:rPr lang="pt-BR" altLang="pt-BR" dirty="0" smtClean="0">
                <a:solidFill>
                  <a:srgbClr val="000000"/>
                </a:solidFill>
                <a:ea typeface="MS PGothic" panose="020B0600070205080204" pitchFamily="34" charset="-128"/>
                <a:hlinkClick r:id="rId2"/>
              </a:rPr>
              <a:t>developer.android.com/studio/index.html?hl=pt-br</a:t>
            </a:r>
            <a:endParaRPr lang="pt-BR" altLang="pt-BR" dirty="0" smtClean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altLang="pt-BR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Instalação simples e comum. Seguir os passos da instalação.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altLang="pt-BR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altLang="pt-BR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2859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SDK Manager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01236" y="1412776"/>
            <a:ext cx="1097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ClrTx/>
              <a:buFont typeface="Arial" panose="020B0604020202020204" pitchFamily="34" charset="0"/>
              <a:buChar char="•"/>
            </a:pPr>
            <a:r>
              <a:rPr lang="pt-BR" altLang="pt-BR" b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SDK (Software </a:t>
            </a:r>
            <a:r>
              <a:rPr lang="pt-BR" altLang="pt-BR" b="1" dirty="0" err="1" smtClean="0">
                <a:solidFill>
                  <a:srgbClr val="000000"/>
                </a:solidFill>
                <a:ea typeface="MS PGothic" panose="020B0600070205080204" pitchFamily="34" charset="-128"/>
              </a:rPr>
              <a:t>Development</a:t>
            </a:r>
            <a:r>
              <a:rPr lang="pt-BR" altLang="pt-BR" b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 Kit).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altLang="pt-BR" dirty="0" smtClean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Um versão SDK para cada atualização do </a:t>
            </a:r>
            <a:r>
              <a:rPr lang="pt-BR" altLang="pt-BR" dirty="0" err="1" smtClean="0">
                <a:solidFill>
                  <a:srgbClr val="000000"/>
                </a:solidFill>
                <a:ea typeface="MS PGothic" panose="020B0600070205080204" pitchFamily="34" charset="-128"/>
              </a:rPr>
              <a:t>android</a:t>
            </a:r>
            <a:r>
              <a:rPr lang="pt-BR" altLang="pt-BR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altLang="pt-BR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Pacote com frameworks, bibliotecas, emulador,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altLang="pt-BR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Pode ser baixados diretamente do </a:t>
            </a:r>
            <a:r>
              <a:rPr lang="pt-BR" altLang="pt-BR" dirty="0" err="1" smtClean="0">
                <a:solidFill>
                  <a:srgbClr val="000000"/>
                </a:solidFill>
                <a:ea typeface="MS PGothic" panose="020B0600070205080204" pitchFamily="34" charset="-128"/>
              </a:rPr>
              <a:t>Android</a:t>
            </a:r>
            <a:r>
              <a:rPr lang="pt-BR" altLang="pt-BR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 Studio.</a:t>
            </a:r>
            <a:endParaRPr lang="pt-BR" altLang="pt-BR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8196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SDK Manager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963" y="1536526"/>
            <a:ext cx="3977073" cy="4628778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01236" y="1412776"/>
            <a:ext cx="1097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ClrTx/>
              <a:buFont typeface="Arial" panose="020B0604020202020204" pitchFamily="34" charset="0"/>
              <a:buChar char="•"/>
            </a:pPr>
            <a:r>
              <a:rPr lang="pt-BR" altLang="pt-BR" b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Pode ser acesso na tela inicial do </a:t>
            </a:r>
            <a:r>
              <a:rPr lang="pt-BR" altLang="pt-BR" b="1" dirty="0" err="1" smtClean="0">
                <a:solidFill>
                  <a:srgbClr val="000000"/>
                </a:solidFill>
                <a:ea typeface="MS PGothic" panose="020B0600070205080204" pitchFamily="34" charset="-128"/>
              </a:rPr>
              <a:t>Android</a:t>
            </a:r>
            <a:r>
              <a:rPr lang="pt-BR" altLang="pt-BR" b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 Studio.</a:t>
            </a:r>
            <a:endParaRPr lang="pt-BR" altLang="pt-BR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9429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SDK Manager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01236" y="1412776"/>
            <a:ext cx="1097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ClrTx/>
              <a:buFont typeface="Arial" panose="020B0604020202020204" pitchFamily="34" charset="0"/>
              <a:buChar char="•"/>
            </a:pPr>
            <a:r>
              <a:rPr lang="pt-BR" altLang="pt-BR" b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Em SDK </a:t>
            </a:r>
            <a:r>
              <a:rPr lang="pt-BR" altLang="pt-BR" b="1" dirty="0" err="1" smtClean="0">
                <a:solidFill>
                  <a:srgbClr val="000000"/>
                </a:solidFill>
                <a:ea typeface="MS PGothic" panose="020B0600070205080204" pitchFamily="34" charset="-128"/>
              </a:rPr>
              <a:t>Plataforms</a:t>
            </a:r>
            <a:r>
              <a:rPr lang="pt-BR" altLang="pt-BR" b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 selecionamos os pacotes que serão necessários para o projeto que iremos implementar.</a:t>
            </a:r>
            <a:endParaRPr lang="pt-BR" altLang="pt-BR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546" y="1782108"/>
            <a:ext cx="8832551" cy="495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1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do SO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67122" y="1985232"/>
            <a:ext cx="49295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Antes cada fabricante tinha seu próprio SO</a:t>
            </a:r>
          </a:p>
          <a:p>
            <a:endParaRPr lang="pt-BR" dirty="0" smtClean="0"/>
          </a:p>
          <a:p>
            <a:r>
              <a:rPr lang="pt-BR" dirty="0" smtClean="0"/>
              <a:t> - Aplicações específicas</a:t>
            </a:r>
          </a:p>
          <a:p>
            <a:endParaRPr lang="pt-BR" dirty="0" smtClean="0"/>
          </a:p>
          <a:p>
            <a:r>
              <a:rPr lang="pt-BR" dirty="0" smtClean="0"/>
              <a:t> - Dificuldade de programar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67122" y="4149080"/>
            <a:ext cx="822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Com o aumento do número de celulares no mundo, surge a necessidade </a:t>
            </a:r>
          </a:p>
          <a:p>
            <a:r>
              <a:rPr lang="pt-BR" b="1" dirty="0" smtClean="0"/>
              <a:t>de criar um sistema operacional genérico.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65796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SDK Manager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01236" y="1412776"/>
            <a:ext cx="1097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ClrTx/>
              <a:buFont typeface="Arial" panose="020B0604020202020204" pitchFamily="34" charset="0"/>
              <a:buChar char="•"/>
            </a:pPr>
            <a:r>
              <a:rPr lang="pt-BR" altLang="pt-BR" b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Em SDK Tools selecionamos os pacotes de ferramentas que usaremos ao longo do desenvolvimento.</a:t>
            </a:r>
            <a:endParaRPr lang="pt-BR" altLang="pt-BR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069" y="1808584"/>
            <a:ext cx="8725579" cy="493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8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SDK Manager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01236" y="1412776"/>
            <a:ext cx="10972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ClrTx/>
              <a:buFont typeface="Arial" panose="020B0604020202020204" pitchFamily="34" charset="0"/>
              <a:buChar char="•"/>
            </a:pPr>
            <a:r>
              <a:rPr lang="pt-BR" altLang="pt-BR" b="1" dirty="0" err="1" smtClean="0">
                <a:solidFill>
                  <a:srgbClr val="000000"/>
                </a:solidFill>
                <a:ea typeface="MS PGothic" panose="020B0600070205080204" pitchFamily="34" charset="-128"/>
              </a:rPr>
              <a:t>Android</a:t>
            </a:r>
            <a:r>
              <a:rPr lang="pt-BR" altLang="pt-BR" b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 SDK Build-Tools.</a:t>
            </a:r>
          </a:p>
          <a:p>
            <a:pPr lvl="1"/>
            <a:endParaRPr lang="pt-BR" altLang="pt-BR" dirty="0" smtClean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Contém ferramentas de </a:t>
            </a:r>
            <a:r>
              <a:rPr lang="pt-BR" altLang="pt-BR" dirty="0" err="1" smtClean="0">
                <a:solidFill>
                  <a:srgbClr val="000000"/>
                </a:solidFill>
                <a:ea typeface="MS PGothic" panose="020B0600070205080204" pitchFamily="34" charset="-128"/>
              </a:rPr>
              <a:t>compliação</a:t>
            </a:r>
            <a:r>
              <a:rPr lang="pt-BR" altLang="pt-BR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, como o </a:t>
            </a:r>
            <a:r>
              <a:rPr lang="pt-BR" altLang="pt-BR" dirty="0" err="1" smtClean="0">
                <a:solidFill>
                  <a:srgbClr val="000000"/>
                </a:solidFill>
                <a:ea typeface="MS PGothic" panose="020B0600070205080204" pitchFamily="34" charset="-128"/>
              </a:rPr>
              <a:t>Gradle</a:t>
            </a:r>
            <a:endParaRPr lang="pt-BR" altLang="pt-BR" dirty="0" smtClean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altLang="pt-BR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b="1" dirty="0" err="1" smtClean="0">
                <a:solidFill>
                  <a:srgbClr val="000000"/>
                </a:solidFill>
                <a:ea typeface="MS PGothic" panose="020B0600070205080204" pitchFamily="34" charset="-128"/>
              </a:rPr>
              <a:t>Android</a:t>
            </a:r>
            <a:r>
              <a:rPr lang="pt-BR" altLang="pt-BR" b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pt-BR" altLang="pt-BR" b="1" dirty="0" err="1" smtClean="0">
                <a:solidFill>
                  <a:srgbClr val="000000"/>
                </a:solidFill>
                <a:ea typeface="MS PGothic" panose="020B0600070205080204" pitchFamily="34" charset="-128"/>
              </a:rPr>
              <a:t>Emulator</a:t>
            </a:r>
            <a:endParaRPr lang="pt-BR" altLang="pt-BR" b="1" dirty="0" smtClean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b="1" dirty="0" smtClean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Contém o emulador do </a:t>
            </a:r>
            <a:r>
              <a:rPr lang="pt-BR" altLang="pt-BR" dirty="0" err="1" smtClean="0">
                <a:solidFill>
                  <a:srgbClr val="000000"/>
                </a:solidFill>
                <a:ea typeface="MS PGothic" panose="020B0600070205080204" pitchFamily="34" charset="-128"/>
              </a:rPr>
              <a:t>android</a:t>
            </a:r>
            <a:r>
              <a:rPr lang="pt-BR" altLang="pt-BR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 para testes do </a:t>
            </a:r>
            <a:r>
              <a:rPr lang="pt-BR" altLang="pt-BR" dirty="0" err="1" smtClean="0">
                <a:solidFill>
                  <a:srgbClr val="000000"/>
                </a:solidFill>
                <a:ea typeface="MS PGothic" panose="020B0600070205080204" pitchFamily="34" charset="-128"/>
              </a:rPr>
              <a:t>app</a:t>
            </a:r>
            <a:r>
              <a:rPr lang="pt-BR" altLang="pt-BR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altLang="pt-BR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b="1" dirty="0" err="1" smtClean="0">
                <a:solidFill>
                  <a:srgbClr val="000000"/>
                </a:solidFill>
                <a:ea typeface="MS PGothic" panose="020B0600070205080204" pitchFamily="34" charset="-128"/>
              </a:rPr>
              <a:t>Android</a:t>
            </a:r>
            <a:r>
              <a:rPr lang="pt-BR" altLang="pt-BR" b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 SDK </a:t>
            </a:r>
            <a:r>
              <a:rPr lang="pt-BR" altLang="pt-BR" b="1" dirty="0" err="1" smtClean="0">
                <a:solidFill>
                  <a:srgbClr val="000000"/>
                </a:solidFill>
                <a:ea typeface="MS PGothic" panose="020B0600070205080204" pitchFamily="34" charset="-128"/>
              </a:rPr>
              <a:t>Plataform</a:t>
            </a:r>
            <a:r>
              <a:rPr lang="pt-BR" altLang="pt-BR" b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-Tools e </a:t>
            </a:r>
            <a:r>
              <a:rPr lang="pt-BR" altLang="pt-BR" b="1" dirty="0" err="1" smtClean="0">
                <a:solidFill>
                  <a:srgbClr val="000000"/>
                </a:solidFill>
                <a:ea typeface="MS PGothic" panose="020B0600070205080204" pitchFamily="34" charset="-128"/>
              </a:rPr>
              <a:t>Android</a:t>
            </a:r>
            <a:r>
              <a:rPr lang="pt-BR" altLang="pt-BR" b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 SDK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b="1" dirty="0" smtClean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Ferramentas para auxiliar no desenvolvimento.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altLang="pt-BR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b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Google USB Driver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altLang="pt-BR" b="1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Pacote necessário para instalar o aplicativo em um celular real para realizar testes.</a:t>
            </a:r>
          </a:p>
        </p:txBody>
      </p:sp>
    </p:spTree>
    <p:extLst>
      <p:ext uri="{BB962C8B-B14F-4D97-AF65-F5344CB8AC3E}">
        <p14:creationId xmlns:p14="http://schemas.microsoft.com/office/powerpoint/2010/main" val="2716724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SDK Manager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01236" y="1412776"/>
            <a:ext cx="1097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ClrTx/>
              <a:buFont typeface="Arial" panose="020B0604020202020204" pitchFamily="34" charset="0"/>
              <a:buChar char="•"/>
            </a:pPr>
            <a:r>
              <a:rPr lang="pt-BR" altLang="pt-BR" b="1" dirty="0" err="1" smtClean="0">
                <a:solidFill>
                  <a:srgbClr val="000000"/>
                </a:solidFill>
                <a:ea typeface="MS PGothic" panose="020B0600070205080204" pitchFamily="34" charset="-128"/>
              </a:rPr>
              <a:t>Intell</a:t>
            </a:r>
            <a:r>
              <a:rPr lang="pt-BR" altLang="pt-BR" b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 x86 </a:t>
            </a:r>
            <a:r>
              <a:rPr lang="pt-BR" altLang="pt-BR" b="1" dirty="0" err="1" smtClean="0">
                <a:solidFill>
                  <a:srgbClr val="000000"/>
                </a:solidFill>
                <a:ea typeface="MS PGothic" panose="020B0600070205080204" pitchFamily="34" charset="-128"/>
              </a:rPr>
              <a:t>Emulator</a:t>
            </a:r>
            <a:r>
              <a:rPr lang="pt-BR" altLang="pt-BR" b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pt-BR" altLang="pt-BR" b="1" dirty="0" err="1" smtClean="0">
                <a:solidFill>
                  <a:srgbClr val="000000"/>
                </a:solidFill>
                <a:ea typeface="MS PGothic" panose="020B0600070205080204" pitchFamily="34" charset="-128"/>
              </a:rPr>
              <a:t>Accelerator</a:t>
            </a:r>
            <a:r>
              <a:rPr lang="pt-BR" altLang="pt-BR" b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 (HAXM Installer).</a:t>
            </a:r>
          </a:p>
          <a:p>
            <a:pPr lvl="1"/>
            <a:endParaRPr lang="pt-BR" altLang="pt-BR" dirty="0" smtClean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Desenvolvido para deixar o emulador do </a:t>
            </a:r>
            <a:r>
              <a:rPr lang="pt-BR" altLang="pt-BR" dirty="0" err="1" smtClean="0">
                <a:solidFill>
                  <a:srgbClr val="000000"/>
                </a:solidFill>
                <a:ea typeface="MS PGothic" panose="020B0600070205080204" pitchFamily="34" charset="-128"/>
              </a:rPr>
              <a:t>Android</a:t>
            </a:r>
            <a:r>
              <a:rPr lang="pt-BR" altLang="pt-BR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 mais rápido.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Só funciona em processadores </a:t>
            </a:r>
            <a:r>
              <a:rPr lang="pt-BR" altLang="pt-BR" dirty="0" err="1" smtClean="0">
                <a:solidFill>
                  <a:srgbClr val="000000"/>
                </a:solidFill>
                <a:ea typeface="MS PGothic" panose="020B0600070205080204" pitchFamily="34" charset="-128"/>
              </a:rPr>
              <a:t>intell</a:t>
            </a:r>
            <a:r>
              <a:rPr lang="pt-BR" altLang="pt-BR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altLang="pt-BR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b="1" dirty="0" err="1" smtClean="0">
                <a:solidFill>
                  <a:srgbClr val="000000"/>
                </a:solidFill>
                <a:ea typeface="MS PGothic" panose="020B0600070205080204" pitchFamily="34" charset="-128"/>
              </a:rPr>
              <a:t>Support</a:t>
            </a:r>
            <a:r>
              <a:rPr lang="pt-BR" altLang="pt-BR" b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pt-BR" altLang="pt-BR" b="1" dirty="0" err="1" smtClean="0">
                <a:solidFill>
                  <a:srgbClr val="000000"/>
                </a:solidFill>
                <a:ea typeface="MS PGothic" panose="020B0600070205080204" pitchFamily="34" charset="-128"/>
              </a:rPr>
              <a:t>Repository</a:t>
            </a:r>
            <a:endParaRPr lang="pt-BR" altLang="pt-BR" b="1" dirty="0" smtClean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altLang="pt-BR" b="1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Ferramentas a parte para auxiliar no desenvolvimento, incluindo </a:t>
            </a:r>
            <a:r>
              <a:rPr lang="pt-BR" altLang="pt-BR" dirty="0" err="1" smtClean="0">
                <a:solidFill>
                  <a:srgbClr val="000000"/>
                </a:solidFill>
                <a:ea typeface="MS PGothic" panose="020B0600070205080204" pitchFamily="34" charset="-128"/>
              </a:rPr>
              <a:t>API’s</a:t>
            </a:r>
            <a:r>
              <a:rPr lang="pt-BR" altLang="pt-BR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 do </a:t>
            </a:r>
            <a:r>
              <a:rPr lang="pt-BR" altLang="pt-BR" dirty="0" err="1" smtClean="0">
                <a:solidFill>
                  <a:srgbClr val="000000"/>
                </a:solidFill>
                <a:ea typeface="MS PGothic" panose="020B0600070205080204" pitchFamily="34" charset="-128"/>
              </a:rPr>
              <a:t>google</a:t>
            </a:r>
            <a:r>
              <a:rPr lang="pt-BR" altLang="pt-BR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6987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392" y="2636912"/>
            <a:ext cx="10972800" cy="1143000"/>
          </a:xfrm>
        </p:spPr>
        <p:txBody>
          <a:bodyPr/>
          <a:lstStyle/>
          <a:p>
            <a:r>
              <a:rPr lang="pt-BR" dirty="0" smtClean="0"/>
              <a:t>Obrigado pessoal, até a próxima aula.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792398" y="5949280"/>
            <a:ext cx="4399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Professores Rafael, Reenye e Wellington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967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Open </a:t>
            </a:r>
            <a:r>
              <a:rPr lang="pt-BR" dirty="0" err="1"/>
              <a:t>Handset</a:t>
            </a:r>
            <a:r>
              <a:rPr lang="pt-BR" dirty="0"/>
              <a:t> Alliance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01236" y="1198575"/>
            <a:ext cx="109739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OHA - Open </a:t>
            </a:r>
            <a:r>
              <a:rPr lang="pt-BR" dirty="0" err="1"/>
              <a:t>Handset</a:t>
            </a:r>
            <a:r>
              <a:rPr lang="pt-BR" dirty="0"/>
              <a:t> Alliance, uma aliança liderada pela Google, que teve de início 35 empresas, entre elas fabricantes de celulares, operadoras telecomunicações, fabricantes de chips e desenvolvedores de software.</a:t>
            </a:r>
          </a:p>
        </p:txBody>
      </p:sp>
      <p:pic>
        <p:nvPicPr>
          <p:cNvPr id="6" name="Picture 2" descr="http://busyprogrammer.com/wp-content/uploads/2013/08/O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9"/>
          <a:stretch>
            <a:fillRect/>
          </a:stretch>
        </p:blipFill>
        <p:spPr bwMode="auto">
          <a:xfrm>
            <a:off x="2456691" y="2060848"/>
            <a:ext cx="7260743" cy="403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97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Open </a:t>
            </a:r>
            <a:r>
              <a:rPr lang="pt-BR" dirty="0" err="1"/>
              <a:t>Hanset</a:t>
            </a:r>
            <a:r>
              <a:rPr lang="pt-BR" dirty="0"/>
              <a:t> Alliance e o </a:t>
            </a:r>
            <a:r>
              <a:rPr lang="pt-BR" dirty="0" err="1" smtClean="0"/>
              <a:t>Android</a:t>
            </a:r>
            <a:endParaRPr lang="pt-BR" dirty="0"/>
          </a:p>
        </p:txBody>
      </p:sp>
      <p:pic>
        <p:nvPicPr>
          <p:cNvPr id="2050" name="Picture 2" descr="Resultado de imagem para open handset alli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2924944"/>
            <a:ext cx="5715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601236" y="1844824"/>
            <a:ext cx="73447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Open </a:t>
            </a:r>
            <a:r>
              <a:rPr lang="pt-BR" b="1" dirty="0" err="1"/>
              <a:t>Handset</a:t>
            </a:r>
            <a:r>
              <a:rPr lang="pt-BR" b="1" dirty="0"/>
              <a:t> Alliance é uma aliança de diversas empresas com </a:t>
            </a:r>
            <a:endParaRPr lang="pt-BR" b="1" dirty="0" smtClean="0"/>
          </a:p>
          <a:p>
            <a:r>
              <a:rPr lang="pt-BR" b="1" dirty="0" smtClean="0"/>
              <a:t>a </a:t>
            </a:r>
            <a:r>
              <a:rPr lang="pt-BR" b="1" dirty="0"/>
              <a:t>intenção de criar padrões abertos para telefonia móvel</a:t>
            </a:r>
            <a:r>
              <a:rPr lang="pt-BR" b="1" dirty="0" smtClean="0"/>
              <a:t>.</a:t>
            </a:r>
          </a:p>
          <a:p>
            <a:endParaRPr lang="pt-BR" b="1" dirty="0"/>
          </a:p>
          <a:p>
            <a:r>
              <a:rPr lang="pt-BR" dirty="0" smtClean="0"/>
              <a:t>-    Atualmente com mais de 80 empresas envolvidas.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5630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Open </a:t>
            </a:r>
            <a:r>
              <a:rPr lang="pt-BR" dirty="0" err="1"/>
              <a:t>Hanset</a:t>
            </a:r>
            <a:r>
              <a:rPr lang="pt-BR" dirty="0"/>
              <a:t> </a:t>
            </a:r>
            <a:r>
              <a:rPr lang="pt-BR" dirty="0" smtClean="0"/>
              <a:t>Alliance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1236" y="1700808"/>
            <a:ext cx="1097280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3 bilhões de pessoas tem um aparelho celular, tornando o aparelho um dos produtos de consumo mais bem-sucedido do mundo. Dessa forma, construir um aparelho superior melhoraria a vida de inúmeras pessoas. A OHA é um grupo de empresas líderes em tecnologia móvel que compartilham essa visão para mudar a experiência de todos os consumidores</a:t>
            </a:r>
            <a:r>
              <a:rPr lang="pt-BR" dirty="0" smtClean="0"/>
              <a:t>.</a:t>
            </a: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601236" y="3748738"/>
            <a:ext cx="10972800" cy="198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Criar ambiente moderno e flexível para criar aplicações.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Benefícios para os usuários, fabricantes e empresas de desenvolvimento.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Usuários tem aparelhos cada vez melhores disponíveis.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Fabricantes tem plataforma única e consolidada.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Desenvolvedores tem uma plataforma moderna e com diversos recursos </a:t>
            </a:r>
            <a:r>
              <a:rPr lang="pt-BR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incríveis.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07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Econômico da OHA</a:t>
            </a: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1734889" y="3141925"/>
            <a:ext cx="1658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Equipamentos</a:t>
            </a:r>
          </a:p>
        </p:txBody>
      </p:sp>
      <p:sp>
        <p:nvSpPr>
          <p:cNvPr id="8" name="CaixaDeTexto 8"/>
          <p:cNvSpPr txBox="1">
            <a:spLocks noChangeArrowheads="1"/>
          </p:cNvSpPr>
          <p:nvPr/>
        </p:nvSpPr>
        <p:spPr bwMode="auto">
          <a:xfrm>
            <a:off x="5563507" y="3077642"/>
            <a:ext cx="1095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Software</a:t>
            </a:r>
          </a:p>
        </p:txBody>
      </p:sp>
      <p:sp>
        <p:nvSpPr>
          <p:cNvPr id="9" name="CaixaDeTexto 10"/>
          <p:cNvSpPr txBox="1">
            <a:spLocks noChangeArrowheads="1"/>
          </p:cNvSpPr>
          <p:nvPr/>
        </p:nvSpPr>
        <p:spPr bwMode="auto">
          <a:xfrm>
            <a:off x="8910686" y="3215306"/>
            <a:ext cx="17875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/>
              <a:t>Operadoras de </a:t>
            </a:r>
          </a:p>
          <a:p>
            <a:pPr eaLnBrk="1" hangingPunct="1"/>
            <a:r>
              <a:rPr lang="pt-BR" altLang="pt-BR" dirty="0"/>
              <a:t>Telefonia Móvel</a:t>
            </a:r>
          </a:p>
        </p:txBody>
      </p:sp>
      <p:sp>
        <p:nvSpPr>
          <p:cNvPr id="10" name="CaixaDeTexto 12"/>
          <p:cNvSpPr txBox="1">
            <a:spLocks noChangeArrowheads="1"/>
          </p:cNvSpPr>
          <p:nvPr/>
        </p:nvSpPr>
        <p:spPr bwMode="auto">
          <a:xfrm>
            <a:off x="7492255" y="6011441"/>
            <a:ext cx="191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Semicondutores </a:t>
            </a:r>
          </a:p>
        </p:txBody>
      </p:sp>
      <p:sp>
        <p:nvSpPr>
          <p:cNvPr id="11" name="CaixaDeTexto 16"/>
          <p:cNvSpPr txBox="1">
            <a:spLocks noChangeArrowheads="1"/>
          </p:cNvSpPr>
          <p:nvPr/>
        </p:nvSpPr>
        <p:spPr bwMode="auto">
          <a:xfrm>
            <a:off x="2525712" y="6077100"/>
            <a:ext cx="3570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Comercialização de Companhias</a:t>
            </a:r>
          </a:p>
        </p:txBody>
      </p:sp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889" y="1617925"/>
            <a:ext cx="23050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662" y="1487427"/>
            <a:ext cx="31146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49" y="1480168"/>
            <a:ext cx="22860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4279478"/>
            <a:ext cx="22479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280" y="4552528"/>
            <a:ext cx="17716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486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 Linux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1236" y="1294182"/>
            <a:ext cx="109728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err="1"/>
              <a:t>Android</a:t>
            </a:r>
            <a:r>
              <a:rPr lang="pt-BR" b="1" dirty="0"/>
              <a:t> baseado no </a:t>
            </a:r>
            <a:r>
              <a:rPr lang="pt-BR" b="1" dirty="0" err="1"/>
              <a:t>Kernel</a:t>
            </a:r>
            <a:r>
              <a:rPr lang="pt-BR" b="1" dirty="0"/>
              <a:t> do Linux. </a:t>
            </a:r>
            <a:endParaRPr lang="pt-BR" b="1" dirty="0" smtClean="0"/>
          </a:p>
          <a:p>
            <a:pPr>
              <a:lnSpc>
                <a:spcPct val="150000"/>
              </a:lnSpc>
            </a:pPr>
            <a:endParaRPr lang="pt-BR" b="1" dirty="0"/>
          </a:p>
          <a:p>
            <a:pPr>
              <a:lnSpc>
                <a:spcPct val="150000"/>
              </a:lnSpc>
            </a:pPr>
            <a:r>
              <a:rPr lang="pt-BR" dirty="0" smtClean="0"/>
              <a:t>Basicamente </a:t>
            </a:r>
            <a:r>
              <a:rPr lang="pt-BR" dirty="0"/>
              <a:t>responsável pela interface entre hardware e software, controle de memória, processos, threads, arquivos e pastas, redes e drivers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r>
              <a:rPr lang="pt-BR" dirty="0" smtClean="0"/>
              <a:t>Segurança </a:t>
            </a:r>
            <a:r>
              <a:rPr lang="pt-BR" dirty="0"/>
              <a:t>baseada no </a:t>
            </a:r>
            <a:r>
              <a:rPr lang="pt-BR" dirty="0" smtClean="0"/>
              <a:t>Linux.</a:t>
            </a:r>
          </a:p>
          <a:p>
            <a:pPr>
              <a:lnSpc>
                <a:spcPct val="150000"/>
              </a:lnSpc>
            </a:pPr>
            <a:r>
              <a:rPr lang="pt-BR" dirty="0"/>
              <a:t>	</a:t>
            </a:r>
            <a:r>
              <a:rPr lang="pt-BR" dirty="0" smtClean="0"/>
              <a:t>- Para </a:t>
            </a:r>
            <a:r>
              <a:rPr lang="pt-BR" dirty="0"/>
              <a:t>cada aplicação instalada é criado um usuário no sistema operacional.</a:t>
            </a:r>
          </a:p>
        </p:txBody>
      </p:sp>
    </p:spTree>
    <p:extLst>
      <p:ext uri="{BB962C8B-B14F-4D97-AF65-F5344CB8AC3E}">
        <p14:creationId xmlns:p14="http://schemas.microsoft.com/office/powerpoint/2010/main" val="322541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7888" y="177686"/>
            <a:ext cx="10972800" cy="1143000"/>
          </a:xfrm>
        </p:spPr>
        <p:txBody>
          <a:bodyPr/>
          <a:lstStyle/>
          <a:p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7888" y="1320686"/>
            <a:ext cx="1097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1" dirty="0" smtClean="0"/>
              <a:t>Código aberto e livre</a:t>
            </a:r>
          </a:p>
          <a:p>
            <a:pPr algn="just">
              <a:lnSpc>
                <a:spcPct val="150000"/>
              </a:lnSpc>
            </a:pPr>
            <a:endParaRPr lang="pt-BR" b="1" dirty="0"/>
          </a:p>
          <a:p>
            <a:pPr algn="just">
              <a:lnSpc>
                <a:spcPct val="150000"/>
              </a:lnSpc>
            </a:pPr>
            <a:r>
              <a:rPr lang="pt-BR" b="1" dirty="0" err="1" smtClean="0"/>
              <a:t>Android</a:t>
            </a:r>
            <a:r>
              <a:rPr lang="pt-BR" b="1" dirty="0" smtClean="0"/>
              <a:t> </a:t>
            </a:r>
            <a:r>
              <a:rPr lang="pt-BR" b="1" dirty="0"/>
              <a:t>baseado no </a:t>
            </a:r>
            <a:r>
              <a:rPr lang="pt-BR" b="1" dirty="0" err="1"/>
              <a:t>Kernel</a:t>
            </a:r>
            <a:r>
              <a:rPr lang="pt-BR" b="1" dirty="0"/>
              <a:t> do Linux. </a:t>
            </a:r>
            <a:endParaRPr lang="pt-BR" b="1" dirty="0" smtClean="0"/>
          </a:p>
          <a:p>
            <a:pPr algn="just">
              <a:lnSpc>
                <a:spcPct val="150000"/>
              </a:lnSpc>
            </a:pPr>
            <a:endParaRPr lang="pt-BR" b="1" dirty="0"/>
          </a:p>
          <a:p>
            <a:pPr algn="just"/>
            <a:r>
              <a:rPr lang="pt-BR" dirty="0"/>
              <a:t>Todos podem </a:t>
            </a:r>
            <a:r>
              <a:rPr lang="pt-BR" dirty="0" smtClean="0"/>
              <a:t>contribuir.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Fabricantes </a:t>
            </a:r>
            <a:r>
              <a:rPr lang="pt-BR" dirty="0"/>
              <a:t>não precisam pagar para usar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Apache </a:t>
            </a:r>
            <a:r>
              <a:rPr lang="pt-BR" dirty="0"/>
              <a:t>Software </a:t>
            </a:r>
            <a:r>
              <a:rPr lang="pt-BR" dirty="0" err="1"/>
              <a:t>Fundation</a:t>
            </a:r>
            <a:r>
              <a:rPr lang="pt-BR" dirty="0"/>
              <a:t> permite alterar o código para customização sem precisar compartilhar as alterações com ninguém.</a:t>
            </a:r>
          </a:p>
        </p:txBody>
      </p:sp>
    </p:spTree>
    <p:extLst>
      <p:ext uri="{BB962C8B-B14F-4D97-AF65-F5344CB8AC3E}">
        <p14:creationId xmlns:p14="http://schemas.microsoft.com/office/powerpoint/2010/main" val="2794088505"/>
      </p:ext>
    </p:extLst>
  </p:cSld>
  <p:clrMapOvr>
    <a:masterClrMapping/>
  </p:clrMapOvr>
</p:sld>
</file>

<file path=ppt/theme/theme1.xml><?xml version="1.0" encoding="utf-8"?>
<a:theme xmlns:a="http://schemas.openxmlformats.org/drawingml/2006/main" name="SENAI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SENAI</Template>
  <TotalTime>4467</TotalTime>
  <Words>1506</Words>
  <Application>Microsoft Office PowerPoint</Application>
  <PresentationFormat>Widescreen</PresentationFormat>
  <Paragraphs>220</Paragraphs>
  <Slides>33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33</vt:i4>
      </vt:variant>
    </vt:vector>
  </HeadingPairs>
  <TitlesOfParts>
    <vt:vector size="41" baseType="lpstr">
      <vt:lpstr>MS PGothic</vt:lpstr>
      <vt:lpstr>Arial</vt:lpstr>
      <vt:lpstr>Arial MT Black</vt:lpstr>
      <vt:lpstr>Calibri</vt:lpstr>
      <vt:lpstr>Calibri Light</vt:lpstr>
      <vt:lpstr>Times New Roman</vt:lpstr>
      <vt:lpstr>SENAI</vt:lpstr>
      <vt:lpstr>Retrospectiva</vt:lpstr>
      <vt:lpstr>Técnico em Desenvolvimento de Sistemas  Interfaces para Dispositivos Móveis  Aula 1</vt:lpstr>
      <vt:lpstr>Evolução dos dispositivos</vt:lpstr>
      <vt:lpstr>Evolução do SO</vt:lpstr>
      <vt:lpstr>Open Handset Alliance </vt:lpstr>
      <vt:lpstr>Open Hanset Alliance e o Android</vt:lpstr>
      <vt:lpstr>Open Hanset Alliance</vt:lpstr>
      <vt:lpstr>Sistema Econômico da OHA</vt:lpstr>
      <vt:lpstr>SO Linux</vt:lpstr>
      <vt:lpstr>Android</vt:lpstr>
      <vt:lpstr>Android</vt:lpstr>
      <vt:lpstr>Características</vt:lpstr>
      <vt:lpstr>Características</vt:lpstr>
      <vt:lpstr>História</vt:lpstr>
      <vt:lpstr>História</vt:lpstr>
      <vt:lpstr>História</vt:lpstr>
      <vt:lpstr>História</vt:lpstr>
      <vt:lpstr>Evolução</vt:lpstr>
      <vt:lpstr>Evolução</vt:lpstr>
      <vt:lpstr>Evolução</vt:lpstr>
      <vt:lpstr>Evolução</vt:lpstr>
      <vt:lpstr>Evolução</vt:lpstr>
      <vt:lpstr>Android 8.0 Oreo</vt:lpstr>
      <vt:lpstr>Android Studio</vt:lpstr>
      <vt:lpstr>Ambiente de desenvolvimento</vt:lpstr>
      <vt:lpstr>Desenvolvimento para Android</vt:lpstr>
      <vt:lpstr>Instalação do Ambiente</vt:lpstr>
      <vt:lpstr>SDK Manager</vt:lpstr>
      <vt:lpstr>SDK Manager</vt:lpstr>
      <vt:lpstr>SDK Manager</vt:lpstr>
      <vt:lpstr>SDK Manager</vt:lpstr>
      <vt:lpstr>SDK Manager</vt:lpstr>
      <vt:lpstr>SDK Manager</vt:lpstr>
      <vt:lpstr>Obrigado pessoal, até a próxima aula.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 Fundamentos da Informática</dc:title>
  <dc:creator>emerson</dc:creator>
  <cp:lastModifiedBy>Wellington Martins</cp:lastModifiedBy>
  <cp:revision>431</cp:revision>
  <cp:lastPrinted>1998-09-13T22:29:20Z</cp:lastPrinted>
  <dcterms:created xsi:type="dcterms:W3CDTF">1998-09-13T18:23:20Z</dcterms:created>
  <dcterms:modified xsi:type="dcterms:W3CDTF">2019-07-26T00:32:09Z</dcterms:modified>
</cp:coreProperties>
</file>