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8" r:id="rId1"/>
    <p:sldMasterId id="2147483672" r:id="rId2"/>
  </p:sldMasterIdLst>
  <p:notesMasterIdLst>
    <p:notesMasterId r:id="rId27"/>
  </p:notesMasterIdLst>
  <p:handoutMasterIdLst>
    <p:handoutMasterId r:id="rId28"/>
  </p:handoutMasterIdLst>
  <p:sldIdLst>
    <p:sldId id="272" r:id="rId3"/>
    <p:sldId id="303" r:id="rId4"/>
    <p:sldId id="304" r:id="rId5"/>
    <p:sldId id="305" r:id="rId6"/>
    <p:sldId id="306" r:id="rId7"/>
    <p:sldId id="307" r:id="rId8"/>
    <p:sldId id="309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7" r:id="rId19"/>
    <p:sldId id="320" r:id="rId20"/>
    <p:sldId id="319" r:id="rId21"/>
    <p:sldId id="321" r:id="rId22"/>
    <p:sldId id="322" r:id="rId23"/>
    <p:sldId id="323" r:id="rId24"/>
    <p:sldId id="324" r:id="rId25"/>
    <p:sldId id="302" r:id="rId26"/>
  </p:sldIdLst>
  <p:sldSz cx="12192000" cy="6858000"/>
  <p:notesSz cx="6858000" cy="9658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∞ Rafael Leme ∞" initials="∞RL∞" lastIdx="1" clrIdx="0">
    <p:extLst>
      <p:ext uri="{19B8F6BF-5375-455C-9EA6-DF929625EA0E}">
        <p15:presenceInfo xmlns:p15="http://schemas.microsoft.com/office/powerpoint/2012/main" userId="667f3e216e170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33CC"/>
    <a:srgbClr val="FF33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88544" autoAdjust="0"/>
  </p:normalViewPr>
  <p:slideViewPr>
    <p:cSldViewPr>
      <p:cViewPr varScale="1">
        <p:scale>
          <a:sx n="70" d="100"/>
          <a:sy n="70" d="100"/>
        </p:scale>
        <p:origin x="84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notesViewPr>
    <p:cSldViewPr>
      <p:cViewPr varScale="1">
        <p:scale>
          <a:sx n="38" d="100"/>
          <a:sy n="38" d="100"/>
        </p:scale>
        <p:origin x="-1530" y="-90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72D70B6-D77A-450D-905E-1A19643E8EB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9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723900"/>
            <a:ext cx="6438900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0"/>
            <a:r>
              <a:rPr lang="en-US" smtClean="0"/>
              <a:t>Segundo nível</a:t>
            </a:r>
          </a:p>
          <a:p>
            <a:pPr lvl="0"/>
            <a:r>
              <a:rPr lang="en-US" smtClean="0"/>
              <a:t>Terceiro nível</a:t>
            </a:r>
          </a:p>
          <a:p>
            <a:pPr lvl="0"/>
            <a:r>
              <a:rPr lang="en-US" smtClean="0"/>
              <a:t>Quarto nível</a:t>
            </a:r>
          </a:p>
          <a:p>
            <a:pPr lvl="0"/>
            <a:r>
              <a:rPr lang="en-US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0ACCD37-527F-4DAC-95E6-BF6311B3DB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42FBB-3F19-4634-B0FD-C4138C27B255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723900"/>
            <a:ext cx="6438900" cy="3622675"/>
          </a:xfrm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1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6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82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8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2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2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571500" y="21431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pic>
        <p:nvPicPr>
          <p:cNvPr id="1027" name="Imagem 3" descr="Logo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429375"/>
            <a:ext cx="12382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116632"/>
            <a:ext cx="11665296" cy="5544616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Técnico </a:t>
            </a: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em Desenvolvimento de Sistemas</a:t>
            </a:r>
            <a:b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/>
            </a:r>
            <a:b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Interfaces </a:t>
            </a: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para Dispositivos </a:t>
            </a: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Móveis</a:t>
            </a:r>
            <a:b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/>
            </a:r>
            <a:b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Aula </a:t>
            </a: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2</a:t>
            </a:r>
            <a:endParaRPr lang="pt-BR" sz="6000" b="1" dirty="0">
              <a:ln w="6600">
                <a:solidFill>
                  <a:schemeClr val="bg1"/>
                </a:solidFill>
                <a:prstDash val="solid"/>
              </a:ln>
              <a:effectLst>
                <a:outerShdw dist="38100" dir="2700000" algn="tl" rotWithShape="0">
                  <a:schemeClr val="tx1"/>
                </a:outerShdw>
              </a:effectLst>
              <a:latin typeface="Arial MT Black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83432" y="551723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Professor Rafael Nogueira Leme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Configure </a:t>
            </a:r>
            <a:r>
              <a:rPr lang="pt-BR" dirty="0" err="1"/>
              <a:t>Activity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1424" y="1259632"/>
            <a:ext cx="10734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Como escolhemos adicionar uma </a:t>
            </a:r>
            <a:r>
              <a:rPr lang="pt-BR" dirty="0" err="1" smtClean="0"/>
              <a:t>activity</a:t>
            </a:r>
            <a:r>
              <a:rPr lang="pt-BR" dirty="0" smtClean="0"/>
              <a:t> inicial ao nosso projeto, a próxima tela pede para configurarmos suas definições.</a:t>
            </a: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Activity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– </a:t>
            </a:r>
            <a:r>
              <a:rPr lang="pt-BR" dirty="0" smtClean="0"/>
              <a:t>É o nome da classe principal, normalmente chamamos essa </a:t>
            </a:r>
            <a:r>
              <a:rPr lang="pt-BR" dirty="0" err="1" smtClean="0"/>
              <a:t>activity</a:t>
            </a:r>
            <a:r>
              <a:rPr lang="pt-BR" dirty="0" smtClean="0"/>
              <a:t> de </a:t>
            </a:r>
            <a:r>
              <a:rPr lang="pt-BR" dirty="0" err="1" smtClean="0"/>
              <a:t>MainActivity</a:t>
            </a:r>
            <a:r>
              <a:rPr lang="pt-BR" dirty="0" smtClean="0"/>
              <a:t>, funciona como o método </a:t>
            </a:r>
            <a:r>
              <a:rPr lang="pt-BR" dirty="0" err="1" smtClean="0"/>
              <a:t>main</a:t>
            </a:r>
            <a:r>
              <a:rPr lang="pt-BR" dirty="0" smtClean="0"/>
              <a:t>() do Java ou da linguagem 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Generate</a:t>
            </a:r>
            <a:r>
              <a:rPr lang="pt-BR" b="1" dirty="0" smtClean="0"/>
              <a:t> Layout File – </a:t>
            </a:r>
            <a:r>
              <a:rPr lang="pt-BR" dirty="0" smtClean="0"/>
              <a:t>Se marcado gera um arquivo de layout XML para a tela.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Layout </a:t>
            </a:r>
            <a:r>
              <a:rPr lang="pt-BR" b="1" dirty="0" err="1" smtClean="0"/>
              <a:t>Name</a:t>
            </a:r>
            <a:r>
              <a:rPr lang="pt-BR" b="1" dirty="0" smtClean="0"/>
              <a:t> – </a:t>
            </a:r>
            <a:r>
              <a:rPr lang="pt-BR" dirty="0" smtClean="0"/>
              <a:t>Nome do arquivo de layout. Seguindo boas práticas de programação devemos preencher sempre com o nome da classe na ordem inversa. Portanto neste </a:t>
            </a:r>
            <a:r>
              <a:rPr lang="pt-BR" dirty="0"/>
              <a:t>caso ficará </a:t>
            </a:r>
            <a:r>
              <a:rPr lang="pt-BR" dirty="0" err="1" smtClean="0"/>
              <a:t>activity_main</a:t>
            </a:r>
            <a:r>
              <a:rPr lang="pt-BR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Backwards</a:t>
            </a:r>
            <a:r>
              <a:rPr lang="pt-BR" b="1" dirty="0" smtClean="0"/>
              <a:t> </a:t>
            </a:r>
            <a:r>
              <a:rPr lang="pt-BR" b="1" dirty="0" err="1" smtClean="0"/>
              <a:t>Compatibility</a:t>
            </a:r>
            <a:r>
              <a:rPr lang="pt-BR" b="1" dirty="0" smtClean="0"/>
              <a:t> (</a:t>
            </a:r>
            <a:r>
              <a:rPr lang="pt-BR" b="1" dirty="0" err="1" smtClean="0"/>
              <a:t>AppCompat</a:t>
            </a:r>
            <a:r>
              <a:rPr lang="pt-BR" b="1" dirty="0" smtClean="0"/>
              <a:t>) – </a:t>
            </a:r>
            <a:r>
              <a:rPr lang="pt-BR" dirty="0" smtClean="0"/>
              <a:t>Se marcado, sua classe </a:t>
            </a:r>
            <a:r>
              <a:rPr lang="pt-BR" dirty="0" err="1" smtClean="0"/>
              <a:t>MainActivity</a:t>
            </a:r>
            <a:r>
              <a:rPr lang="pt-BR" dirty="0" smtClean="0"/>
              <a:t> herdará da classe </a:t>
            </a:r>
            <a:r>
              <a:rPr lang="pt-BR" dirty="0" err="1" smtClean="0"/>
              <a:t>AppCompatActivity</a:t>
            </a:r>
            <a:r>
              <a:rPr lang="pt-BR" dirty="0" smtClean="0"/>
              <a:t>, isso para que seu aplicativo tenha compatibilidade com versões </a:t>
            </a:r>
            <a:r>
              <a:rPr lang="pt-BR" dirty="0" smtClean="0"/>
              <a:t>anteriores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728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Finish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9416" y="1259632"/>
            <a:ext cx="107346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Após clicar em </a:t>
            </a:r>
            <a:r>
              <a:rPr lang="pt-BR" dirty="0" err="1" smtClean="0"/>
              <a:t>Finish</a:t>
            </a:r>
            <a:r>
              <a:rPr lang="pt-BR" dirty="0"/>
              <a:t> </a:t>
            </a:r>
            <a:r>
              <a:rPr lang="pt-BR" dirty="0" smtClean="0"/>
              <a:t>você verá uma janela informando que o projeto está sendo compilado pelo </a:t>
            </a:r>
            <a:r>
              <a:rPr lang="pt-BR" dirty="0" err="1" smtClean="0"/>
              <a:t>Gradle</a:t>
            </a:r>
            <a:r>
              <a:rPr lang="pt-BR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Neste momento o </a:t>
            </a:r>
            <a:r>
              <a:rPr lang="pt-BR" dirty="0" err="1" smtClean="0"/>
              <a:t>Gradle</a:t>
            </a:r>
            <a:r>
              <a:rPr lang="pt-BR" dirty="0" smtClean="0"/>
              <a:t> baixa os pacotes de dependência do seu projeto, portanto é necessário que esteja conectado na internet.</a:t>
            </a:r>
          </a:p>
        </p:txBody>
      </p:sp>
    </p:spTree>
    <p:extLst>
      <p:ext uri="{BB962C8B-B14F-4D97-AF65-F5344CB8AC3E}">
        <p14:creationId xmlns:p14="http://schemas.microsoft.com/office/powerpoint/2010/main" val="387739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o ambiente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19" y="1259632"/>
            <a:ext cx="10001817" cy="533772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01236" y="1700808"/>
            <a:ext cx="5760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pt-B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055440" y="1844824"/>
            <a:ext cx="72008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779680" y="3913021"/>
            <a:ext cx="5760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pt-B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1233884" y="4057037"/>
            <a:ext cx="72008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1590749" y="2852936"/>
            <a:ext cx="5760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pt-B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11604837" y="2580873"/>
            <a:ext cx="221452" cy="27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o ambiente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9416" y="1259632"/>
            <a:ext cx="107346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Destaquei alguns itens importantes na imagem do Slide anterior: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1 – Menu para customizar a visualização do projeto. A mais utilizado durante o desenvolvimento é a </a:t>
            </a:r>
            <a:r>
              <a:rPr lang="pt-BR" dirty="0" err="1" smtClean="0"/>
              <a:t>Android</a:t>
            </a:r>
            <a:r>
              <a:rPr lang="pt-BR" dirty="0" smtClean="0"/>
              <a:t>, pois mostra de forma agrupado os itens do projeto.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2 – Arquivo </a:t>
            </a:r>
            <a:r>
              <a:rPr lang="pt-BR" dirty="0" err="1" smtClean="0"/>
              <a:t>build.gradle</a:t>
            </a:r>
            <a:r>
              <a:rPr lang="pt-BR" dirty="0" smtClean="0"/>
              <a:t>, é onde configuramos informações sobre a versão do aplicativo e também declarar dependências.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3 – </a:t>
            </a:r>
            <a:r>
              <a:rPr lang="pt-BR" dirty="0" err="1" smtClean="0"/>
              <a:t>Preview</a:t>
            </a:r>
            <a:r>
              <a:rPr lang="pt-BR" dirty="0" smtClean="0"/>
              <a:t>, ajuda na pré-visualização do layout.</a:t>
            </a:r>
          </a:p>
        </p:txBody>
      </p:sp>
    </p:spTree>
    <p:extLst>
      <p:ext uri="{BB962C8B-B14F-4D97-AF65-F5344CB8AC3E}">
        <p14:creationId xmlns:p14="http://schemas.microsoft.com/office/powerpoint/2010/main" val="340039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Emulador (AVD).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9416" y="1259632"/>
            <a:ext cx="107346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AVD – </a:t>
            </a:r>
            <a:r>
              <a:rPr lang="pt-BR" dirty="0" err="1" smtClean="0"/>
              <a:t>Android</a:t>
            </a:r>
            <a:r>
              <a:rPr lang="pt-BR" dirty="0" smtClean="0"/>
              <a:t> Virtual </a:t>
            </a:r>
            <a:r>
              <a:rPr lang="pt-BR" dirty="0" err="1" smtClean="0"/>
              <a:t>Device</a:t>
            </a:r>
            <a:r>
              <a:rPr lang="pt-BR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Tools -&gt; </a:t>
            </a:r>
            <a:r>
              <a:rPr lang="pt-BR" dirty="0" err="1" smtClean="0"/>
              <a:t>Android</a:t>
            </a:r>
            <a:r>
              <a:rPr lang="pt-BR" dirty="0"/>
              <a:t> </a:t>
            </a:r>
            <a:r>
              <a:rPr lang="pt-BR" dirty="0" smtClean="0"/>
              <a:t>-&gt; AVD Manager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Na tela que se abrirá é exibida uma lista com os Emuladores já criados. Provavelmente sua lista estará vazia.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Clique em </a:t>
            </a:r>
            <a:r>
              <a:rPr lang="pt-BR" dirty="0" err="1" smtClean="0"/>
              <a:t>Create</a:t>
            </a:r>
            <a:r>
              <a:rPr lang="pt-BR" dirty="0" smtClean="0"/>
              <a:t> Virtual </a:t>
            </a:r>
            <a:r>
              <a:rPr lang="pt-BR" dirty="0" err="1" smtClean="0"/>
              <a:t>Device</a:t>
            </a:r>
            <a:r>
              <a:rPr lang="pt-BR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6489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Emulador (AVD).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33" y="1259632"/>
            <a:ext cx="10437803" cy="4781014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601236" y="5157192"/>
            <a:ext cx="67022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43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Emulador (AVD).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9416" y="1259632"/>
            <a:ext cx="10734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Na tela “</a:t>
            </a:r>
            <a:r>
              <a:rPr lang="pt-BR" dirty="0" err="1" smtClean="0"/>
              <a:t>Select</a:t>
            </a:r>
            <a:r>
              <a:rPr lang="pt-BR" dirty="0" smtClean="0"/>
              <a:t> Hardware” podemos escolher o tipo de dispositivo para criar o emulador. Phone, Tablet </a:t>
            </a:r>
            <a:r>
              <a:rPr lang="pt-BR" dirty="0" err="1" smtClean="0"/>
              <a:t>Wear</a:t>
            </a:r>
            <a:r>
              <a:rPr lang="pt-BR" dirty="0" smtClean="0"/>
              <a:t> ou TV.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Você também pode escolher o modelo do dispositivo juntamente com o seu tamanho de tela e resolução.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Na próxima tela, podemos escolher qual imagem do sistema </a:t>
            </a:r>
            <a:r>
              <a:rPr lang="pt-BR" dirty="0" err="1" smtClean="0"/>
              <a:t>Android</a:t>
            </a:r>
            <a:r>
              <a:rPr lang="pt-BR" dirty="0" smtClean="0"/>
              <a:t> queremos que nosso emulador rode.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Ele mostra as </a:t>
            </a:r>
            <a:r>
              <a:rPr lang="pt-BR" dirty="0" err="1" smtClean="0"/>
              <a:t>API’s</a:t>
            </a:r>
            <a:r>
              <a:rPr lang="pt-BR" dirty="0" smtClean="0"/>
              <a:t> que baixamos no SDK Manager, mas também mostra algumas sugestões.</a:t>
            </a: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Vamos escolher a API 26 (</a:t>
            </a:r>
            <a:r>
              <a:rPr lang="pt-BR" dirty="0" err="1" smtClean="0"/>
              <a:t>Oreo</a:t>
            </a:r>
            <a:r>
              <a:rPr lang="pt-BR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1774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Emulador (AVD).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84" y="1259632"/>
            <a:ext cx="8136904" cy="52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3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Emulador (AVD).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9416" y="1259632"/>
            <a:ext cx="10734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Na próxima tela devemos preencher com o nome do nosso Emulador.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Podemos também visualizar as configurações que escolhemos no passo anterior.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É possível alterar algumas configurações avançadas clicando em Show </a:t>
            </a:r>
            <a:r>
              <a:rPr lang="pt-BR" dirty="0" err="1" smtClean="0"/>
              <a:t>Advanced</a:t>
            </a:r>
            <a:r>
              <a:rPr lang="pt-BR" dirty="0" smtClean="0"/>
              <a:t> Settings.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Clicando em </a:t>
            </a:r>
            <a:r>
              <a:rPr lang="pt-BR" dirty="0" err="1" smtClean="0"/>
              <a:t>Finish</a:t>
            </a:r>
            <a:r>
              <a:rPr lang="pt-BR" dirty="0" smtClean="0"/>
              <a:t>, o emulador é criado.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É possível iniciar o emulador pelo AVD Manager, ou simplesmente rodando o projeto através do botão RUN (Shift+F10).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5877272"/>
            <a:ext cx="5542147" cy="44233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320136" y="5877272"/>
            <a:ext cx="360040" cy="442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3791744" y="5301208"/>
            <a:ext cx="352839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19100" cy="681934"/>
          </a:xfrm>
        </p:spPr>
        <p:txBody>
          <a:bodyPr>
            <a:normAutofit fontScale="90000"/>
          </a:bodyPr>
          <a:lstStyle/>
          <a:p>
            <a:r>
              <a:rPr lang="pt-BR" dirty="0"/>
              <a:t>Criando um Emulador (AVD).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38467" y="688132"/>
            <a:ext cx="8586172" cy="55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6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Projeto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412776"/>
            <a:ext cx="73723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84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o ambiente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9" y="4221088"/>
            <a:ext cx="11114019" cy="201622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42539" y="1259632"/>
            <a:ext cx="107346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Veremos agora algumas janelas importantes para monitorar a execução do aplicativo.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Run</a:t>
            </a:r>
            <a:r>
              <a:rPr lang="pt-BR" b="1" dirty="0" smtClean="0"/>
              <a:t> </a:t>
            </a:r>
            <a:r>
              <a:rPr lang="pt-BR" b="1" dirty="0" err="1" smtClean="0"/>
              <a:t>app</a:t>
            </a:r>
            <a:r>
              <a:rPr lang="pt-BR" b="1" dirty="0" smtClean="0"/>
              <a:t> – </a:t>
            </a:r>
            <a:r>
              <a:rPr lang="pt-BR" dirty="0" smtClean="0"/>
              <a:t>Mostra os logs do emulador.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Gradle</a:t>
            </a:r>
            <a:r>
              <a:rPr lang="pt-BR" b="1" dirty="0" smtClean="0"/>
              <a:t> Console – </a:t>
            </a:r>
            <a:r>
              <a:rPr lang="pt-BR" dirty="0" smtClean="0"/>
              <a:t>Mostra as mensagens de log do build do </a:t>
            </a:r>
            <a:r>
              <a:rPr lang="pt-BR" dirty="0" err="1" smtClean="0"/>
              <a:t>Gradle</a:t>
            </a:r>
            <a:r>
              <a:rPr lang="pt-BR" dirty="0" smtClean="0"/>
              <a:t>.</a:t>
            </a:r>
            <a:endParaRPr lang="pt-BR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Android</a:t>
            </a:r>
            <a:r>
              <a:rPr lang="pt-BR" b="1" dirty="0" smtClean="0"/>
              <a:t> monitor – </a:t>
            </a:r>
            <a:r>
              <a:rPr lang="pt-BR" dirty="0" smtClean="0"/>
              <a:t>Esta janela é aberta e mostra os logs caso um dispositivo estiver conectado ao USB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784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o ambiente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9416" y="1259632"/>
            <a:ext cx="107346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Logcat</a:t>
            </a:r>
            <a:r>
              <a:rPr lang="pt-BR" b="1" dirty="0" smtClean="0"/>
              <a:t> – </a:t>
            </a:r>
            <a:r>
              <a:rPr lang="pt-BR" dirty="0" smtClean="0"/>
              <a:t>Tudo o que se refere a execução da aplicação é </a:t>
            </a:r>
            <a:r>
              <a:rPr lang="pt-BR" dirty="0" err="1" smtClean="0"/>
              <a:t>logado</a:t>
            </a:r>
            <a:r>
              <a:rPr lang="pt-BR" dirty="0" smtClean="0"/>
              <a:t> aqui.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Como por exemplo uma exceção lançada pelo aplicativo.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36" y="4221088"/>
            <a:ext cx="109728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0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Ícone do aplicativo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937132"/>
            <a:ext cx="2832903" cy="52365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9416" y="1259632"/>
            <a:ext cx="756084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Como podemos ver o ícone do nosso aplicativo é o bonequinho do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Podemos mudar isso a qualquer momento.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O arquivo que define o ícone se encontra em: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 smtClean="0"/>
              <a:t>/res/</a:t>
            </a:r>
            <a:r>
              <a:rPr lang="pt-BR" i="1" dirty="0" err="1" smtClean="0"/>
              <a:t>mipmap-xxx</a:t>
            </a:r>
            <a:r>
              <a:rPr lang="pt-BR" i="1" dirty="0" smtClean="0"/>
              <a:t>/ic_launcher.png</a:t>
            </a:r>
            <a:endParaRPr lang="pt-BR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i="1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4116310"/>
            <a:ext cx="3181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1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10972800" cy="1143000"/>
          </a:xfrm>
        </p:spPr>
        <p:txBody>
          <a:bodyPr/>
          <a:lstStyle/>
          <a:p>
            <a:r>
              <a:rPr lang="pt-BR" dirty="0" err="1" smtClean="0"/>
              <a:t>LogCat</a:t>
            </a:r>
            <a:r>
              <a:rPr lang="pt-BR" dirty="0"/>
              <a:t> </a:t>
            </a:r>
            <a:r>
              <a:rPr lang="pt-BR" dirty="0" smtClean="0"/>
              <a:t>– Escrevendo mensagens de Log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9416" y="1259632"/>
            <a:ext cx="107291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Em </a:t>
            </a:r>
            <a:r>
              <a:rPr lang="pt-BR" dirty="0" err="1" smtClean="0"/>
              <a:t>java</a:t>
            </a:r>
            <a:r>
              <a:rPr lang="pt-BR" dirty="0" smtClean="0"/>
              <a:t> é utilizado o comando </a:t>
            </a:r>
            <a:r>
              <a:rPr lang="pt-BR" dirty="0" err="1" smtClean="0"/>
              <a:t>System.out.println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para escrever alguma mensagem no console.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No </a:t>
            </a:r>
            <a:r>
              <a:rPr lang="pt-BR" dirty="0" err="1" smtClean="0"/>
              <a:t>Android</a:t>
            </a:r>
            <a:r>
              <a:rPr lang="pt-BR" dirty="0" smtClean="0"/>
              <a:t> é recomendado usar a classe </a:t>
            </a:r>
            <a:r>
              <a:rPr lang="pt-BR" i="1" dirty="0" err="1" smtClean="0"/>
              <a:t>android.util.Log</a:t>
            </a:r>
            <a:endParaRPr lang="pt-BR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Essa classe contém métodos para imprimir informações com os níveis de detalhes desejados: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Como por exemplo: informação (i), debug(d), </a:t>
            </a:r>
            <a:r>
              <a:rPr lang="pt-BR" dirty="0" err="1" smtClean="0"/>
              <a:t>warning</a:t>
            </a:r>
            <a:r>
              <a:rPr lang="pt-BR" dirty="0" smtClean="0"/>
              <a:t> (w) e erro (e).</a:t>
            </a: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Faremos agora um exercício para aprender a trabalhar com os níveis de detalhes.</a:t>
            </a: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2715452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2636912"/>
            <a:ext cx="10972800" cy="1143000"/>
          </a:xfrm>
        </p:spPr>
        <p:txBody>
          <a:bodyPr/>
          <a:lstStyle/>
          <a:p>
            <a:r>
              <a:rPr lang="pt-BR" dirty="0" smtClean="0"/>
              <a:t>Obrigado pessoal, até a próxima aula.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28278" y="5949280"/>
            <a:ext cx="446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Professores: Rafael, Reenye e Wellington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6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Android</a:t>
            </a:r>
            <a:r>
              <a:rPr lang="pt-BR" dirty="0" smtClean="0"/>
              <a:t> Project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4" y="1124744"/>
            <a:ext cx="7362383" cy="5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Android</a:t>
            </a:r>
            <a:r>
              <a:rPr lang="pt-BR" dirty="0" smtClean="0"/>
              <a:t> Project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9416" y="1844824"/>
            <a:ext cx="10734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Aplication</a:t>
            </a:r>
            <a:r>
              <a:rPr lang="pt-BR" b="1" dirty="0" smtClean="0"/>
              <a:t> </a:t>
            </a:r>
            <a:r>
              <a:rPr lang="pt-BR" b="1" dirty="0" err="1" smtClean="0"/>
              <a:t>name</a:t>
            </a:r>
            <a:r>
              <a:rPr lang="pt-BR" b="1" dirty="0" smtClean="0"/>
              <a:t> – </a:t>
            </a:r>
            <a:r>
              <a:rPr lang="pt-BR" dirty="0" smtClean="0"/>
              <a:t>Deve ser preenchido com o nome da aplicação. Vamos utilizar Aula2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Company</a:t>
            </a:r>
            <a:r>
              <a:rPr lang="pt-BR" b="1" dirty="0" smtClean="0"/>
              <a:t> Domain – </a:t>
            </a:r>
            <a:r>
              <a:rPr lang="pt-BR" dirty="0" smtClean="0"/>
              <a:t>Domínio da empresa (é usado para gerar o pacote). Vamos utilizar senai.seunome.com.br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Project </a:t>
            </a:r>
            <a:r>
              <a:rPr lang="pt-BR" b="1" dirty="0" err="1" smtClean="0"/>
              <a:t>Location</a:t>
            </a:r>
            <a:r>
              <a:rPr lang="pt-BR" b="1" dirty="0" smtClean="0"/>
              <a:t> – </a:t>
            </a:r>
            <a:r>
              <a:rPr lang="pt-BR" dirty="0" smtClean="0"/>
              <a:t>Caminho onde será salvo o projeto no computador, escolha onde deseja salvar seu primeiro projeto para não o perde-lo.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Package</a:t>
            </a:r>
            <a:r>
              <a:rPr lang="pt-BR" b="1" dirty="0" smtClean="0"/>
              <a:t> </a:t>
            </a:r>
            <a:r>
              <a:rPr lang="pt-BR" b="1" dirty="0" err="1" smtClean="0"/>
              <a:t>Name</a:t>
            </a:r>
            <a:r>
              <a:rPr lang="pt-BR" b="1" dirty="0" smtClean="0"/>
              <a:t> – </a:t>
            </a:r>
            <a:r>
              <a:rPr lang="pt-BR" dirty="0" smtClean="0"/>
              <a:t>Preenchimento automático. É como o </a:t>
            </a:r>
            <a:r>
              <a:rPr lang="pt-BR" dirty="0" err="1" smtClean="0"/>
              <a:t>google</a:t>
            </a:r>
            <a:r>
              <a:rPr lang="pt-BR" dirty="0" smtClean="0"/>
              <a:t> play identifica o aplicativo, deve ser único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2920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Target </a:t>
            </a:r>
            <a:r>
              <a:rPr lang="pt-BR" dirty="0" err="1" smtClean="0"/>
              <a:t>Android</a:t>
            </a:r>
            <a:r>
              <a:rPr lang="pt-BR" dirty="0" smtClean="0"/>
              <a:t> </a:t>
            </a:r>
            <a:r>
              <a:rPr lang="pt-BR" dirty="0" err="1" smtClean="0"/>
              <a:t>Devices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052736"/>
            <a:ext cx="7679829" cy="55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5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Target </a:t>
            </a:r>
            <a:r>
              <a:rPr lang="pt-BR" dirty="0" err="1"/>
              <a:t>Android</a:t>
            </a:r>
            <a:r>
              <a:rPr lang="pt-BR" dirty="0"/>
              <a:t> </a:t>
            </a:r>
            <a:r>
              <a:rPr lang="pt-BR" dirty="0" err="1"/>
              <a:t>Devices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9416" y="1628800"/>
            <a:ext cx="1073462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Nesta tela você escolha quais dispositivos </a:t>
            </a:r>
            <a:r>
              <a:rPr lang="pt-BR" dirty="0" err="1" smtClean="0"/>
              <a:t>android</a:t>
            </a:r>
            <a:r>
              <a:rPr lang="pt-BR" dirty="0" smtClean="0"/>
              <a:t> você quer alcançar.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Podendo escolher celulares e </a:t>
            </a:r>
            <a:r>
              <a:rPr lang="pt-BR" dirty="0" err="1" smtClean="0"/>
              <a:t>tablets</a:t>
            </a:r>
            <a:r>
              <a:rPr lang="pt-BR" dirty="0" smtClean="0"/>
              <a:t>, relógio (</a:t>
            </a:r>
            <a:r>
              <a:rPr lang="pt-BR" dirty="0" err="1" smtClean="0"/>
              <a:t>wear</a:t>
            </a:r>
            <a:r>
              <a:rPr lang="pt-BR" dirty="0" smtClean="0"/>
              <a:t>), TVs, Automóveis e Coisas (</a:t>
            </a:r>
            <a:r>
              <a:rPr lang="pt-BR" dirty="0" err="1" smtClean="0"/>
              <a:t>Android</a:t>
            </a:r>
            <a:r>
              <a:rPr lang="pt-BR" dirty="0" smtClean="0"/>
              <a:t> desenvolvido para rodar em hardware bem simples).</a:t>
            </a:r>
            <a:br>
              <a:rPr lang="pt-BR" dirty="0" smtClean="0"/>
            </a:br>
            <a:endParaRPr lang="pt-B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Nesta tela você deve escolher qual versão mínima da API que seu aplicativo vai rodar.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Versões baixas tem como alvo maior número de dispositivos, mas oferecem menos recursos de API. Lembre-se de baixar o SDK igual ao </a:t>
            </a:r>
            <a:r>
              <a:rPr lang="pt-BR" dirty="0" err="1" smtClean="0"/>
              <a:t>level</a:t>
            </a:r>
            <a:r>
              <a:rPr lang="pt-BR" dirty="0" smtClean="0"/>
              <a:t> que você escolheu aqui.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Vamos utilizar neste projeto </a:t>
            </a:r>
            <a:r>
              <a:rPr lang="pt-BR" dirty="0" err="1" smtClean="0"/>
              <a:t>phone</a:t>
            </a:r>
            <a:r>
              <a:rPr lang="pt-BR" dirty="0" smtClean="0"/>
              <a:t> e </a:t>
            </a:r>
            <a:r>
              <a:rPr lang="pt-BR" dirty="0" err="1" smtClean="0"/>
              <a:t>tablets</a:t>
            </a:r>
            <a:r>
              <a:rPr lang="pt-BR" dirty="0"/>
              <a:t> </a:t>
            </a:r>
            <a:r>
              <a:rPr lang="pt-BR" dirty="0" smtClean="0"/>
              <a:t>e a API </a:t>
            </a:r>
            <a:r>
              <a:rPr lang="pt-BR" dirty="0" err="1" smtClean="0"/>
              <a:t>level</a:t>
            </a:r>
            <a:r>
              <a:rPr lang="pt-BR" dirty="0" smtClean="0"/>
              <a:t> 16: </a:t>
            </a:r>
            <a:r>
              <a:rPr lang="pt-BR" dirty="0" err="1" smtClean="0"/>
              <a:t>Android</a:t>
            </a:r>
            <a:r>
              <a:rPr lang="pt-BR" dirty="0" smtClean="0"/>
              <a:t> 4.1 (</a:t>
            </a:r>
            <a:r>
              <a:rPr lang="pt-BR" dirty="0" err="1" smtClean="0"/>
              <a:t>Jelly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3389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Mobile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18" y="1124744"/>
            <a:ext cx="7600836" cy="54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6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Mobile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9416" y="1772816"/>
            <a:ext cx="107346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Android</a:t>
            </a:r>
            <a:r>
              <a:rPr lang="pt-BR" dirty="0" smtClean="0"/>
              <a:t> </a:t>
            </a:r>
            <a:r>
              <a:rPr lang="pt-BR" dirty="0" err="1" smtClean="0"/>
              <a:t>studio</a:t>
            </a:r>
            <a:r>
              <a:rPr lang="pt-BR" dirty="0" smtClean="0"/>
              <a:t> te oferece algumas opções de layout para a tela principal do seu projeto.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Você pode escolher entre as que lhe foi oferecido ou decidir não adicionar nenhuma </a:t>
            </a:r>
            <a:r>
              <a:rPr lang="pt-BR" dirty="0" err="1" smtClean="0"/>
              <a:t>activity</a:t>
            </a:r>
            <a:r>
              <a:rPr lang="pt-B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No nosso primeiro projeto, vamos utilizar uma </a:t>
            </a:r>
            <a:r>
              <a:rPr lang="pt-BR" dirty="0" err="1" smtClean="0"/>
              <a:t>Empty</a:t>
            </a:r>
            <a:r>
              <a:rPr lang="pt-BR" dirty="0" smtClean="0"/>
              <a:t> Active (Atividade Vazia).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68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Configure </a:t>
            </a:r>
            <a:r>
              <a:rPr lang="pt-BR" dirty="0" err="1" smtClean="0"/>
              <a:t>Activity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06" y="1124744"/>
            <a:ext cx="7714059" cy="54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9805"/>
      </p:ext>
    </p:extLst>
  </p:cSld>
  <p:clrMapOvr>
    <a:masterClrMapping/>
  </p:clrMapOvr>
</p:sld>
</file>

<file path=ppt/theme/theme1.xml><?xml version="1.0" encoding="utf-8"?>
<a:theme xmlns:a="http://schemas.openxmlformats.org/drawingml/2006/main" name="SENA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</Template>
  <TotalTime>4479</TotalTime>
  <Words>872</Words>
  <Application>Microsoft Office PowerPoint</Application>
  <PresentationFormat>Widescreen</PresentationFormat>
  <Paragraphs>117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Arial MT Black</vt:lpstr>
      <vt:lpstr>Calibri</vt:lpstr>
      <vt:lpstr>Calibri Light</vt:lpstr>
      <vt:lpstr>Times New Roman</vt:lpstr>
      <vt:lpstr>SENAI</vt:lpstr>
      <vt:lpstr>Retrospectiva</vt:lpstr>
      <vt:lpstr>Técnico em Desenvolvimento de Sistemas  Interfaces para Dispositivos Móveis  Aula 2</vt:lpstr>
      <vt:lpstr>Primeiro Projeto</vt:lpstr>
      <vt:lpstr>Create Android Project</vt:lpstr>
      <vt:lpstr>Create Android Project</vt:lpstr>
      <vt:lpstr>Target Android Devices</vt:lpstr>
      <vt:lpstr>Target Android Devices</vt:lpstr>
      <vt:lpstr>Add an Activity to Mobile</vt:lpstr>
      <vt:lpstr>Add an Activity to Mobile</vt:lpstr>
      <vt:lpstr>Configure Activity</vt:lpstr>
      <vt:lpstr>Configure Activity</vt:lpstr>
      <vt:lpstr>Finish</vt:lpstr>
      <vt:lpstr>Conhecendo o ambiente</vt:lpstr>
      <vt:lpstr>Conhecendo o ambiente</vt:lpstr>
      <vt:lpstr>Criando um Emulador (AVD).</vt:lpstr>
      <vt:lpstr>Criando um Emulador (AVD).</vt:lpstr>
      <vt:lpstr>Criando um Emulador (AVD).</vt:lpstr>
      <vt:lpstr>Criando um Emulador (AVD).</vt:lpstr>
      <vt:lpstr>Criando um Emulador (AVD).</vt:lpstr>
      <vt:lpstr>Criando um Emulador (AVD).</vt:lpstr>
      <vt:lpstr>Conhecendo o ambiente</vt:lpstr>
      <vt:lpstr>Conhecendo o ambiente</vt:lpstr>
      <vt:lpstr>Ícone do aplicativo</vt:lpstr>
      <vt:lpstr>LogCat – Escrevendo mensagens de Log</vt:lpstr>
      <vt:lpstr>Obrigado pessoal, até a próxima aula.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 Fundamentos da Informática</dc:title>
  <dc:creator>emerson</dc:creator>
  <cp:lastModifiedBy>Wellington Martins</cp:lastModifiedBy>
  <cp:revision>441</cp:revision>
  <cp:lastPrinted>1998-09-13T22:29:20Z</cp:lastPrinted>
  <dcterms:created xsi:type="dcterms:W3CDTF">1998-09-13T18:23:20Z</dcterms:created>
  <dcterms:modified xsi:type="dcterms:W3CDTF">2019-07-26T00:53:00Z</dcterms:modified>
</cp:coreProperties>
</file>