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8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72" r:id="rId3"/>
    <p:sldId id="273" r:id="rId4"/>
    <p:sldId id="275" r:id="rId5"/>
    <p:sldId id="276" r:id="rId6"/>
    <p:sldId id="277" r:id="rId7"/>
    <p:sldId id="278" r:id="rId8"/>
    <p:sldId id="279" r:id="rId9"/>
    <p:sldId id="281" r:id="rId10"/>
    <p:sldId id="280" r:id="rId11"/>
  </p:sldIdLst>
  <p:sldSz cx="12192000" cy="6858000"/>
  <p:notesSz cx="6858000" cy="9658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33CC"/>
    <a:srgbClr val="FF33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3" autoAdjust="0"/>
    <p:restoredTop sz="88544" autoAdjust="0"/>
  </p:normalViewPr>
  <p:slideViewPr>
    <p:cSldViewPr>
      <p:cViewPr varScale="1">
        <p:scale>
          <a:sx n="64" d="100"/>
          <a:sy n="64" d="100"/>
        </p:scale>
        <p:origin x="91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2"/>
    </p:cViewPr>
  </p:sorterViewPr>
  <p:notesViewPr>
    <p:cSldViewPr>
      <p:cViewPr varScale="1">
        <p:scale>
          <a:sx n="38" d="100"/>
          <a:sy n="38" d="100"/>
        </p:scale>
        <p:origin x="-1530" y="-90"/>
      </p:cViewPr>
      <p:guideLst>
        <p:guide orient="horz" pos="30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pt-BR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272D70B6-D77A-450D-905E-1A19643E8EB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9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550" y="723900"/>
            <a:ext cx="6438900" cy="3622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0"/>
            <a:r>
              <a:rPr lang="en-US"/>
              <a:t>Segundo nível</a:t>
            </a:r>
          </a:p>
          <a:p>
            <a:pPr lvl="0"/>
            <a:r>
              <a:rPr lang="en-US"/>
              <a:t>Terceiro nível</a:t>
            </a:r>
          </a:p>
          <a:p>
            <a:pPr lvl="0"/>
            <a:r>
              <a:rPr lang="en-US"/>
              <a:t>Quarto nível</a:t>
            </a:r>
          </a:p>
          <a:p>
            <a:pPr lvl="0"/>
            <a:r>
              <a:rPr lang="en-US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7575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0ACCD37-527F-4DAC-95E6-BF6311B3DB4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42FBB-3F19-4634-B0FD-C4138C27B255}" type="slidenum">
              <a:rPr lang="en-US"/>
              <a:pPr/>
              <a:t>1</a:t>
            </a:fld>
            <a:endParaRPr lang="en-US"/>
          </a:p>
        </p:txBody>
      </p:sp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723900"/>
            <a:ext cx="6438900" cy="3622675"/>
          </a:xfrm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225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3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3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76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84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08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5371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236" y="116632"/>
            <a:ext cx="10972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6182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3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D54D-5742-4D62-AB8A-C3278BE386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5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1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8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571500" y="214312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pic>
        <p:nvPicPr>
          <p:cNvPr id="1027" name="Imagem 3" descr="Logo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6429375"/>
            <a:ext cx="12382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0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3472" y="1196752"/>
            <a:ext cx="9289031" cy="3240360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Técnico em Desenvolvimento de Sistemas</a:t>
            </a:r>
            <a:br>
              <a:rPr lang="pt-BR" sz="4800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br>
              <a:rPr lang="pt-BR" sz="4800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br>
              <a:rPr lang="pt-BR" sz="4800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</a:br>
            <a:r>
              <a:rPr lang="pt-BR" sz="6600" b="1" dirty="0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Programação Web Back-</a:t>
            </a:r>
            <a:r>
              <a:rPr lang="pt-BR" sz="6600" b="1" dirty="0" err="1">
                <a:ln w="6600">
                  <a:solidFill>
                    <a:schemeClr val="bg1"/>
                  </a:solidFill>
                  <a:prstDash val="solid"/>
                </a:ln>
                <a:effectLst>
                  <a:outerShdw dist="38100" dir="2700000" algn="tl" rotWithShape="0">
                    <a:schemeClr val="tx1"/>
                  </a:outerShdw>
                </a:effectLst>
                <a:latin typeface="Arial MT Black" pitchFamily="34" charset="0"/>
              </a:rPr>
              <a:t>End</a:t>
            </a:r>
            <a:endParaRPr lang="pt-BR" sz="6600" b="1" dirty="0">
              <a:ln w="6600">
                <a:solidFill>
                  <a:schemeClr val="bg1"/>
                </a:solidFill>
                <a:prstDash val="solid"/>
              </a:ln>
              <a:effectLst>
                <a:outerShdw dist="38100" dir="2700000" algn="tl" rotWithShape="0">
                  <a:schemeClr val="tx1"/>
                </a:outerShdw>
              </a:effectLst>
              <a:latin typeface="Arial MT Black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83432" y="551723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Professor Rafael Nogueira Leme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Curso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1236" y="1700808"/>
            <a:ext cx="10972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/>
              <a:t>Objetivo: </a:t>
            </a:r>
            <a:r>
              <a:rPr lang="pt-BR" sz="2000" dirty="0"/>
              <a:t>Programação web </a:t>
            </a:r>
            <a:r>
              <a:rPr lang="pt-BR" sz="2000" dirty="0" err="1"/>
              <a:t>back-end</a:t>
            </a:r>
            <a:r>
              <a:rPr lang="pt-BR" sz="2000" dirty="0"/>
              <a:t> tem como objetivo proporcionar a aquisição de capacidades técnicas relativas ao desenvolvimento de sistemas web promovendo a interação de aplicação entre cliente e servidor e outros sistemas computacionais, realizando persistência de dados, bem como o desenvolvimento de capacidades sociais, organizativas e metodológicas adequadas a diferentes situações profissionais.</a:t>
            </a:r>
          </a:p>
        </p:txBody>
      </p:sp>
    </p:spTree>
    <p:extLst>
      <p:ext uri="{BB962C8B-B14F-4D97-AF65-F5344CB8AC3E}">
        <p14:creationId xmlns:p14="http://schemas.microsoft.com/office/powerpoint/2010/main" val="14095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Curso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50680" y="1265651"/>
            <a:ext cx="10823356" cy="507831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144000">
              <a:lnSpc>
                <a:spcPct val="150000"/>
              </a:lnSpc>
            </a:pPr>
            <a:r>
              <a:rPr lang="pt-BR" b="1" dirty="0"/>
              <a:t>Capacidades Técnicas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1. Identificar as características de programação </a:t>
            </a:r>
            <a:r>
              <a:rPr lang="pt-BR" dirty="0" err="1"/>
              <a:t>backend</a:t>
            </a:r>
            <a:r>
              <a:rPr lang="pt-BR" dirty="0"/>
              <a:t> em ambiente web;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2. Preparar o ambiente necessário ao desenvolvimento </a:t>
            </a:r>
            <a:r>
              <a:rPr lang="pt-BR" dirty="0" err="1"/>
              <a:t>back-end</a:t>
            </a:r>
            <a:r>
              <a:rPr lang="pt-BR" dirty="0"/>
              <a:t> para a plataforma web;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3. Definir os elementos de entrada, processamento e saída para a programação da aplicação web;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4. Utilizar design </a:t>
            </a:r>
            <a:r>
              <a:rPr lang="pt-BR" dirty="0" err="1"/>
              <a:t>patterns</a:t>
            </a:r>
            <a:r>
              <a:rPr lang="pt-BR" dirty="0"/>
              <a:t> “Soluções Elegantes” no desenvolvimento da aplicação web;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5. Definir os frameworks a serem utilizados no desenvolvimento da aplicação web;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6. Utilizar interações com base de dados para desenvolvimento de sistemas web;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7. Transferir arquivos entre cliente e servidor por meio da aplicação web;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8. Estabelecer envio de notificações entre cliente e servidor por meio de aplicação web;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9. Desenvolver API (web </a:t>
            </a:r>
            <a:r>
              <a:rPr lang="pt-BR" dirty="0" err="1"/>
              <a:t>services</a:t>
            </a:r>
            <a:r>
              <a:rPr lang="pt-BR" dirty="0"/>
              <a:t>) para integração de dados entre plataformas;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10. Desenvolver sistemas web de acordo com as regras de negócio estabelecidas;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11. Publicar a aplicação web.</a:t>
            </a:r>
          </a:p>
        </p:txBody>
      </p:sp>
    </p:spTree>
    <p:extLst>
      <p:ext uri="{BB962C8B-B14F-4D97-AF65-F5344CB8AC3E}">
        <p14:creationId xmlns:p14="http://schemas.microsoft.com/office/powerpoint/2010/main" val="53956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Curso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50680" y="1265651"/>
            <a:ext cx="10823356" cy="42473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144000">
              <a:lnSpc>
                <a:spcPct val="150000"/>
              </a:lnSpc>
            </a:pPr>
            <a:r>
              <a:rPr lang="pt-BR" b="1" dirty="0"/>
              <a:t>Capacidades Sociais, Organizativas e Metodológicas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1. Demonstrar atenção a detalhes (27)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2. Demonstrar capacidade de comunicação com profissionais de diferentes áreas e especialidades (4)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3. Demonstrar capacidade de organização (4)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4. Demonstrar raciocínio lógico na organização das informações (14)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5. Demonstrar visão sistêmica (16)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6. Seguir método de trabalho (15)</a:t>
            </a:r>
          </a:p>
          <a:p>
            <a:pPr marL="144000">
              <a:lnSpc>
                <a:spcPct val="150000"/>
              </a:lnSpc>
            </a:pPr>
            <a:r>
              <a:rPr lang="pt-BR" dirty="0"/>
              <a:t>7. Trabalhar em equipe (2)</a:t>
            </a:r>
          </a:p>
        </p:txBody>
      </p:sp>
    </p:spTree>
    <p:extLst>
      <p:ext uri="{BB962C8B-B14F-4D97-AF65-F5344CB8AC3E}">
        <p14:creationId xmlns:p14="http://schemas.microsoft.com/office/powerpoint/2010/main" val="382307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400" y="286603"/>
            <a:ext cx="10460280" cy="766133"/>
          </a:xfrm>
        </p:spPr>
        <p:txBody>
          <a:bodyPr/>
          <a:lstStyle/>
          <a:p>
            <a:r>
              <a:rPr lang="pt-BR" dirty="0"/>
              <a:t>Plano de Curso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7280" y="1484784"/>
            <a:ext cx="10058400" cy="4384310"/>
          </a:xfrm>
        </p:spPr>
        <p:txBody>
          <a:bodyPr numCol="2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b="1" dirty="0"/>
              <a:t>Conhecimentos: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1. Ambiente de desenvolvimento web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1.1. Definição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1.2. Histórico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1.3. Características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1.4. Ambiente de desenvolvimento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1.4.1. Instalação e configuração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1.4.2. Recursos e 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1.4.3. Gerenciamento de dependências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2. Padrão de desenvolvimento MVC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2.1. Definição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2.2. Aplicabilidade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2.3. Design </a:t>
            </a:r>
            <a:r>
              <a:rPr lang="pt-BR" dirty="0" err="1"/>
              <a:t>patterns</a:t>
            </a: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3. Frameworks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3.1. Definição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3.2. Modelos e tipos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3.3. Instalação e configuração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3.4. Criação de projetos utilizando framework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4. Persistência de dados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4.1. Conexão com base de dados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4.2. CRUD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4.3. Transferência de arquivos locais para ambiente servidor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4.4. Geração de relatórios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4.5. Manipulação de dados utilizando XML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4.6. Manipulação de dados utilizando </a:t>
            </a:r>
            <a:r>
              <a:rPr lang="pt-BR" dirty="0" err="1"/>
              <a:t>JSon</a:t>
            </a:r>
            <a:endParaRPr lang="pt-B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5. Web Services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5.1. Definição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5.2. Integração de plataformas utilizando API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5.3. Notificação entre cliente servidor utilizando Web Services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6. Publicação do web site</a:t>
            </a:r>
          </a:p>
        </p:txBody>
      </p:sp>
    </p:spTree>
    <p:extLst>
      <p:ext uri="{BB962C8B-B14F-4D97-AF65-F5344CB8AC3E}">
        <p14:creationId xmlns:p14="http://schemas.microsoft.com/office/powerpoint/2010/main" val="202715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5958" y="2420888"/>
            <a:ext cx="10823356" cy="13388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44000" algn="ctr">
              <a:lnSpc>
                <a:spcPct val="150000"/>
              </a:lnSpc>
            </a:pPr>
            <a:r>
              <a:rPr lang="pt-BR" b="1" dirty="0"/>
              <a:t>4 Verificações práticas formativas utilizando a seguinte fórmula básica:</a:t>
            </a:r>
          </a:p>
          <a:p>
            <a:pPr marL="144000" algn="ctr">
              <a:lnSpc>
                <a:spcPct val="150000"/>
              </a:lnSpc>
            </a:pPr>
            <a:endParaRPr lang="pt-BR" b="1" dirty="0"/>
          </a:p>
          <a:p>
            <a:pPr marL="144000" algn="ctr">
              <a:lnSpc>
                <a:spcPct val="150000"/>
              </a:lnSpc>
            </a:pPr>
            <a:r>
              <a:rPr lang="pt-BR" dirty="0"/>
              <a:t>(VPS1 + VPS2 + </a:t>
            </a:r>
            <a:r>
              <a:rPr lang="pt-BR" dirty="0" err="1"/>
              <a:t>Mini-Projeto</a:t>
            </a:r>
            <a:r>
              <a:rPr lang="pt-BR" dirty="0"/>
              <a:t> + Atividades) / 4 = Media Final</a:t>
            </a:r>
          </a:p>
        </p:txBody>
      </p:sp>
    </p:spTree>
    <p:extLst>
      <p:ext uri="{BB962C8B-B14F-4D97-AF65-F5344CB8AC3E}">
        <p14:creationId xmlns:p14="http://schemas.microsoft.com/office/powerpoint/2010/main" val="359511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5958" y="2420888"/>
            <a:ext cx="4483938" cy="216982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44000">
              <a:lnSpc>
                <a:spcPct val="150000"/>
              </a:lnSpc>
            </a:pPr>
            <a:r>
              <a:rPr lang="pt-BR" b="1" dirty="0"/>
              <a:t>Desenvolvimento Web utilizando:</a:t>
            </a:r>
          </a:p>
          <a:p>
            <a:pPr marL="144000">
              <a:lnSpc>
                <a:spcPct val="150000"/>
              </a:lnSpc>
            </a:pPr>
            <a:r>
              <a:rPr lang="pt-BR" b="1" dirty="0"/>
              <a:t>Java EE</a:t>
            </a:r>
          </a:p>
          <a:p>
            <a:pPr marL="144000">
              <a:lnSpc>
                <a:spcPct val="150000"/>
              </a:lnSpc>
            </a:pPr>
            <a:r>
              <a:rPr lang="pt-BR" b="1" dirty="0"/>
              <a:t>JSF</a:t>
            </a:r>
            <a:endParaRPr lang="pt-BR" dirty="0"/>
          </a:p>
          <a:p>
            <a:pPr marL="144000">
              <a:lnSpc>
                <a:spcPct val="150000"/>
              </a:lnSpc>
            </a:pPr>
            <a:r>
              <a:rPr lang="pt-BR" b="1" dirty="0"/>
              <a:t>IDE Eclipse</a:t>
            </a:r>
          </a:p>
          <a:p>
            <a:pPr marL="144000">
              <a:lnSpc>
                <a:spcPct val="150000"/>
              </a:lnSpc>
            </a:pPr>
            <a:r>
              <a:rPr lang="pt-BR" b="1" dirty="0"/>
              <a:t>Server </a:t>
            </a:r>
            <a:r>
              <a:rPr lang="pt-BR" b="1" dirty="0" err="1"/>
              <a:t>Tomcat</a:t>
            </a:r>
            <a:endParaRPr lang="pt-BR" b="1" dirty="0"/>
          </a:p>
        </p:txBody>
      </p:sp>
      <p:pic>
        <p:nvPicPr>
          <p:cNvPr id="1026" name="Picture 2" descr="Resultado de imagem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1268760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eclipse 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567" y="3692470"/>
            <a:ext cx="3564161" cy="83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tomc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79" y="4605880"/>
            <a:ext cx="2574170" cy="171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mysq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393" y="4741504"/>
            <a:ext cx="2792010" cy="14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m para js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757" y="1769213"/>
            <a:ext cx="3048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21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1236" y="1412776"/>
            <a:ext cx="111113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Cordeiro,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Gillard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Aplicações Java para web com JSF e JPA.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São Paulo: Casa do Código,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ALVES, W. P. 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Programação orientada a objetos com Java 8.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São Paulo: SENAI-SP Editora, 2017.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ARAUJO,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Kleitor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F. C. Java EE 5: Guia Prático: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Scriptlets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Servlets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 e </a:t>
            </a:r>
            <a:r>
              <a:rPr lang="pt-BR" b="1" dirty="0" err="1">
                <a:solidFill>
                  <a:srgbClr val="000000"/>
                </a:solidFill>
                <a:latin typeface="Arial" panose="020B0604020202020204" pitchFamily="34" charset="0"/>
              </a:rPr>
              <a:t>JavaBeans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. São Paulo: Érica, 2007.</a:t>
            </a:r>
          </a:p>
        </p:txBody>
      </p:sp>
    </p:spTree>
    <p:extLst>
      <p:ext uri="{BB962C8B-B14F-4D97-AF65-F5344CB8AC3E}">
        <p14:creationId xmlns:p14="http://schemas.microsoft.com/office/powerpoint/2010/main" val="31093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8" y="548680"/>
            <a:ext cx="10009112" cy="1143000"/>
          </a:xfrm>
        </p:spPr>
        <p:txBody>
          <a:bodyPr/>
          <a:lstStyle/>
          <a:p>
            <a:r>
              <a:rPr lang="pt-BR" dirty="0"/>
              <a:t>Vamos estudar então?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 bwMode="auto">
          <a:xfrm>
            <a:off x="1991544" y="4365104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/>
              <a:t>Desejo a todos um bom curso!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382425"/>
      </p:ext>
    </p:extLst>
  </p:cSld>
  <p:clrMapOvr>
    <a:masterClrMapping/>
  </p:clrMapOvr>
</p:sld>
</file>

<file path=ppt/theme/theme1.xml><?xml version="1.0" encoding="utf-8"?>
<a:theme xmlns:a="http://schemas.openxmlformats.org/drawingml/2006/main" name="SENAI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</Template>
  <TotalTime>4412</TotalTime>
  <Words>584</Words>
  <Application>Microsoft Office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 MT Black</vt:lpstr>
      <vt:lpstr>Calibri</vt:lpstr>
      <vt:lpstr>Calibri Light</vt:lpstr>
      <vt:lpstr>Times New Roman</vt:lpstr>
      <vt:lpstr>SENAI</vt:lpstr>
      <vt:lpstr>Retrospectiva</vt:lpstr>
      <vt:lpstr>Técnico em Desenvolvimento de Sistemas   Programação Web Back-End</vt:lpstr>
      <vt:lpstr>Plano de Curso</vt:lpstr>
      <vt:lpstr>Plano de Curso</vt:lpstr>
      <vt:lpstr>Plano de Curso</vt:lpstr>
      <vt:lpstr>Plano de Curso</vt:lpstr>
      <vt:lpstr>Avaliações</vt:lpstr>
      <vt:lpstr>Conteúdo</vt:lpstr>
      <vt:lpstr>Bibliografia</vt:lpstr>
      <vt:lpstr>Vamos estudar então?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 Fundamentos da Informática</dc:title>
  <dc:creator>emerson</dc:creator>
  <cp:lastModifiedBy>WELLINGTON FABIO DE OLIVEIRA MARTINS</cp:lastModifiedBy>
  <cp:revision>421</cp:revision>
  <cp:lastPrinted>1998-09-13T22:29:20Z</cp:lastPrinted>
  <dcterms:created xsi:type="dcterms:W3CDTF">1998-09-13T18:23:20Z</dcterms:created>
  <dcterms:modified xsi:type="dcterms:W3CDTF">2020-07-30T12:51:55Z</dcterms:modified>
</cp:coreProperties>
</file>