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8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72" r:id="rId3"/>
    <p:sldId id="273" r:id="rId4"/>
    <p:sldId id="275" r:id="rId5"/>
    <p:sldId id="276" r:id="rId6"/>
    <p:sldId id="277" r:id="rId7"/>
    <p:sldId id="278" r:id="rId8"/>
    <p:sldId id="279" r:id="rId9"/>
    <p:sldId id="281" r:id="rId10"/>
    <p:sldId id="280" r:id="rId11"/>
  </p:sldIdLst>
  <p:sldSz cx="12192000" cy="6858000"/>
  <p:notesSz cx="6858000" cy="9658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33CC"/>
    <a:srgbClr val="FF33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88544" autoAdjust="0"/>
  </p:normalViewPr>
  <p:slideViewPr>
    <p:cSldViewPr>
      <p:cViewPr varScale="1">
        <p:scale>
          <a:sx n="64" d="100"/>
          <a:sy n="64" d="100"/>
        </p:scale>
        <p:origin x="91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2"/>
    </p:cViewPr>
  </p:sorterViewPr>
  <p:notesViewPr>
    <p:cSldViewPr>
      <p:cViewPr varScale="1">
        <p:scale>
          <a:sx n="38" d="100"/>
          <a:sy n="38" d="100"/>
        </p:scale>
        <p:origin x="-1530" y="-90"/>
      </p:cViewPr>
      <p:guideLst>
        <p:guide orient="horz" pos="30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272D70B6-D77A-450D-905E-1A19643E8EB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9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723900"/>
            <a:ext cx="6438900" cy="3622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0"/>
            <a:r>
              <a:rPr lang="en-US"/>
              <a:t>Segundo nível</a:t>
            </a:r>
          </a:p>
          <a:p>
            <a:pPr lvl="0"/>
            <a:r>
              <a:rPr lang="en-US"/>
              <a:t>Terceiro nível</a:t>
            </a:r>
          </a:p>
          <a:p>
            <a:pPr lvl="0"/>
            <a:r>
              <a:rPr lang="en-US"/>
              <a:t>Quarto nível</a:t>
            </a:r>
          </a:p>
          <a:p>
            <a:pPr lvl="0"/>
            <a:r>
              <a:rPr lang="en-US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0ACCD37-527F-4DAC-95E6-BF6311B3DB4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42FBB-3F19-4634-B0FD-C4138C27B255}" type="slidenum">
              <a:rPr lang="en-US"/>
              <a:pPr/>
              <a:t>1</a:t>
            </a:fld>
            <a:endParaRPr lang="en-US"/>
          </a:p>
        </p:txBody>
      </p:sp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723900"/>
            <a:ext cx="6438900" cy="3622675"/>
          </a:xfrm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225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0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29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5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9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0814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6182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1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571500" y="214312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pic>
        <p:nvPicPr>
          <p:cNvPr id="1027" name="Imagem 3" descr="Logo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429375"/>
            <a:ext cx="12382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8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83432" y="551723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Professor Rafael Nogueira Leme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1384" y="620688"/>
            <a:ext cx="11377264" cy="3566160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Técnico em Desenvolvimento de Sistemas</a:t>
            </a:r>
            <a:br>
              <a:rPr lang="pt-BR" sz="6000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br>
              <a:rPr lang="pt-BR" sz="6000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6000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Interfaces para Dispositivos Móveis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Curso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1236" y="1700808"/>
            <a:ext cx="1097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/>
              <a:t>Objetivo: </a:t>
            </a:r>
            <a:r>
              <a:rPr lang="pt-BR" sz="2000" dirty="0"/>
              <a:t>Interfaces para Dispositivos Móveis tem como objetivo proporcionar a aquisição de capacidades técnicas relativas ao desenvolvimento de interfaces para dispositivos móveis com integração aos recursos de hardware, bem como o desenvolvimento de capacidades sociais, organizativas e metodológicas adequadas a diferentes situações profissionais.</a:t>
            </a:r>
          </a:p>
        </p:txBody>
      </p:sp>
    </p:spTree>
    <p:extLst>
      <p:ext uri="{BB962C8B-B14F-4D97-AF65-F5344CB8AC3E}">
        <p14:creationId xmlns:p14="http://schemas.microsoft.com/office/powerpoint/2010/main" val="14095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Curso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3887" y="1700808"/>
            <a:ext cx="10327498" cy="42473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144000">
              <a:lnSpc>
                <a:spcPct val="150000"/>
              </a:lnSpc>
            </a:pPr>
            <a:r>
              <a:rPr lang="pt-BR" b="1" dirty="0"/>
              <a:t>Capacidades Técnicas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1. Identificar as características de programação de dispositivos móveis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2. Utilizar os elementos da programação orientada a objetos em interfaces para dispositivos móveis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3. Preparar o ambiente necessário ao desenvolvimento do sistema para a plataforma mobile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4. Interpretar os requisitos do sistema, tendo em vista a elaboração dos componentes em ambiente mobile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5. Definir os elementos de entrada, processamento e saída para a codificação das funcionalidades mobile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6. Projetar interfaces para dispositivos móveis.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7. Implementar o código respeitando as características da linguagem na plataforma mobile.</a:t>
            </a:r>
          </a:p>
        </p:txBody>
      </p:sp>
    </p:spTree>
    <p:extLst>
      <p:ext uri="{BB962C8B-B14F-4D97-AF65-F5344CB8AC3E}">
        <p14:creationId xmlns:p14="http://schemas.microsoft.com/office/powerpoint/2010/main" val="53956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Curso</a:t>
            </a:r>
          </a:p>
        </p:txBody>
      </p:sp>
      <p:sp>
        <p:nvSpPr>
          <p:cNvPr id="6" name="Retângulo 5"/>
          <p:cNvSpPr/>
          <p:nvPr/>
        </p:nvSpPr>
        <p:spPr>
          <a:xfrm>
            <a:off x="970886" y="1844824"/>
            <a:ext cx="10233500" cy="341632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144000">
              <a:lnSpc>
                <a:spcPct val="150000"/>
              </a:lnSpc>
            </a:pPr>
            <a:r>
              <a:rPr lang="pt-BR" b="1" dirty="0"/>
              <a:t>Capacidades Sociais, Organizativas e Metodológicas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1. Demonstrar atenção a detalhes (27)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2. Demonstrar raciocínio lógico na organização das informações (14)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3. Demonstrar capacidade de comunicação com profissionais de diferentes áreas e especialidades (7)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4. Demonstrar capacidade de organização (6)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5. Demonstrar visão sistêmica (16)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6. Seguir método de trabalho (15)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7. Trabalhar em equipe (2)</a:t>
            </a:r>
          </a:p>
        </p:txBody>
      </p:sp>
    </p:spTree>
    <p:extLst>
      <p:ext uri="{BB962C8B-B14F-4D97-AF65-F5344CB8AC3E}">
        <p14:creationId xmlns:p14="http://schemas.microsoft.com/office/powerpoint/2010/main" val="382307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Curso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01236" y="1259632"/>
            <a:ext cx="11000662" cy="5040560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144000">
              <a:lnSpc>
                <a:spcPct val="150000"/>
              </a:lnSpc>
            </a:pPr>
            <a:r>
              <a:rPr lang="pt-BR" sz="1600" b="1" dirty="0"/>
              <a:t>Conhecimentos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1. Dispositivos móveis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1.1. Definição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1.2. Histórico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1.3. Características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1.4. Arquitetura 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1.5. Ambiente de desenvolvimento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1.5.1. Instalação e configuração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1.5.2. Gerenciamento de dependências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1.5.3. Recursos e interfaces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 Criação de interface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2.1. Leiaute de tela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2.1.1. Estrutura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2.1.2. Tipos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2.1.3. Gerenciadores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2.1.4. Componentes de tela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2.1.5. Menu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2.1.6. Diálogos 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2.1.7. Barra de ação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2.2. Controle dos elementos de tela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2.2.1. Tratamento de eventos e exceções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2.2.2. Manipulação de listas na interface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2.2.3. Entrada, processamento e saída de dados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2.2.4. Navegação entre telas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2.2.5. Passagem de parâmetros entre telas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2.2.6. Tratamento gestual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3. Recursos de hardware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3.1. Bluetooth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3.2. GPS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3.3. </a:t>
            </a:r>
            <a:r>
              <a:rPr lang="pt-BR" sz="1600" dirty="0" err="1"/>
              <a:t>Wifi</a:t>
            </a:r>
            <a:endParaRPr lang="pt-BR" sz="1600" dirty="0"/>
          </a:p>
          <a:p>
            <a:pPr marL="144000">
              <a:lnSpc>
                <a:spcPct val="150000"/>
              </a:lnSpc>
            </a:pPr>
            <a:r>
              <a:rPr lang="pt-BR" sz="1600" dirty="0"/>
              <a:t>3.4. Acelerômetro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3.5. Multimídia</a:t>
            </a:r>
          </a:p>
          <a:p>
            <a:pPr marL="144000">
              <a:lnSpc>
                <a:spcPct val="150000"/>
              </a:lnSpc>
            </a:pPr>
            <a:r>
              <a:rPr lang="pt-BR" sz="1600" dirty="0"/>
              <a:t>3.5.1. </a:t>
            </a:r>
            <a:r>
              <a:rPr lang="pt-BR" sz="1600" dirty="0" err="1"/>
              <a:t>Audio</a:t>
            </a:r>
            <a:endParaRPr lang="pt-BR" sz="1600" dirty="0"/>
          </a:p>
          <a:p>
            <a:pPr marL="144000">
              <a:lnSpc>
                <a:spcPct val="150000"/>
              </a:lnSpc>
            </a:pPr>
            <a:r>
              <a:rPr lang="pt-BR" sz="1600" dirty="0"/>
              <a:t>3.5.2. Câmera </a:t>
            </a:r>
          </a:p>
        </p:txBody>
      </p:sp>
    </p:spTree>
    <p:extLst>
      <p:ext uri="{BB962C8B-B14F-4D97-AF65-F5344CB8AC3E}">
        <p14:creationId xmlns:p14="http://schemas.microsoft.com/office/powerpoint/2010/main" val="202715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5958" y="2420888"/>
            <a:ext cx="10823356" cy="13388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44000" algn="ctr">
              <a:lnSpc>
                <a:spcPct val="150000"/>
              </a:lnSpc>
            </a:pPr>
            <a:r>
              <a:rPr lang="pt-BR" b="1" dirty="0"/>
              <a:t>4 Verificações práticas formativas utilizando a seguinte fórmula básica:</a:t>
            </a:r>
          </a:p>
          <a:p>
            <a:pPr marL="144000" algn="ctr">
              <a:lnSpc>
                <a:spcPct val="150000"/>
              </a:lnSpc>
            </a:pPr>
            <a:endParaRPr lang="pt-BR" b="1" dirty="0"/>
          </a:p>
          <a:p>
            <a:pPr marL="144000" algn="ctr">
              <a:lnSpc>
                <a:spcPct val="150000"/>
              </a:lnSpc>
            </a:pPr>
            <a:r>
              <a:rPr lang="pt-BR" dirty="0"/>
              <a:t>(VPS1 + Miniprojeto + Atividades + VPS2) / 4 = Media Final</a:t>
            </a:r>
          </a:p>
        </p:txBody>
      </p:sp>
    </p:spTree>
    <p:extLst>
      <p:ext uri="{BB962C8B-B14F-4D97-AF65-F5344CB8AC3E}">
        <p14:creationId xmlns:p14="http://schemas.microsoft.com/office/powerpoint/2010/main" val="359511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5958" y="2420888"/>
            <a:ext cx="10823356" cy="17030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44000">
              <a:lnSpc>
                <a:spcPct val="150000"/>
              </a:lnSpc>
            </a:pPr>
            <a:r>
              <a:rPr lang="pt-BR" b="1" dirty="0"/>
              <a:t>Desenvolvimento Mobile utilizando:</a:t>
            </a:r>
          </a:p>
          <a:p>
            <a:pPr marL="144000">
              <a:lnSpc>
                <a:spcPct val="150000"/>
              </a:lnSpc>
            </a:pPr>
            <a:r>
              <a:rPr lang="pt-BR" b="1" dirty="0"/>
              <a:t>MIT App Inventor / </a:t>
            </a:r>
            <a:r>
              <a:rPr lang="pt-BR" b="1" dirty="0" err="1"/>
              <a:t>Code</a:t>
            </a:r>
            <a:r>
              <a:rPr lang="pt-BR" b="1" dirty="0"/>
              <a:t> </a:t>
            </a:r>
            <a:r>
              <a:rPr lang="pt-BR" b="1" dirty="0" err="1"/>
              <a:t>Block</a:t>
            </a:r>
            <a:r>
              <a:rPr lang="pt-BR" b="1" dirty="0"/>
              <a:t> </a:t>
            </a:r>
          </a:p>
          <a:p>
            <a:pPr marL="144000">
              <a:lnSpc>
                <a:spcPct val="150000"/>
              </a:lnSpc>
            </a:pPr>
            <a:r>
              <a:rPr lang="pt-BR" b="1" dirty="0"/>
              <a:t>Android Studio / Java</a:t>
            </a:r>
            <a:endParaRPr lang="pt-BR" dirty="0"/>
          </a:p>
          <a:p>
            <a:pPr marL="144000">
              <a:lnSpc>
                <a:spcPct val="150000"/>
              </a:lnSpc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 outras plataformas</a:t>
            </a:r>
          </a:p>
        </p:txBody>
      </p:sp>
      <p:pic>
        <p:nvPicPr>
          <p:cNvPr id="1026" name="Picture 2" descr="Resultado de imagem para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75" y="419803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m para android 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279607"/>
            <a:ext cx="2987990" cy="12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27C2EFCE-2D0D-4B03-BB22-5DAA327A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477101"/>
            <a:ext cx="3339624" cy="127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21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1236" y="1916832"/>
            <a:ext cx="1097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LECHETA, Ricardo L. 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Google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Android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: Aprenda a criar aplicações para dispositivos moveis com o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Android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SDK.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3ª ed. São Paulo: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Novatec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2013. 824 p </a:t>
            </a: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dirty="0"/>
              <a:t>LOURENÇO, Michel. </a:t>
            </a:r>
            <a:r>
              <a:rPr lang="pt-BR" b="1" dirty="0" err="1"/>
              <a:t>Android</a:t>
            </a:r>
            <a:r>
              <a:rPr lang="pt-BR" b="1" dirty="0"/>
              <a:t> para desenvolvedores. </a:t>
            </a:r>
            <a:r>
              <a:rPr lang="pt-BR" dirty="0"/>
              <a:t>2ª ed. São Paulo: </a:t>
            </a:r>
            <a:r>
              <a:rPr lang="pt-BR" dirty="0" err="1"/>
              <a:t>Brasport</a:t>
            </a:r>
            <a:r>
              <a:rPr lang="pt-BR" dirty="0"/>
              <a:t>, 2012. 240 p. 	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SAMPAIO, </a:t>
            </a:r>
            <a:r>
              <a:rPr lang="pt-BR" dirty="0" err="1"/>
              <a:t>Cleuton</a:t>
            </a:r>
            <a:r>
              <a:rPr lang="pt-BR" dirty="0"/>
              <a:t>. Manual do </a:t>
            </a:r>
            <a:r>
              <a:rPr lang="pt-BR" dirty="0" err="1"/>
              <a:t>Indie</a:t>
            </a:r>
            <a:r>
              <a:rPr lang="pt-BR" dirty="0"/>
              <a:t> Game </a:t>
            </a:r>
            <a:r>
              <a:rPr lang="pt-BR" dirty="0" err="1"/>
              <a:t>Developer</a:t>
            </a:r>
            <a:r>
              <a:rPr lang="pt-BR" dirty="0"/>
              <a:t>. Versão </a:t>
            </a:r>
            <a:r>
              <a:rPr lang="pt-BR" dirty="0" err="1"/>
              <a:t>Android</a:t>
            </a:r>
            <a:r>
              <a:rPr lang="pt-BR" dirty="0"/>
              <a:t> e IOS. São Paulo: Editora Moderna, 2013. 344 p. 	</a:t>
            </a:r>
          </a:p>
          <a:p>
            <a:endParaRPr lang="pt-BR" dirty="0"/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056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620688"/>
            <a:ext cx="10081120" cy="1143000"/>
          </a:xfrm>
        </p:spPr>
        <p:txBody>
          <a:bodyPr/>
          <a:lstStyle/>
          <a:p>
            <a:r>
              <a:rPr lang="pt-BR" dirty="0"/>
              <a:t>Vamos estudar então?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auto">
          <a:xfrm>
            <a:off x="3774388" y="3212976"/>
            <a:ext cx="744440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/>
              <a:t>Desejo a todos um bom curso!</a:t>
            </a:r>
          </a:p>
        </p:txBody>
      </p:sp>
    </p:spTree>
    <p:extLst>
      <p:ext uri="{BB962C8B-B14F-4D97-AF65-F5344CB8AC3E}">
        <p14:creationId xmlns:p14="http://schemas.microsoft.com/office/powerpoint/2010/main" val="982382425"/>
      </p:ext>
    </p:extLst>
  </p:cSld>
  <p:clrMapOvr>
    <a:masterClrMapping/>
  </p:clrMapOvr>
</p:sld>
</file>

<file path=ppt/theme/theme1.xml><?xml version="1.0" encoding="utf-8"?>
<a:theme xmlns:a="http://schemas.openxmlformats.org/drawingml/2006/main" name="SENA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</Template>
  <TotalTime>4258</TotalTime>
  <Words>531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 MT Black</vt:lpstr>
      <vt:lpstr>Calibri</vt:lpstr>
      <vt:lpstr>Calibri Light</vt:lpstr>
      <vt:lpstr>Times New Roman</vt:lpstr>
      <vt:lpstr>SENAI</vt:lpstr>
      <vt:lpstr>Retrospectiva</vt:lpstr>
      <vt:lpstr>Técnico em Desenvolvimento de Sistemas  Interfaces para Dispositivos Móveis</vt:lpstr>
      <vt:lpstr>Plano de Curso</vt:lpstr>
      <vt:lpstr>Plano de Curso</vt:lpstr>
      <vt:lpstr>Plano de Curso</vt:lpstr>
      <vt:lpstr>Plano de Curso</vt:lpstr>
      <vt:lpstr>Avaliações</vt:lpstr>
      <vt:lpstr>Conteúdo</vt:lpstr>
      <vt:lpstr>Bibliografia</vt:lpstr>
      <vt:lpstr>Vamos estudar então?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 Fundamentos da Informática</dc:title>
  <dc:creator>emerson</dc:creator>
  <cp:lastModifiedBy>WELLINGTON FABIO DE OLIVEIRA MARTINS</cp:lastModifiedBy>
  <cp:revision>419</cp:revision>
  <cp:lastPrinted>1998-09-13T22:29:20Z</cp:lastPrinted>
  <dcterms:created xsi:type="dcterms:W3CDTF">1998-09-13T18:23:20Z</dcterms:created>
  <dcterms:modified xsi:type="dcterms:W3CDTF">2020-07-29T12:53:05Z</dcterms:modified>
</cp:coreProperties>
</file>