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8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272" r:id="rId3"/>
    <p:sldId id="273" r:id="rId4"/>
    <p:sldId id="291" r:id="rId5"/>
    <p:sldId id="293" r:id="rId6"/>
    <p:sldId id="294" r:id="rId7"/>
    <p:sldId id="292" r:id="rId8"/>
    <p:sldId id="295" r:id="rId9"/>
    <p:sldId id="289" r:id="rId10"/>
    <p:sldId id="281" r:id="rId11"/>
    <p:sldId id="282" r:id="rId12"/>
    <p:sldId id="283" r:id="rId13"/>
    <p:sldId id="284" r:id="rId14"/>
    <p:sldId id="285" r:id="rId15"/>
    <p:sldId id="287" r:id="rId16"/>
    <p:sldId id="288" r:id="rId17"/>
    <p:sldId id="290" r:id="rId18"/>
    <p:sldId id="280" r:id="rId19"/>
  </p:sldIdLst>
  <p:sldSz cx="12192000" cy="6858000"/>
  <p:notesSz cx="6858000" cy="9658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33CC"/>
    <a:srgbClr val="FF33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88544" autoAdjust="0"/>
  </p:normalViewPr>
  <p:slideViewPr>
    <p:cSldViewPr>
      <p:cViewPr varScale="1">
        <p:scale>
          <a:sx n="72" d="100"/>
          <a:sy n="72" d="100"/>
        </p:scale>
        <p:origin x="66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2"/>
    </p:cViewPr>
  </p:sorterViewPr>
  <p:notesViewPr>
    <p:cSldViewPr>
      <p:cViewPr varScale="1">
        <p:scale>
          <a:sx n="38" d="100"/>
          <a:sy n="38" d="100"/>
        </p:scale>
        <p:origin x="-1530" y="-90"/>
      </p:cViewPr>
      <p:guideLst>
        <p:guide orient="horz" pos="30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272D70B6-D77A-450D-905E-1A19643E8EB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9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723900"/>
            <a:ext cx="6438900" cy="3622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0"/>
            <a:r>
              <a:rPr lang="en-US" smtClean="0"/>
              <a:t>Segundo nível</a:t>
            </a:r>
          </a:p>
          <a:p>
            <a:pPr lvl="0"/>
            <a:r>
              <a:rPr lang="en-US" smtClean="0"/>
              <a:t>Terceiro nível</a:t>
            </a:r>
          </a:p>
          <a:p>
            <a:pPr lvl="0"/>
            <a:r>
              <a:rPr lang="en-US" smtClean="0"/>
              <a:t>Quarto nível</a:t>
            </a:r>
          </a:p>
          <a:p>
            <a:pPr lvl="0"/>
            <a:r>
              <a:rPr lang="en-US" smtClean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0ACCD37-527F-4DAC-95E6-BF6311B3DB4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42FBB-3F19-4634-B0FD-C4138C27B255}" type="slidenum">
              <a:rPr lang="en-US"/>
              <a:pPr/>
              <a:t>1</a:t>
            </a:fld>
            <a:endParaRPr lang="en-US"/>
          </a:p>
        </p:txBody>
      </p:sp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723900"/>
            <a:ext cx="6438900" cy="3622675"/>
          </a:xfrm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6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73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36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3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3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4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82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0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4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8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571500" y="214312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pic>
        <p:nvPicPr>
          <p:cNvPr id="1027" name="Imagem 3" descr="Logo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429375"/>
            <a:ext cx="12382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83432" y="551723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Professor Rafael Nogueira Leme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43472" y="1196752"/>
            <a:ext cx="9289031" cy="3240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pt-BR" sz="4800" b="1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Técnico em Desenvolvimento de Sistemas</a:t>
            </a:r>
            <a:br>
              <a:rPr lang="pt-BR" sz="4800" b="1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4800" b="1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/>
            </a:r>
            <a:br>
              <a:rPr lang="pt-BR" sz="4800" b="1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4800" b="1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/>
            </a:r>
            <a:br>
              <a:rPr lang="pt-BR" sz="4800" b="1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6600" b="1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Programação Web Back-End</a:t>
            </a:r>
            <a:endParaRPr lang="pt-BR" sz="6600" b="1" dirty="0">
              <a:ln w="6600">
                <a:solidFill>
                  <a:schemeClr val="bg1"/>
                </a:solidFill>
                <a:prstDash val="solid"/>
              </a:ln>
              <a:effectLst>
                <a:outerShdw dist="38100" dir="2700000" algn="tl" rotWithShape="0">
                  <a:schemeClr val="tx1"/>
                </a:outerShdw>
              </a:effectLst>
              <a:latin typeface="Arial MT Black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cliente x servidor</a:t>
            </a:r>
            <a:endParaRPr lang="pt-BR" dirty="0"/>
          </a:p>
        </p:txBody>
      </p:sp>
      <p:pic>
        <p:nvPicPr>
          <p:cNvPr id="1026" name="Picture 2" descr="Resultado de imagem para navegador x servid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8"/>
          <a:stretch/>
        </p:blipFill>
        <p:spPr bwMode="auto">
          <a:xfrm>
            <a:off x="2215821" y="1259632"/>
            <a:ext cx="7743629" cy="446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131794" y="6165304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Através de requisições e respostas HTTP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23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HTTP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01236" y="1700808"/>
            <a:ext cx="1097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A comunicação entre navegadores e servidores web é feita por meio do protocolo HTTP.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Permite trocar informações de maneira simples e confiável através de </a:t>
            </a:r>
            <a:r>
              <a:rPr lang="pt-BR" sz="2000" dirty="0" err="1" smtClean="0"/>
              <a:t>URIs</a:t>
            </a:r>
            <a:r>
              <a:rPr lang="pt-BR" sz="2000" dirty="0" smtClean="0"/>
              <a:t> (</a:t>
            </a:r>
            <a:r>
              <a:rPr lang="pt-BR" sz="2000" dirty="0" err="1" smtClean="0"/>
              <a:t>Uniform</a:t>
            </a:r>
            <a:r>
              <a:rPr lang="pt-BR" sz="2000" dirty="0" smtClean="0"/>
              <a:t> </a:t>
            </a:r>
            <a:r>
              <a:rPr lang="pt-BR" sz="2000" dirty="0" err="1" smtClean="0"/>
              <a:t>Resouse</a:t>
            </a:r>
            <a:r>
              <a:rPr lang="pt-BR" sz="2000" dirty="0" smtClean="0"/>
              <a:t> </a:t>
            </a:r>
            <a:r>
              <a:rPr lang="pt-BR" sz="2000" dirty="0" err="1" smtClean="0"/>
              <a:t>Indentifier</a:t>
            </a:r>
            <a:r>
              <a:rPr lang="pt-BR" sz="2000" dirty="0" smtClean="0"/>
              <a:t>).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Esses identificadores mais a localização do documento no servidor são chamados de </a:t>
            </a:r>
            <a:r>
              <a:rPr lang="pt-BR" sz="2000" dirty="0" err="1" smtClean="0"/>
              <a:t>URLs</a:t>
            </a:r>
            <a:r>
              <a:rPr lang="pt-BR" sz="2000" dirty="0" smtClean="0"/>
              <a:t> (</a:t>
            </a:r>
            <a:r>
              <a:rPr lang="pt-BR" sz="2000" dirty="0" err="1" smtClean="0"/>
              <a:t>Uniform</a:t>
            </a:r>
            <a:r>
              <a:rPr lang="pt-BR" sz="2000" dirty="0" smtClean="0"/>
              <a:t> </a:t>
            </a:r>
            <a:r>
              <a:rPr lang="pt-BR" sz="2000" dirty="0" err="1" smtClean="0"/>
              <a:t>Resource</a:t>
            </a:r>
            <a:r>
              <a:rPr lang="pt-BR" sz="2000" dirty="0" smtClean="0"/>
              <a:t> </a:t>
            </a:r>
            <a:r>
              <a:rPr lang="pt-BR" sz="2000" dirty="0" err="1" smtClean="0"/>
              <a:t>Locators</a:t>
            </a:r>
            <a:r>
              <a:rPr lang="pt-BR" sz="2000" dirty="0" smtClean="0"/>
              <a:t>).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Os métodos mais usados para envio de recebimento de informações são o POST e GET</a:t>
            </a:r>
          </a:p>
        </p:txBody>
      </p:sp>
    </p:spTree>
    <p:extLst>
      <p:ext uri="{BB962C8B-B14F-4D97-AF65-F5344CB8AC3E}">
        <p14:creationId xmlns:p14="http://schemas.microsoft.com/office/powerpoint/2010/main" val="223934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Post x </a:t>
            </a:r>
            <a:r>
              <a:rPr lang="pt-BR" dirty="0" err="1" smtClean="0"/>
              <a:t>Get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01236" y="1745053"/>
            <a:ext cx="1097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 smtClean="0"/>
              <a:t>GET - </a:t>
            </a:r>
            <a:r>
              <a:rPr lang="pt-BR" sz="2000" dirty="0" smtClean="0"/>
              <a:t>Com </a:t>
            </a:r>
            <a:r>
              <a:rPr lang="pt-BR" sz="2000" dirty="0"/>
              <a:t>capacidade de 1024 caracteres, este método é utilizado quando se quer passar poucas ou pequenas informações para realizar uma pesquisa ou simplesmente passar uma informação para outra página através da URL (de </a:t>
            </a:r>
            <a:r>
              <a:rPr lang="pt-BR" sz="2000" i="1" dirty="0" err="1"/>
              <a:t>Uniform</a:t>
            </a:r>
            <a:r>
              <a:rPr lang="pt-BR" sz="2000" i="1" dirty="0"/>
              <a:t> </a:t>
            </a:r>
            <a:r>
              <a:rPr lang="pt-BR" sz="2000" i="1" dirty="0" err="1"/>
              <a:t>Resource</a:t>
            </a:r>
            <a:r>
              <a:rPr lang="pt-BR" sz="2000" i="1" dirty="0"/>
              <a:t> </a:t>
            </a:r>
            <a:r>
              <a:rPr lang="pt-BR" sz="2000" i="1" dirty="0" err="1"/>
              <a:t>Locator</a:t>
            </a:r>
            <a:r>
              <a:rPr lang="pt-BR" sz="2000" dirty="0" smtClean="0"/>
              <a:t>).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b="1" dirty="0" smtClean="0"/>
              <a:t>POST - </a:t>
            </a:r>
            <a:r>
              <a:rPr lang="pt-BR" sz="2000" dirty="0"/>
              <a:t>Este método utiliza a URI (de </a:t>
            </a:r>
            <a:r>
              <a:rPr lang="pt-BR" sz="2000" i="1" dirty="0" err="1"/>
              <a:t>Uniform</a:t>
            </a:r>
            <a:r>
              <a:rPr lang="pt-BR" sz="2000" i="1" dirty="0"/>
              <a:t> </a:t>
            </a:r>
            <a:r>
              <a:rPr lang="pt-BR" sz="2000" i="1" dirty="0" err="1"/>
              <a:t>Resource</a:t>
            </a:r>
            <a:r>
              <a:rPr lang="pt-BR" sz="2000" i="1" dirty="0"/>
              <a:t> </a:t>
            </a:r>
            <a:r>
              <a:rPr lang="pt-BR" sz="2000" i="1" dirty="0" err="1"/>
              <a:t>Identifier</a:t>
            </a:r>
            <a:r>
              <a:rPr lang="pt-BR" sz="2000" dirty="0"/>
              <a:t>) para envio de informações ao servidor. A URI não é retornável ao cliente, o que torna o método POST mais seguro, pois não expõe os dados enviados no navegador. Como não tem limite de capacidade para envio de informações, este método se torna melhor que o GET. No POST, uma conexão paralela é aberta e os dados são passados por ela.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4899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01236" y="1745053"/>
            <a:ext cx="1097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Com o exponente crescimento do mercado de desenvolvimento web, o Java, antes voltado para desktop não demorou para suportar de alguma maneira o desenvolvimento web.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Pensou-se então nos </a:t>
            </a:r>
            <a:r>
              <a:rPr lang="pt-BR" sz="2000" dirty="0" err="1" smtClean="0"/>
              <a:t>Servlets</a:t>
            </a:r>
            <a:r>
              <a:rPr lang="pt-B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Servlets</a:t>
            </a:r>
            <a:r>
              <a:rPr lang="pt-BR" sz="2000" dirty="0" smtClean="0"/>
              <a:t> são classes </a:t>
            </a:r>
            <a:r>
              <a:rPr lang="pt-BR" sz="2000" dirty="0" err="1" smtClean="0"/>
              <a:t>java</a:t>
            </a:r>
            <a:r>
              <a:rPr lang="pt-BR" sz="2000" dirty="0" smtClean="0"/>
              <a:t> responsáveis por receber, processar e enviar requisições HTTP.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Seu principal objetivo é gerar páginas HTML.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Veremos agora alguns exemplos e exercícios de </a:t>
            </a:r>
            <a:r>
              <a:rPr lang="pt-BR" sz="2000" dirty="0" err="1" smtClean="0"/>
              <a:t>servlets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05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Problemas?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01236" y="1745053"/>
            <a:ext cx="10972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Código HTML misturado com código Java.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Muitas vezes mais HTML do que Java.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Difícil e quase impossível a manutenção.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Necessitamos separar o código HTML do Java, temos então o JSP.</a:t>
            </a:r>
          </a:p>
        </p:txBody>
      </p:sp>
    </p:spTree>
    <p:extLst>
      <p:ext uri="{BB962C8B-B14F-4D97-AF65-F5344CB8AC3E}">
        <p14:creationId xmlns:p14="http://schemas.microsoft.com/office/powerpoint/2010/main" val="39603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JSP – Java Server </a:t>
            </a:r>
            <a:r>
              <a:rPr lang="pt-BR" dirty="0" err="1" smtClean="0"/>
              <a:t>Pages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01236" y="1745053"/>
            <a:ext cx="109728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Exemplo: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61" y="2727470"/>
            <a:ext cx="8177350" cy="29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5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</a:t>
            </a:r>
            <a:r>
              <a:rPr lang="pt-BR" dirty="0" smtClean="0"/>
              <a:t> com JSP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132856"/>
            <a:ext cx="1022134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4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1424" y="548680"/>
            <a:ext cx="7848872" cy="1143000"/>
          </a:xfrm>
        </p:spPr>
        <p:txBody>
          <a:bodyPr/>
          <a:lstStyle/>
          <a:p>
            <a:r>
              <a:rPr lang="pt-BR" dirty="0" smtClean="0"/>
              <a:t>Vamos estudar então?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auto">
          <a:xfrm>
            <a:off x="1991544" y="4365104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mtClean="0"/>
              <a:t>Desejo a todos um bom curso!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38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 conhecimentos alcançados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01236" y="1700808"/>
            <a:ext cx="55667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Introdução a Programação para Web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Arquitetura de Aplicações Web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História do Java Web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Introdução ao desenvolvimento de </a:t>
            </a:r>
            <a:r>
              <a:rPr lang="pt-BR" sz="2000" dirty="0" err="1" smtClean="0"/>
              <a:t>Servlets</a:t>
            </a:r>
            <a:r>
              <a:rPr lang="pt-BR" sz="2000" dirty="0" smtClean="0"/>
              <a:t> e JSP.</a:t>
            </a:r>
          </a:p>
        </p:txBody>
      </p:sp>
    </p:spTree>
    <p:extLst>
      <p:ext uri="{BB962C8B-B14F-4D97-AF65-F5344CB8AC3E}">
        <p14:creationId xmlns:p14="http://schemas.microsoft.com/office/powerpoint/2010/main" val="14095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xograma: Disco magnético 19"/>
          <p:cNvSpPr/>
          <p:nvPr/>
        </p:nvSpPr>
        <p:spPr>
          <a:xfrm>
            <a:off x="10180026" y="3608455"/>
            <a:ext cx="1394010" cy="122413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Termos da área de Desenvolvimento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738624" y="2324579"/>
            <a:ext cx="49093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MVC (</a:t>
            </a:r>
            <a:r>
              <a:rPr lang="pt-BR" sz="2400" dirty="0" err="1" smtClean="0"/>
              <a:t>Model</a:t>
            </a:r>
            <a:r>
              <a:rPr lang="pt-BR" sz="2400" dirty="0" smtClean="0"/>
              <a:t> – </a:t>
            </a:r>
            <a:r>
              <a:rPr lang="pt-BR" sz="2400" dirty="0" err="1" smtClean="0"/>
              <a:t>View</a:t>
            </a:r>
            <a:r>
              <a:rPr lang="pt-BR" sz="2400" dirty="0" smtClean="0"/>
              <a:t> – </a:t>
            </a:r>
            <a:r>
              <a:rPr lang="pt-BR" sz="2400" dirty="0" err="1" smtClean="0"/>
              <a:t>Controll</a:t>
            </a:r>
            <a:r>
              <a:rPr lang="pt-BR" sz="2400" dirty="0" smtClean="0"/>
              <a:t>)</a:t>
            </a:r>
          </a:p>
          <a:p>
            <a:pPr algn="ctr"/>
            <a:r>
              <a:rPr lang="pt-BR" sz="2400" i="1" dirty="0" smtClean="0"/>
              <a:t>Padrão de Arquitetura de Software</a:t>
            </a:r>
            <a:endParaRPr lang="pt-BR" sz="2400" i="1" dirty="0"/>
          </a:p>
        </p:txBody>
      </p:sp>
      <p:sp>
        <p:nvSpPr>
          <p:cNvPr id="5" name="Retângulo 4"/>
          <p:cNvSpPr/>
          <p:nvPr/>
        </p:nvSpPr>
        <p:spPr>
          <a:xfrm>
            <a:off x="3802424" y="2950872"/>
            <a:ext cx="15023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- Desktop</a:t>
            </a:r>
          </a:p>
          <a:p>
            <a:r>
              <a:rPr lang="pt-BR" sz="2400" dirty="0" smtClean="0"/>
              <a:t>- Mobile</a:t>
            </a:r>
          </a:p>
          <a:p>
            <a:r>
              <a:rPr lang="pt-BR" sz="2400" dirty="0" smtClean="0"/>
              <a:t>- Web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983432" y="3068960"/>
            <a:ext cx="26340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Desenvolvimento </a:t>
            </a:r>
          </a:p>
          <a:p>
            <a:pPr algn="ctr"/>
            <a:r>
              <a:rPr lang="pt-BR" sz="2400" dirty="0" smtClean="0"/>
              <a:t>de Software</a:t>
            </a:r>
          </a:p>
        </p:txBody>
      </p:sp>
      <p:sp>
        <p:nvSpPr>
          <p:cNvPr id="7" name="Chave dupla 6"/>
          <p:cNvSpPr/>
          <p:nvPr/>
        </p:nvSpPr>
        <p:spPr>
          <a:xfrm>
            <a:off x="3617487" y="2855000"/>
            <a:ext cx="1872208" cy="129614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555523" y="3484458"/>
            <a:ext cx="17411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- Front-</a:t>
            </a:r>
            <a:r>
              <a:rPr lang="pt-BR" sz="2400" dirty="0" err="1" smtClean="0"/>
              <a:t>End</a:t>
            </a:r>
            <a:endParaRPr lang="pt-BR" sz="2400" dirty="0" smtClean="0"/>
          </a:p>
          <a:p>
            <a:r>
              <a:rPr lang="pt-BR" sz="2400" dirty="0" smtClean="0"/>
              <a:t>- Back-</a:t>
            </a:r>
            <a:r>
              <a:rPr lang="pt-BR" sz="2400" dirty="0" err="1" smtClean="0"/>
              <a:t>End</a:t>
            </a:r>
            <a:endParaRPr lang="pt-BR" sz="2400" dirty="0" smtClean="0"/>
          </a:p>
        </p:txBody>
      </p:sp>
      <p:sp>
        <p:nvSpPr>
          <p:cNvPr id="10" name="Chave dupla 9"/>
          <p:cNvSpPr/>
          <p:nvPr/>
        </p:nvSpPr>
        <p:spPr>
          <a:xfrm>
            <a:off x="7490010" y="3434621"/>
            <a:ext cx="1872208" cy="88083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800579" y="3899957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6350966" y="3669124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/>
              <a:t>Stack</a:t>
            </a:r>
            <a:endParaRPr lang="pt-BR" sz="2400" dirty="0"/>
          </a:p>
        </p:txBody>
      </p:sp>
      <p:sp>
        <p:nvSpPr>
          <p:cNvPr id="18" name="Retângulo 17"/>
          <p:cNvSpPr/>
          <p:nvPr/>
        </p:nvSpPr>
        <p:spPr>
          <a:xfrm>
            <a:off x="2728872" y="4390916"/>
            <a:ext cx="45672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i="1" dirty="0" smtClean="0"/>
              <a:t>AMBIENTES</a:t>
            </a:r>
          </a:p>
          <a:p>
            <a:pPr algn="ctr"/>
            <a:r>
              <a:rPr lang="pt-BR" sz="2400" i="1" dirty="0" smtClean="0"/>
              <a:t>- Hardware(</a:t>
            </a:r>
            <a:r>
              <a:rPr lang="pt-BR" sz="2400" i="1" dirty="0" err="1" smtClean="0"/>
              <a:t>Desktop,Mobile,IoT</a:t>
            </a:r>
            <a:r>
              <a:rPr lang="pt-BR" sz="2400" i="1" dirty="0" smtClean="0"/>
              <a:t>)</a:t>
            </a:r>
          </a:p>
          <a:p>
            <a:pPr algn="ctr"/>
            <a:r>
              <a:rPr lang="pt-BR" sz="2400" i="1" dirty="0" smtClean="0"/>
              <a:t>– Redes/Web</a:t>
            </a:r>
          </a:p>
          <a:p>
            <a:pPr algn="ctr"/>
            <a:r>
              <a:rPr lang="pt-BR" sz="2400" i="1" dirty="0" smtClean="0"/>
              <a:t>- Sistemas Operacionais</a:t>
            </a:r>
            <a:endParaRPr lang="pt-BR" sz="2400" i="1" dirty="0"/>
          </a:p>
        </p:txBody>
      </p:sp>
      <p:sp>
        <p:nvSpPr>
          <p:cNvPr id="19" name="Retângulo 18"/>
          <p:cNvSpPr/>
          <p:nvPr/>
        </p:nvSpPr>
        <p:spPr>
          <a:xfrm>
            <a:off x="10301908" y="3621369"/>
            <a:ext cx="1075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Banco</a:t>
            </a:r>
          </a:p>
          <a:p>
            <a:pPr algn="ctr"/>
            <a:r>
              <a:rPr lang="pt-BR" sz="2400" dirty="0" smtClean="0"/>
              <a:t>De</a:t>
            </a:r>
          </a:p>
          <a:p>
            <a:pPr algn="ctr"/>
            <a:r>
              <a:rPr lang="pt-BR" sz="2400" dirty="0" smtClean="0"/>
              <a:t>Dados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9192344" y="4168214"/>
            <a:ext cx="88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92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Termos da área de Desenvolvimento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738624" y="2324579"/>
            <a:ext cx="49093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MVC (</a:t>
            </a:r>
            <a:r>
              <a:rPr lang="pt-BR" sz="2400" dirty="0" err="1" smtClean="0"/>
              <a:t>Model</a:t>
            </a:r>
            <a:r>
              <a:rPr lang="pt-BR" sz="2400" dirty="0" smtClean="0"/>
              <a:t> – </a:t>
            </a:r>
            <a:r>
              <a:rPr lang="pt-BR" sz="2400" dirty="0" err="1" smtClean="0"/>
              <a:t>View</a:t>
            </a:r>
            <a:r>
              <a:rPr lang="pt-BR" sz="2400" dirty="0" smtClean="0"/>
              <a:t> – </a:t>
            </a:r>
            <a:r>
              <a:rPr lang="pt-BR" sz="2400" dirty="0" err="1" smtClean="0"/>
              <a:t>Controll</a:t>
            </a:r>
            <a:r>
              <a:rPr lang="pt-BR" sz="2400" dirty="0" smtClean="0"/>
              <a:t>)</a:t>
            </a:r>
          </a:p>
          <a:p>
            <a:pPr algn="ctr"/>
            <a:r>
              <a:rPr lang="pt-BR" sz="2400" i="1" dirty="0" smtClean="0"/>
              <a:t>Padrão de Arquitetura de Software</a:t>
            </a:r>
            <a:endParaRPr lang="pt-BR" sz="2400" i="1" dirty="0"/>
          </a:p>
        </p:txBody>
      </p:sp>
      <p:sp>
        <p:nvSpPr>
          <p:cNvPr id="5" name="Retângulo 4"/>
          <p:cNvSpPr/>
          <p:nvPr/>
        </p:nvSpPr>
        <p:spPr>
          <a:xfrm>
            <a:off x="3802424" y="2950872"/>
            <a:ext cx="15023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- Desktop</a:t>
            </a:r>
          </a:p>
          <a:p>
            <a:r>
              <a:rPr lang="pt-BR" sz="2400" dirty="0" smtClean="0"/>
              <a:t>- Mobile</a:t>
            </a:r>
          </a:p>
          <a:p>
            <a:r>
              <a:rPr lang="pt-BR" sz="2400" dirty="0" smtClean="0"/>
              <a:t>- Web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983432" y="3068960"/>
            <a:ext cx="26340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Desenvolvimento </a:t>
            </a:r>
          </a:p>
          <a:p>
            <a:pPr algn="ctr"/>
            <a:r>
              <a:rPr lang="pt-BR" sz="2400" dirty="0" smtClean="0"/>
              <a:t>de Software</a:t>
            </a:r>
          </a:p>
        </p:txBody>
      </p:sp>
      <p:sp>
        <p:nvSpPr>
          <p:cNvPr id="7" name="Chave dupla 6"/>
          <p:cNvSpPr/>
          <p:nvPr/>
        </p:nvSpPr>
        <p:spPr>
          <a:xfrm>
            <a:off x="3617487" y="2855000"/>
            <a:ext cx="1872208" cy="129614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555523" y="3484458"/>
            <a:ext cx="17411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- Front-</a:t>
            </a:r>
            <a:r>
              <a:rPr lang="pt-BR" sz="2400" dirty="0" err="1" smtClean="0"/>
              <a:t>End</a:t>
            </a:r>
            <a:endParaRPr lang="pt-BR" sz="2400" dirty="0" smtClean="0"/>
          </a:p>
          <a:p>
            <a:r>
              <a:rPr lang="pt-BR" sz="2400" dirty="0" smtClean="0"/>
              <a:t>- Back-</a:t>
            </a:r>
            <a:r>
              <a:rPr lang="pt-BR" sz="2400" dirty="0" err="1" smtClean="0"/>
              <a:t>End</a:t>
            </a:r>
            <a:endParaRPr lang="pt-BR" sz="2400" dirty="0" smtClean="0"/>
          </a:p>
        </p:txBody>
      </p:sp>
      <p:sp>
        <p:nvSpPr>
          <p:cNvPr id="10" name="Chave dupla 9"/>
          <p:cNvSpPr/>
          <p:nvPr/>
        </p:nvSpPr>
        <p:spPr>
          <a:xfrm>
            <a:off x="7490010" y="3434621"/>
            <a:ext cx="1872208" cy="88083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800579" y="3899957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6350966" y="3669124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/>
              <a:t>Stack</a:t>
            </a:r>
            <a:endParaRPr lang="pt-BR" sz="2400" dirty="0"/>
          </a:p>
        </p:txBody>
      </p:sp>
      <p:sp>
        <p:nvSpPr>
          <p:cNvPr id="18" name="Retângulo 17"/>
          <p:cNvSpPr/>
          <p:nvPr/>
        </p:nvSpPr>
        <p:spPr>
          <a:xfrm>
            <a:off x="2694460" y="4508956"/>
            <a:ext cx="37182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i="1" dirty="0" smtClean="0"/>
              <a:t>AMBIENTES</a:t>
            </a:r>
          </a:p>
          <a:p>
            <a:pPr algn="ctr"/>
            <a:r>
              <a:rPr lang="pt-BR" sz="2400" i="1" dirty="0" smtClean="0"/>
              <a:t>Tecnologia da Informação</a:t>
            </a:r>
          </a:p>
          <a:p>
            <a:pPr algn="ctr"/>
            <a:r>
              <a:rPr lang="pt-BR" sz="2400" i="1" dirty="0"/>
              <a:t>Big </a:t>
            </a:r>
            <a:r>
              <a:rPr lang="pt-BR" sz="2400" i="1" dirty="0" smtClean="0"/>
              <a:t>Data, </a:t>
            </a:r>
          </a:p>
          <a:p>
            <a:pPr algn="ctr"/>
            <a:r>
              <a:rPr lang="pt-BR" sz="2400" i="1" dirty="0" err="1" smtClean="0"/>
              <a:t>Machine</a:t>
            </a:r>
            <a:r>
              <a:rPr lang="pt-BR" sz="2400" i="1" dirty="0" smtClean="0"/>
              <a:t> Learning,</a:t>
            </a:r>
            <a:endParaRPr lang="pt-BR" sz="2400" i="1" dirty="0"/>
          </a:p>
        </p:txBody>
      </p:sp>
      <p:sp>
        <p:nvSpPr>
          <p:cNvPr id="13" name="Fluxograma: Disco magnético 12"/>
          <p:cNvSpPr/>
          <p:nvPr/>
        </p:nvSpPr>
        <p:spPr>
          <a:xfrm>
            <a:off x="10180026" y="3608455"/>
            <a:ext cx="1394010" cy="122413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0301908" y="3621369"/>
            <a:ext cx="1075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Banco</a:t>
            </a:r>
          </a:p>
          <a:p>
            <a:pPr algn="ctr"/>
            <a:r>
              <a:rPr lang="pt-BR" sz="2400" dirty="0" smtClean="0"/>
              <a:t>De</a:t>
            </a:r>
          </a:p>
          <a:p>
            <a:pPr algn="ctr"/>
            <a:r>
              <a:rPr lang="pt-BR" sz="2400" dirty="0" smtClean="0"/>
              <a:t>Dados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9192344" y="4168214"/>
            <a:ext cx="88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7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Termos da área de Desenvolvimento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652340" y="1895243"/>
            <a:ext cx="49093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MVC (</a:t>
            </a:r>
            <a:r>
              <a:rPr lang="pt-BR" sz="2400" dirty="0" err="1" smtClean="0"/>
              <a:t>Model</a:t>
            </a:r>
            <a:r>
              <a:rPr lang="pt-BR" sz="2400" dirty="0" smtClean="0"/>
              <a:t> – </a:t>
            </a:r>
            <a:r>
              <a:rPr lang="pt-BR" sz="2400" dirty="0" err="1" smtClean="0"/>
              <a:t>View</a:t>
            </a:r>
            <a:r>
              <a:rPr lang="pt-BR" sz="2400" dirty="0" smtClean="0"/>
              <a:t> – </a:t>
            </a:r>
            <a:r>
              <a:rPr lang="pt-BR" sz="2400" dirty="0" err="1" smtClean="0"/>
              <a:t>Controll</a:t>
            </a:r>
            <a:r>
              <a:rPr lang="pt-BR" sz="2400" dirty="0" smtClean="0"/>
              <a:t>)</a:t>
            </a:r>
          </a:p>
          <a:p>
            <a:pPr algn="ctr"/>
            <a:r>
              <a:rPr lang="pt-BR" sz="2400" i="1" dirty="0" smtClean="0"/>
              <a:t>Padrão de Arquitetura de Software</a:t>
            </a:r>
            <a:endParaRPr lang="pt-BR" sz="2400" i="1" dirty="0"/>
          </a:p>
        </p:txBody>
      </p:sp>
      <p:sp>
        <p:nvSpPr>
          <p:cNvPr id="5" name="Retângulo 4"/>
          <p:cNvSpPr/>
          <p:nvPr/>
        </p:nvSpPr>
        <p:spPr>
          <a:xfrm>
            <a:off x="3441661" y="2535518"/>
            <a:ext cx="15023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- Desktop</a:t>
            </a:r>
          </a:p>
          <a:p>
            <a:r>
              <a:rPr lang="pt-BR" sz="2400" dirty="0" smtClean="0"/>
              <a:t>- Mobile</a:t>
            </a:r>
          </a:p>
          <a:p>
            <a:r>
              <a:rPr lang="pt-BR" sz="2400" dirty="0" smtClean="0"/>
              <a:t>- Web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22669" y="2653606"/>
            <a:ext cx="26340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Desenvolvimento </a:t>
            </a:r>
          </a:p>
          <a:p>
            <a:pPr algn="ctr"/>
            <a:r>
              <a:rPr lang="pt-BR" sz="2400" dirty="0" smtClean="0"/>
              <a:t>de Software</a:t>
            </a:r>
          </a:p>
        </p:txBody>
      </p:sp>
      <p:sp>
        <p:nvSpPr>
          <p:cNvPr id="7" name="Chave dupla 6"/>
          <p:cNvSpPr/>
          <p:nvPr/>
        </p:nvSpPr>
        <p:spPr>
          <a:xfrm>
            <a:off x="3256724" y="2439646"/>
            <a:ext cx="1872208" cy="129614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194760" y="3069104"/>
            <a:ext cx="17411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- Front-</a:t>
            </a:r>
            <a:r>
              <a:rPr lang="pt-BR" sz="2400" dirty="0" err="1" smtClean="0"/>
              <a:t>End</a:t>
            </a:r>
            <a:endParaRPr lang="pt-BR" sz="2400" dirty="0" smtClean="0"/>
          </a:p>
          <a:p>
            <a:r>
              <a:rPr lang="pt-BR" sz="2400" dirty="0" smtClean="0"/>
              <a:t>- Back-</a:t>
            </a:r>
            <a:r>
              <a:rPr lang="pt-BR" sz="2400" dirty="0" err="1" smtClean="0"/>
              <a:t>End</a:t>
            </a:r>
            <a:endParaRPr lang="pt-BR" sz="2400" dirty="0" smtClean="0"/>
          </a:p>
        </p:txBody>
      </p:sp>
      <p:sp>
        <p:nvSpPr>
          <p:cNvPr id="10" name="Chave dupla 9"/>
          <p:cNvSpPr/>
          <p:nvPr/>
        </p:nvSpPr>
        <p:spPr>
          <a:xfrm>
            <a:off x="7129247" y="3019267"/>
            <a:ext cx="1872208" cy="88083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439816" y="3484603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990203" y="3253770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/>
              <a:t>Stack</a:t>
            </a:r>
            <a:endParaRPr lang="pt-BR" sz="2400" dirty="0"/>
          </a:p>
        </p:txBody>
      </p:sp>
      <p:sp>
        <p:nvSpPr>
          <p:cNvPr id="16" name="Retângulo 15"/>
          <p:cNvSpPr/>
          <p:nvPr/>
        </p:nvSpPr>
        <p:spPr>
          <a:xfrm>
            <a:off x="4104220" y="4193128"/>
            <a:ext cx="605005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err="1" smtClean="0"/>
              <a:t>FrameWork</a:t>
            </a:r>
            <a:r>
              <a:rPr lang="pt-BR" sz="2400" dirty="0" smtClean="0"/>
              <a:t> (Quadro de Trabalho)</a:t>
            </a:r>
          </a:p>
          <a:p>
            <a:pPr algn="ctr"/>
            <a:r>
              <a:rPr lang="pt-BR" sz="2000" dirty="0" smtClean="0"/>
              <a:t>Coleção de Classes Abstratas, Objetos e</a:t>
            </a:r>
          </a:p>
          <a:p>
            <a:pPr algn="ctr"/>
            <a:r>
              <a:rPr lang="pt-BR" sz="2000" dirty="0" smtClean="0"/>
              <a:t>Padrões dedicados a resolver determinados</a:t>
            </a:r>
          </a:p>
          <a:p>
            <a:pPr algn="ctr"/>
            <a:r>
              <a:rPr lang="pt-BR" sz="2000" dirty="0" smtClean="0"/>
              <a:t>problemas em uma arquitetura flexível e extensível.</a:t>
            </a:r>
          </a:p>
          <a:p>
            <a:pPr algn="ctr"/>
            <a:r>
              <a:rPr lang="pt-BR" sz="2000" dirty="0" smtClean="0"/>
              <a:t>(Coleção de Bibliotecas)</a:t>
            </a:r>
            <a:endParaRPr lang="pt-BR" sz="2000" dirty="0"/>
          </a:p>
        </p:txBody>
      </p:sp>
      <p:sp>
        <p:nvSpPr>
          <p:cNvPr id="13" name="Fluxograma: Disco magnético 12"/>
          <p:cNvSpPr/>
          <p:nvPr/>
        </p:nvSpPr>
        <p:spPr>
          <a:xfrm>
            <a:off x="9867660" y="3122711"/>
            <a:ext cx="1394010" cy="122413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9989542" y="3135625"/>
            <a:ext cx="1075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Banco</a:t>
            </a:r>
          </a:p>
          <a:p>
            <a:pPr algn="ctr"/>
            <a:r>
              <a:rPr lang="pt-BR" sz="2400" dirty="0" smtClean="0"/>
              <a:t>De</a:t>
            </a:r>
          </a:p>
          <a:p>
            <a:pPr algn="ctr"/>
            <a:r>
              <a:rPr lang="pt-BR" sz="2400" dirty="0" smtClean="0"/>
              <a:t>Dados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879978" y="3682470"/>
            <a:ext cx="88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Termos da área de Desenvolvimento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441661" y="2535518"/>
            <a:ext cx="15023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- Desktop</a:t>
            </a:r>
          </a:p>
          <a:p>
            <a:r>
              <a:rPr lang="pt-BR" sz="2400" dirty="0" smtClean="0"/>
              <a:t>- Mobile</a:t>
            </a:r>
          </a:p>
          <a:p>
            <a:r>
              <a:rPr lang="pt-BR" sz="2400" dirty="0" smtClean="0"/>
              <a:t>- Web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22669" y="2653606"/>
            <a:ext cx="26340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Desenvolvimento </a:t>
            </a:r>
          </a:p>
          <a:p>
            <a:pPr algn="ctr"/>
            <a:r>
              <a:rPr lang="pt-BR" sz="2400" dirty="0" smtClean="0"/>
              <a:t>de Software</a:t>
            </a:r>
          </a:p>
        </p:txBody>
      </p:sp>
      <p:sp>
        <p:nvSpPr>
          <p:cNvPr id="7" name="Chave dupla 6"/>
          <p:cNvSpPr/>
          <p:nvPr/>
        </p:nvSpPr>
        <p:spPr>
          <a:xfrm>
            <a:off x="3256724" y="2439646"/>
            <a:ext cx="1872208" cy="129614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57602" y="3069104"/>
            <a:ext cx="17411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- Front-</a:t>
            </a:r>
            <a:r>
              <a:rPr lang="pt-BR" sz="2400" dirty="0" err="1" smtClean="0"/>
              <a:t>End</a:t>
            </a:r>
            <a:endParaRPr lang="pt-BR" sz="2400" dirty="0" smtClean="0"/>
          </a:p>
          <a:p>
            <a:r>
              <a:rPr lang="pt-BR" sz="2400" dirty="0" smtClean="0"/>
              <a:t>- Back-</a:t>
            </a:r>
            <a:r>
              <a:rPr lang="pt-BR" sz="2400" dirty="0" err="1" smtClean="0"/>
              <a:t>End</a:t>
            </a:r>
            <a:endParaRPr lang="pt-BR" sz="2400" dirty="0" smtClean="0"/>
          </a:p>
        </p:txBody>
      </p:sp>
      <p:sp>
        <p:nvSpPr>
          <p:cNvPr id="10" name="Chave dupla 9"/>
          <p:cNvSpPr/>
          <p:nvPr/>
        </p:nvSpPr>
        <p:spPr>
          <a:xfrm>
            <a:off x="6692089" y="3019267"/>
            <a:ext cx="1872208" cy="88083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endCxn id="15" idx="1"/>
          </p:cNvCxnSpPr>
          <p:nvPr/>
        </p:nvCxnSpPr>
        <p:spPr>
          <a:xfrm>
            <a:off x="4439816" y="3484603"/>
            <a:ext cx="1113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553045" y="3253770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/>
              <a:t>Stack</a:t>
            </a:r>
            <a:endParaRPr lang="pt-BR" sz="2400" dirty="0"/>
          </a:p>
        </p:txBody>
      </p:sp>
      <p:sp>
        <p:nvSpPr>
          <p:cNvPr id="16" name="Retângulo 15"/>
          <p:cNvSpPr/>
          <p:nvPr/>
        </p:nvSpPr>
        <p:spPr>
          <a:xfrm>
            <a:off x="7713654" y="2069924"/>
            <a:ext cx="1646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 err="1" smtClean="0"/>
              <a:t>FrameWorks</a:t>
            </a:r>
            <a:endParaRPr lang="pt-BR" dirty="0"/>
          </a:p>
        </p:txBody>
      </p:sp>
      <p:sp>
        <p:nvSpPr>
          <p:cNvPr id="13" name="Fluxograma: Disco magnético 12"/>
          <p:cNvSpPr/>
          <p:nvPr/>
        </p:nvSpPr>
        <p:spPr>
          <a:xfrm>
            <a:off x="9430502" y="3122711"/>
            <a:ext cx="1394010" cy="122413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9552384" y="3135625"/>
            <a:ext cx="1075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Banco</a:t>
            </a:r>
          </a:p>
          <a:p>
            <a:pPr algn="ctr"/>
            <a:r>
              <a:rPr lang="pt-BR" sz="2400" dirty="0" smtClean="0"/>
              <a:t>De</a:t>
            </a:r>
          </a:p>
          <a:p>
            <a:pPr algn="ctr"/>
            <a:r>
              <a:rPr lang="pt-BR" sz="2400" dirty="0" smtClean="0"/>
              <a:t>Dados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442820" y="3682470"/>
            <a:ext cx="88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7"/>
          <p:cNvCxnSpPr>
            <a:endCxn id="16" idx="1"/>
          </p:cNvCxnSpPr>
          <p:nvPr/>
        </p:nvCxnSpPr>
        <p:spPr>
          <a:xfrm rot="5400000" flipH="1" flipV="1">
            <a:off x="7094713" y="2501096"/>
            <a:ext cx="850058" cy="387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537714" y="1745056"/>
            <a:ext cx="16241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- </a:t>
            </a:r>
            <a:r>
              <a:rPr lang="pt-BR" sz="2000" dirty="0" err="1" smtClean="0"/>
              <a:t>BootStrap</a:t>
            </a:r>
            <a:endParaRPr lang="pt-BR" sz="2000" dirty="0" smtClean="0"/>
          </a:p>
          <a:p>
            <a:r>
              <a:rPr lang="pt-BR" sz="2000" dirty="0" smtClean="0"/>
              <a:t>- Materialize</a:t>
            </a:r>
          </a:p>
          <a:p>
            <a:r>
              <a:rPr lang="pt-BR" sz="2000" dirty="0" smtClean="0"/>
              <a:t>- Foundation</a:t>
            </a:r>
            <a:endParaRPr lang="pt-BR" sz="2000" dirty="0"/>
          </a:p>
        </p:txBody>
      </p:sp>
      <p:sp>
        <p:nvSpPr>
          <p:cNvPr id="21" name="Chave dupla 20"/>
          <p:cNvSpPr/>
          <p:nvPr/>
        </p:nvSpPr>
        <p:spPr>
          <a:xfrm>
            <a:off x="9430502" y="1745056"/>
            <a:ext cx="1872208" cy="10156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045292" y="4780747"/>
            <a:ext cx="1646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 err="1" smtClean="0"/>
              <a:t>FrameWorks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3945148" y="4608549"/>
            <a:ext cx="1008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- JSF</a:t>
            </a:r>
          </a:p>
          <a:p>
            <a:r>
              <a:rPr lang="pt-BR" sz="2000" dirty="0" smtClean="0"/>
              <a:t>- </a:t>
            </a:r>
            <a:r>
              <a:rPr lang="pt-BR" sz="2000" dirty="0" err="1" smtClean="0"/>
              <a:t>Struts</a:t>
            </a:r>
            <a:endParaRPr lang="pt-BR" sz="2000" dirty="0" smtClean="0"/>
          </a:p>
        </p:txBody>
      </p:sp>
      <p:sp>
        <p:nvSpPr>
          <p:cNvPr id="25" name="Chave dupla 24"/>
          <p:cNvSpPr/>
          <p:nvPr/>
        </p:nvSpPr>
        <p:spPr>
          <a:xfrm>
            <a:off x="3863752" y="4523007"/>
            <a:ext cx="1142308" cy="85020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angulado 26"/>
          <p:cNvCxnSpPr>
            <a:endCxn id="23" idx="3"/>
          </p:cNvCxnSpPr>
          <p:nvPr/>
        </p:nvCxnSpPr>
        <p:spPr>
          <a:xfrm rot="5400000">
            <a:off x="6537771" y="4054420"/>
            <a:ext cx="1080701" cy="772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5484906" y="1901635"/>
            <a:ext cx="961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13444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Termos da área de Desenvolvimento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441661" y="2535518"/>
            <a:ext cx="15023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- Desktop</a:t>
            </a:r>
          </a:p>
          <a:p>
            <a:r>
              <a:rPr lang="pt-BR" sz="2400" dirty="0" smtClean="0"/>
              <a:t>- Mobile</a:t>
            </a:r>
          </a:p>
          <a:p>
            <a:r>
              <a:rPr lang="pt-BR" sz="2400" dirty="0" smtClean="0"/>
              <a:t>- Web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22669" y="2653606"/>
            <a:ext cx="26340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Desenvolvimento </a:t>
            </a:r>
          </a:p>
          <a:p>
            <a:pPr algn="ctr"/>
            <a:r>
              <a:rPr lang="pt-BR" sz="2400" dirty="0" smtClean="0"/>
              <a:t>de Software</a:t>
            </a:r>
          </a:p>
        </p:txBody>
      </p:sp>
      <p:sp>
        <p:nvSpPr>
          <p:cNvPr id="7" name="Chave dupla 6"/>
          <p:cNvSpPr/>
          <p:nvPr/>
        </p:nvSpPr>
        <p:spPr>
          <a:xfrm>
            <a:off x="3256724" y="2439646"/>
            <a:ext cx="1872208" cy="129614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57602" y="3069104"/>
            <a:ext cx="17411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- Front-</a:t>
            </a:r>
            <a:r>
              <a:rPr lang="pt-BR" sz="2400" dirty="0" err="1" smtClean="0"/>
              <a:t>End</a:t>
            </a:r>
            <a:endParaRPr lang="pt-BR" sz="2400" dirty="0" smtClean="0"/>
          </a:p>
          <a:p>
            <a:r>
              <a:rPr lang="pt-BR" sz="2400" dirty="0" smtClean="0"/>
              <a:t>- Back-</a:t>
            </a:r>
            <a:r>
              <a:rPr lang="pt-BR" sz="2400" dirty="0" err="1" smtClean="0"/>
              <a:t>End</a:t>
            </a:r>
            <a:endParaRPr lang="pt-BR" sz="2400" dirty="0" smtClean="0"/>
          </a:p>
        </p:txBody>
      </p:sp>
      <p:sp>
        <p:nvSpPr>
          <p:cNvPr id="10" name="Chave dupla 9"/>
          <p:cNvSpPr/>
          <p:nvPr/>
        </p:nvSpPr>
        <p:spPr>
          <a:xfrm>
            <a:off x="6692089" y="3019267"/>
            <a:ext cx="1872208" cy="88083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endCxn id="15" idx="1"/>
          </p:cNvCxnSpPr>
          <p:nvPr/>
        </p:nvCxnSpPr>
        <p:spPr>
          <a:xfrm>
            <a:off x="4439816" y="3484603"/>
            <a:ext cx="1113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553045" y="3253770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/>
              <a:t>Stack</a:t>
            </a:r>
            <a:endParaRPr lang="pt-BR" sz="2400" dirty="0"/>
          </a:p>
        </p:txBody>
      </p:sp>
      <p:sp>
        <p:nvSpPr>
          <p:cNvPr id="13" name="Fluxograma: Disco magnético 12"/>
          <p:cNvSpPr/>
          <p:nvPr/>
        </p:nvSpPr>
        <p:spPr>
          <a:xfrm>
            <a:off x="9430502" y="3122711"/>
            <a:ext cx="1394010" cy="122413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9552384" y="3135625"/>
            <a:ext cx="1075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Banco</a:t>
            </a:r>
          </a:p>
          <a:p>
            <a:pPr algn="ctr"/>
            <a:r>
              <a:rPr lang="pt-BR" sz="2400" dirty="0" smtClean="0"/>
              <a:t>De</a:t>
            </a:r>
          </a:p>
          <a:p>
            <a:pPr algn="ctr"/>
            <a:r>
              <a:rPr lang="pt-BR" sz="2400" dirty="0" smtClean="0"/>
              <a:t>Dados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442820" y="3682470"/>
            <a:ext cx="88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5484907" y="1901635"/>
            <a:ext cx="99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JAVA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697688" y="4915804"/>
            <a:ext cx="99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API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22669" y="4637153"/>
            <a:ext cx="27206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i="1" dirty="0" err="1" smtClean="0"/>
              <a:t>iOT</a:t>
            </a:r>
            <a:r>
              <a:rPr lang="pt-BR" sz="2400" i="1" dirty="0" smtClean="0"/>
              <a:t>,</a:t>
            </a:r>
          </a:p>
          <a:p>
            <a:pPr algn="ctr"/>
            <a:r>
              <a:rPr lang="pt-BR" sz="2400" i="1" dirty="0"/>
              <a:t>Big </a:t>
            </a:r>
            <a:r>
              <a:rPr lang="pt-BR" sz="2400" i="1" dirty="0" smtClean="0"/>
              <a:t>Data, </a:t>
            </a:r>
          </a:p>
          <a:p>
            <a:pPr algn="ctr"/>
            <a:r>
              <a:rPr lang="pt-BR" sz="2400" i="1" dirty="0" err="1" smtClean="0"/>
              <a:t>Machine</a:t>
            </a:r>
            <a:r>
              <a:rPr lang="pt-BR" sz="2400" i="1" dirty="0" smtClean="0"/>
              <a:t> Learning,</a:t>
            </a:r>
            <a:endParaRPr lang="pt-BR" sz="2400" i="1" dirty="0"/>
          </a:p>
        </p:txBody>
      </p:sp>
      <p:sp>
        <p:nvSpPr>
          <p:cNvPr id="29" name="Retângulo 28"/>
          <p:cNvSpPr/>
          <p:nvPr/>
        </p:nvSpPr>
        <p:spPr>
          <a:xfrm>
            <a:off x="4920195" y="4637153"/>
            <a:ext cx="62440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i="1" dirty="0" smtClean="0"/>
              <a:t>(</a:t>
            </a:r>
            <a:r>
              <a:rPr lang="pt-BR" sz="2400" i="1" dirty="0" err="1" smtClean="0"/>
              <a:t>Aplication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Program</a:t>
            </a:r>
            <a:r>
              <a:rPr lang="pt-BR" sz="2400" i="1" dirty="0" smtClean="0"/>
              <a:t> Interface)</a:t>
            </a:r>
          </a:p>
          <a:p>
            <a:pPr algn="ctr"/>
            <a:r>
              <a:rPr lang="pt-BR" sz="2400" i="1" dirty="0" smtClean="0"/>
              <a:t>Serve para que um sistema possa utilizar as</a:t>
            </a:r>
          </a:p>
          <a:p>
            <a:pPr algn="ctr"/>
            <a:r>
              <a:rPr lang="pt-BR" sz="2400" i="1" dirty="0" smtClean="0"/>
              <a:t>funcionalidades de um outro sistema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33578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programação web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01236" y="1700808"/>
            <a:ext cx="10972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Imagine uma aplicação desktop desenvolvida para um empresa que tenha 200 terminais ou mais.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Agora imagine que fazer uma alteração numa regra de negócio e ter que atualizar todas as versões instaladas nas máquinas da empresa.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Sendo assim a dificuldade de manutenção é um grande problema no desenvolvimento de softwares desktop.</a:t>
            </a:r>
          </a:p>
        </p:txBody>
      </p:sp>
    </p:spTree>
    <p:extLst>
      <p:ext uri="{BB962C8B-B14F-4D97-AF65-F5344CB8AC3E}">
        <p14:creationId xmlns:p14="http://schemas.microsoft.com/office/powerpoint/2010/main" val="407347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programação web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01236" y="1700808"/>
            <a:ext cx="10972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Sendo assim, uma aplicação com as regras de negócios e dados centralizados com acessos distribuídos, onde as alterações pudessem ser feitas em apenas máquina e não precise de instalações nos terminais dos usuários, teríamos uma disponibilidade e uma portabilidade muito melhor.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Isso se fez possível com a utilização da plataforma web no desenvolvimento de sistemas.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Bons exemplos disso são os sistemas dos bancos.</a:t>
            </a:r>
          </a:p>
        </p:txBody>
      </p:sp>
    </p:spTree>
    <p:extLst>
      <p:ext uri="{BB962C8B-B14F-4D97-AF65-F5344CB8AC3E}">
        <p14:creationId xmlns:p14="http://schemas.microsoft.com/office/powerpoint/2010/main" val="2973531085"/>
      </p:ext>
    </p:extLst>
  </p:cSld>
  <p:clrMapOvr>
    <a:masterClrMapping/>
  </p:clrMapOvr>
</p:sld>
</file>

<file path=ppt/theme/theme1.xml><?xml version="1.0" encoding="utf-8"?>
<a:theme xmlns:a="http://schemas.openxmlformats.org/drawingml/2006/main" name="SENA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</Template>
  <TotalTime>4241</TotalTime>
  <Words>645</Words>
  <Application>Microsoft Office PowerPoint</Application>
  <PresentationFormat>Widescreen</PresentationFormat>
  <Paragraphs>154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Arial MT Black</vt:lpstr>
      <vt:lpstr>Calibri</vt:lpstr>
      <vt:lpstr>Calibri Light</vt:lpstr>
      <vt:lpstr>Times New Roman</vt:lpstr>
      <vt:lpstr>SENAI</vt:lpstr>
      <vt:lpstr>Retrospectiva</vt:lpstr>
      <vt:lpstr>Apresentação do PowerPoint</vt:lpstr>
      <vt:lpstr>Objetivos e conhecimentos alcançados</vt:lpstr>
      <vt:lpstr>Termos da área de Desenvolvimento</vt:lpstr>
      <vt:lpstr>Termos da área de Desenvolvimento</vt:lpstr>
      <vt:lpstr>Termos da área de Desenvolvimento</vt:lpstr>
      <vt:lpstr>Termos da área de Desenvolvimento</vt:lpstr>
      <vt:lpstr>Termos da área de Desenvolvimento</vt:lpstr>
      <vt:lpstr>Introdução a programação web</vt:lpstr>
      <vt:lpstr>Introdução a programação web</vt:lpstr>
      <vt:lpstr>Arquitetura cliente x servidor</vt:lpstr>
      <vt:lpstr>Protocolo HTTP</vt:lpstr>
      <vt:lpstr>Post x Get</vt:lpstr>
      <vt:lpstr>Servlets</vt:lpstr>
      <vt:lpstr>Problemas?</vt:lpstr>
      <vt:lpstr>JSP – Java Server Pages</vt:lpstr>
      <vt:lpstr>Servlet com JSP</vt:lpstr>
      <vt:lpstr>Vamos estudar então?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 Fundamentos da Informática</dc:title>
  <dc:creator>emerson</dc:creator>
  <cp:lastModifiedBy>Wellington Martins</cp:lastModifiedBy>
  <cp:revision>424</cp:revision>
  <cp:lastPrinted>1998-09-13T22:29:20Z</cp:lastPrinted>
  <dcterms:created xsi:type="dcterms:W3CDTF">1998-09-13T18:23:20Z</dcterms:created>
  <dcterms:modified xsi:type="dcterms:W3CDTF">2019-07-24T01:29:25Z</dcterms:modified>
</cp:coreProperties>
</file>