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6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66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68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35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73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77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5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615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8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2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67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141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67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1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1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534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97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6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81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59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0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E254-0864-42E5-8DE5-95E73B93F345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214438"/>
            <a:ext cx="9802958" cy="2387600"/>
          </a:xfrm>
        </p:spPr>
        <p:txBody>
          <a:bodyPr>
            <a:normAutofit fontScale="90000"/>
          </a:bodyPr>
          <a:lstStyle/>
          <a:p>
            <a:r>
              <a:rPr lang="pt-BR" sz="6000" b="1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Requisito e modelagem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Profº robson B Souza</a:t>
            </a:r>
          </a:p>
          <a:p>
            <a:r>
              <a:rPr lang="pt-BR" dirty="0"/>
              <a:t>Senai jaguariúna/sp</a:t>
            </a:r>
          </a:p>
        </p:txBody>
      </p:sp>
    </p:spTree>
    <p:extLst>
      <p:ext uri="{BB962C8B-B14F-4D97-AF65-F5344CB8AC3E}">
        <p14:creationId xmlns:p14="http://schemas.microsoft.com/office/powerpoint/2010/main" val="12392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05924" y="2824987"/>
            <a:ext cx="3535680" cy="1008821"/>
          </a:xfrm>
          <a:prstGeom prst="rect">
            <a:avLst/>
          </a:prstGeom>
        </p:spPr>
        <p:txBody>
          <a:bodyPr vert="horz" wrap="square" lIns="0" tIns="82125" rIns="0" bIns="0" rtlCol="0">
            <a:spAutoFit/>
          </a:bodyPr>
          <a:lstStyle/>
          <a:p>
            <a:pPr marL="497828" indent="-480895">
              <a:spcBef>
                <a:spcPts val="645"/>
              </a:spcBef>
              <a:buChar char="-"/>
              <a:tabLst>
                <a:tab pos="497828" algn="l"/>
              </a:tabLst>
            </a:pP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Sistemas</a:t>
            </a:r>
            <a:r>
              <a:rPr sz="2800" spc="-13" dirty="0">
                <a:solidFill>
                  <a:srgbClr val="585858"/>
                </a:solidFill>
                <a:latin typeface="Tw Cen MT (Corpo)"/>
                <a:cs typeface="Arial"/>
              </a:rPr>
              <a:t> Legados.</a:t>
            </a:r>
            <a:endParaRPr sz="2800">
              <a:latin typeface="Tw Cen MT (Corpo)"/>
              <a:cs typeface="Arial"/>
            </a:endParaRPr>
          </a:p>
          <a:p>
            <a:pPr marL="497828" indent="-480895">
              <a:spcBef>
                <a:spcPts val="507"/>
              </a:spcBef>
              <a:buChar char="-"/>
              <a:tabLst>
                <a:tab pos="497828" algn="l"/>
              </a:tabLst>
            </a:pPr>
            <a:r>
              <a:rPr sz="2800" spc="-13" dirty="0">
                <a:solidFill>
                  <a:srgbClr val="585858"/>
                </a:solidFill>
                <a:latin typeface="Tw Cen MT (Corpo)"/>
                <a:cs typeface="Arial"/>
              </a:rPr>
              <a:t>Heterogeneidade.</a:t>
            </a:r>
            <a:endParaRPr sz="2800">
              <a:latin typeface="Tw Cen MT (Corpo)"/>
              <a:cs typeface="Arial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01886BC-4130-2426-0342-62D1956B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884" y="1421836"/>
            <a:ext cx="8874141" cy="777136"/>
          </a:xfrm>
          <a:prstGeom prst="rect">
            <a:avLst/>
          </a:prstGeom>
        </p:spPr>
        <p:txBody>
          <a:bodyPr vert="horz" wrap="square" lIns="0" tIns="220980" rIns="0" bIns="0" rtlCol="0" anchor="ctr">
            <a:spAutoFit/>
          </a:bodyPr>
          <a:lstStyle/>
          <a:p>
            <a:pPr marL="18626">
              <a:lnSpc>
                <a:spcPct val="100000"/>
              </a:lnSpc>
              <a:spcBef>
                <a:spcPts val="140"/>
              </a:spcBef>
            </a:pPr>
            <a:r>
              <a:rPr dirty="0"/>
              <a:t>Engenharia</a:t>
            </a:r>
            <a:r>
              <a:rPr spc="120" dirty="0"/>
              <a:t> de </a:t>
            </a:r>
            <a:r>
              <a:rPr spc="6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7908" y="2838400"/>
            <a:ext cx="10017760" cy="246296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4999"/>
              </a:lnSpc>
              <a:spcBef>
                <a:spcPts val="133"/>
              </a:spcBef>
            </a:pP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“Os</a:t>
            </a:r>
            <a:r>
              <a:rPr sz="2800" spc="-1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requisitos</a:t>
            </a:r>
            <a:r>
              <a:rPr sz="2800" spc="-47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de</a:t>
            </a:r>
            <a:r>
              <a:rPr sz="2800" spc="-27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um</a:t>
            </a:r>
            <a:r>
              <a:rPr sz="2800" spc="-27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sistema</a:t>
            </a:r>
            <a:r>
              <a:rPr sz="2800" spc="-47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são</a:t>
            </a:r>
            <a:r>
              <a:rPr sz="2800" spc="-4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as</a:t>
            </a:r>
            <a:r>
              <a:rPr sz="2800" spc="-3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descrições</a:t>
            </a:r>
            <a:r>
              <a:rPr sz="2800" spc="-5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do</a:t>
            </a:r>
            <a:r>
              <a:rPr sz="2800" spc="-4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que</a:t>
            </a:r>
            <a:r>
              <a:rPr sz="2800" spc="-27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o</a:t>
            </a:r>
            <a:r>
              <a:rPr sz="2800" spc="-47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sistema</a:t>
            </a:r>
            <a:r>
              <a:rPr sz="2800" spc="-47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deve</a:t>
            </a:r>
            <a:r>
              <a:rPr sz="2800" spc="-4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fazer,</a:t>
            </a:r>
            <a:r>
              <a:rPr sz="2800" spc="-1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spc="-33" dirty="0">
                <a:solidFill>
                  <a:srgbClr val="585858"/>
                </a:solidFill>
                <a:latin typeface="Tw Cen MT (Corpo)"/>
                <a:cs typeface="Arial"/>
              </a:rPr>
              <a:t>os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serviços</a:t>
            </a:r>
            <a:r>
              <a:rPr sz="2800" spc="-67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que</a:t>
            </a:r>
            <a:r>
              <a:rPr sz="2800" spc="-6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oferece</a:t>
            </a:r>
            <a:r>
              <a:rPr sz="2800" spc="-27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e</a:t>
            </a:r>
            <a:r>
              <a:rPr sz="2800" spc="-5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as</a:t>
            </a:r>
            <a:r>
              <a:rPr sz="2800" spc="-47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restrições</a:t>
            </a:r>
            <a:r>
              <a:rPr sz="2800" spc="-3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a</a:t>
            </a:r>
            <a:r>
              <a:rPr sz="2800" spc="-5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seu</a:t>
            </a:r>
            <a:r>
              <a:rPr sz="2800" spc="-6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funcionamento.</a:t>
            </a:r>
            <a:r>
              <a:rPr sz="2800" spc="-4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Esses</a:t>
            </a:r>
            <a:r>
              <a:rPr sz="2800" spc="-6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spc="-13" dirty="0">
                <a:solidFill>
                  <a:srgbClr val="585858"/>
                </a:solidFill>
                <a:latin typeface="Tw Cen MT (Corpo)"/>
                <a:cs typeface="Arial"/>
              </a:rPr>
              <a:t>requisitos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refletem</a:t>
            </a:r>
            <a:r>
              <a:rPr sz="2800" spc="-2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as</a:t>
            </a:r>
            <a:r>
              <a:rPr sz="2800" spc="-5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necessidades</a:t>
            </a:r>
            <a:r>
              <a:rPr sz="2800" spc="-7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dos</a:t>
            </a:r>
            <a:r>
              <a:rPr sz="2800" spc="-47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clientes</a:t>
            </a:r>
            <a:r>
              <a:rPr sz="2800" spc="-6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para</a:t>
            </a:r>
            <a:r>
              <a:rPr sz="2800" spc="-47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um</a:t>
            </a:r>
            <a:r>
              <a:rPr sz="2800" spc="-3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sistema</a:t>
            </a:r>
            <a:r>
              <a:rPr sz="2800" spc="-6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que</a:t>
            </a:r>
            <a:r>
              <a:rPr sz="2800" spc="-5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serve</a:t>
            </a:r>
            <a:r>
              <a:rPr sz="2800" spc="-6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a</a:t>
            </a:r>
            <a:r>
              <a:rPr sz="2800" spc="-4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uma</a:t>
            </a:r>
            <a:r>
              <a:rPr sz="2800" spc="-3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spc="-13" dirty="0">
                <a:solidFill>
                  <a:srgbClr val="585858"/>
                </a:solidFill>
                <a:latin typeface="Tw Cen MT (Corpo)"/>
                <a:cs typeface="Arial"/>
              </a:rPr>
              <a:t>finalidade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determinada,</a:t>
            </a:r>
            <a:r>
              <a:rPr sz="2800" spc="-3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como</a:t>
            </a:r>
            <a:r>
              <a:rPr sz="2800" spc="-5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controlar</a:t>
            </a:r>
            <a:r>
              <a:rPr sz="2800" spc="-4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um</a:t>
            </a:r>
            <a:r>
              <a:rPr sz="2800" spc="-4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dispositivo,</a:t>
            </a:r>
            <a:r>
              <a:rPr sz="2800" spc="-8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colocar</a:t>
            </a:r>
            <a:r>
              <a:rPr sz="2800" spc="-5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um</a:t>
            </a:r>
            <a:r>
              <a:rPr sz="2800" spc="-4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pedido</a:t>
            </a:r>
            <a:r>
              <a:rPr sz="2800" spc="-67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dirty="0">
                <a:solidFill>
                  <a:srgbClr val="585858"/>
                </a:solidFill>
                <a:latin typeface="Tw Cen MT (Corpo)"/>
                <a:cs typeface="Arial"/>
              </a:rPr>
              <a:t>ou</a:t>
            </a:r>
            <a:r>
              <a:rPr sz="2800" spc="-4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800" spc="-13" dirty="0">
                <a:solidFill>
                  <a:srgbClr val="585858"/>
                </a:solidFill>
                <a:latin typeface="Tw Cen MT (Corpo)"/>
                <a:cs typeface="Arial"/>
              </a:rPr>
              <a:t>encontrar informações”</a:t>
            </a:r>
            <a:endParaRPr sz="2800" dirty="0">
              <a:latin typeface="Tw Cen MT (Corpo)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884" y="1421836"/>
            <a:ext cx="7861267" cy="777136"/>
          </a:xfrm>
          <a:prstGeom prst="rect">
            <a:avLst/>
          </a:prstGeom>
        </p:spPr>
        <p:txBody>
          <a:bodyPr vert="horz" wrap="square" lIns="0" tIns="220980" rIns="0" bIns="0" rtlCol="0" anchor="ctr">
            <a:spAutoFit/>
          </a:bodyPr>
          <a:lstStyle/>
          <a:p>
            <a:pPr marL="18626">
              <a:lnSpc>
                <a:spcPct val="100000"/>
              </a:lnSpc>
              <a:spcBef>
                <a:spcPts val="140"/>
              </a:spcBef>
            </a:pPr>
            <a:r>
              <a:rPr dirty="0"/>
              <a:t>Engenharia</a:t>
            </a:r>
            <a:r>
              <a:rPr spc="120" dirty="0"/>
              <a:t> de </a:t>
            </a:r>
            <a:r>
              <a:rPr spc="6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7908" y="2887981"/>
            <a:ext cx="9694333" cy="210799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just">
              <a:spcBef>
                <a:spcPts val="133"/>
              </a:spcBef>
            </a:pPr>
            <a:r>
              <a:rPr sz="2800" b="1" dirty="0">
                <a:latin typeface="Tw Cen MT (Corpo)"/>
                <a:cs typeface="Lato"/>
              </a:rPr>
              <a:t>Requisitos</a:t>
            </a:r>
            <a:r>
              <a:rPr sz="2800" b="1" spc="-107" dirty="0">
                <a:latin typeface="Tw Cen MT (Corpo)"/>
                <a:cs typeface="Lato"/>
              </a:rPr>
              <a:t> </a:t>
            </a:r>
            <a:r>
              <a:rPr sz="2800" b="1" dirty="0">
                <a:latin typeface="Tw Cen MT (Corpo)"/>
                <a:cs typeface="Lato"/>
              </a:rPr>
              <a:t>do</a:t>
            </a:r>
            <a:r>
              <a:rPr sz="2800" b="1" spc="-100" dirty="0">
                <a:latin typeface="Tw Cen MT (Corpo)"/>
                <a:cs typeface="Lato"/>
              </a:rPr>
              <a:t> </a:t>
            </a:r>
            <a:r>
              <a:rPr sz="2800" b="1" spc="-13" dirty="0">
                <a:latin typeface="Tw Cen MT (Corpo)"/>
                <a:cs typeface="Lato"/>
              </a:rPr>
              <a:t>usuário</a:t>
            </a:r>
            <a:endParaRPr sz="2800" dirty="0">
              <a:latin typeface="Tw Cen MT (Corpo)"/>
              <a:cs typeface="Lato"/>
            </a:endParaRPr>
          </a:p>
          <a:p>
            <a:pPr marL="16933" marR="6773" algn="just">
              <a:lnSpc>
                <a:spcPct val="115100"/>
              </a:lnSpc>
              <a:spcBef>
                <a:spcPts val="1633"/>
              </a:spcBef>
            </a:pPr>
            <a:r>
              <a:rPr sz="2800" dirty="0">
                <a:latin typeface="Tw Cen MT (Corpo)"/>
                <a:cs typeface="Arial"/>
              </a:rPr>
              <a:t>São</a:t>
            </a:r>
            <a:r>
              <a:rPr sz="2800" spc="-60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declarações,</a:t>
            </a:r>
            <a:r>
              <a:rPr sz="2800" spc="-107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em</a:t>
            </a:r>
            <a:r>
              <a:rPr sz="2800" spc="-67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uma</a:t>
            </a:r>
            <a:r>
              <a:rPr sz="2800" spc="-47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linguagem</a:t>
            </a:r>
            <a:r>
              <a:rPr sz="2800" spc="-87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natural,</a:t>
            </a:r>
            <a:r>
              <a:rPr sz="2800" spc="-80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se</a:t>
            </a:r>
            <a:r>
              <a:rPr sz="2800" spc="-60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necessário</a:t>
            </a:r>
            <a:r>
              <a:rPr sz="2800" spc="-107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com</a:t>
            </a:r>
            <a:r>
              <a:rPr sz="2800" spc="-67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diagramas,</a:t>
            </a:r>
            <a:r>
              <a:rPr sz="2800" spc="-87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de</a:t>
            </a:r>
            <a:r>
              <a:rPr sz="2800" spc="-53" dirty="0">
                <a:latin typeface="Tw Cen MT (Corpo)"/>
                <a:cs typeface="Arial"/>
              </a:rPr>
              <a:t> </a:t>
            </a:r>
            <a:r>
              <a:rPr sz="2800" spc="-13" dirty="0">
                <a:latin typeface="Tw Cen MT (Corpo)"/>
                <a:cs typeface="Arial"/>
              </a:rPr>
              <a:t>quais </a:t>
            </a:r>
            <a:r>
              <a:rPr sz="2800" dirty="0">
                <a:latin typeface="Tw Cen MT (Corpo)"/>
                <a:cs typeface="Arial"/>
              </a:rPr>
              <a:t>serviços</a:t>
            </a:r>
            <a:r>
              <a:rPr sz="2800" spc="-47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o</a:t>
            </a:r>
            <a:r>
              <a:rPr sz="2800" spc="-40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sistema</a:t>
            </a:r>
            <a:r>
              <a:rPr sz="2800" spc="-60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deverá</a:t>
            </a:r>
            <a:r>
              <a:rPr sz="2800" spc="-40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fornecer</a:t>
            </a:r>
            <a:r>
              <a:rPr sz="2800" spc="-73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a</a:t>
            </a:r>
            <a:r>
              <a:rPr sz="2800" spc="-40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seus</a:t>
            </a:r>
            <a:r>
              <a:rPr sz="2800" spc="-60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usuários</a:t>
            </a:r>
            <a:r>
              <a:rPr sz="2800" spc="-73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e</a:t>
            </a:r>
            <a:r>
              <a:rPr sz="2800" spc="-40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as</a:t>
            </a:r>
            <a:r>
              <a:rPr sz="2800" spc="-60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restrições</a:t>
            </a:r>
            <a:r>
              <a:rPr sz="2800" spc="-93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com</a:t>
            </a:r>
            <a:r>
              <a:rPr sz="2800" spc="-53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as</a:t>
            </a:r>
            <a:r>
              <a:rPr sz="2800" spc="-40" dirty="0">
                <a:latin typeface="Tw Cen MT (Corpo)"/>
                <a:cs typeface="Arial"/>
              </a:rPr>
              <a:t> </a:t>
            </a:r>
            <a:r>
              <a:rPr sz="2800" dirty="0">
                <a:latin typeface="Tw Cen MT (Corpo)"/>
                <a:cs typeface="Arial"/>
              </a:rPr>
              <a:t>quais</a:t>
            </a:r>
            <a:r>
              <a:rPr sz="2800" spc="-53" dirty="0">
                <a:latin typeface="Tw Cen MT (Corpo)"/>
                <a:cs typeface="Arial"/>
              </a:rPr>
              <a:t> </a:t>
            </a:r>
            <a:r>
              <a:rPr sz="2800" spc="-27" dirty="0">
                <a:latin typeface="Tw Cen MT (Corpo)"/>
                <a:cs typeface="Arial"/>
              </a:rPr>
              <a:t>este </a:t>
            </a:r>
            <a:r>
              <a:rPr sz="2800" dirty="0">
                <a:latin typeface="Tw Cen MT (Corpo)"/>
                <a:cs typeface="Arial"/>
              </a:rPr>
              <a:t>deve</a:t>
            </a:r>
            <a:r>
              <a:rPr sz="2800" spc="-67" dirty="0">
                <a:latin typeface="Tw Cen MT (Corpo)"/>
                <a:cs typeface="Arial"/>
              </a:rPr>
              <a:t> </a:t>
            </a:r>
            <a:r>
              <a:rPr sz="2800" spc="-13" dirty="0">
                <a:latin typeface="Tw Cen MT (Corpo)"/>
                <a:cs typeface="Arial"/>
              </a:rPr>
              <a:t>operar.</a:t>
            </a:r>
            <a:endParaRPr sz="2800" dirty="0">
              <a:latin typeface="Tw Cen MT (Corpo)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884" y="1421836"/>
            <a:ext cx="13207997" cy="777136"/>
          </a:xfrm>
          <a:prstGeom prst="rect">
            <a:avLst/>
          </a:prstGeom>
        </p:spPr>
        <p:txBody>
          <a:bodyPr vert="horz" wrap="square" lIns="0" tIns="220980" rIns="0" bIns="0" rtlCol="0" anchor="ctr">
            <a:spAutoFit/>
          </a:bodyPr>
          <a:lstStyle/>
          <a:p>
            <a:pPr marL="18626">
              <a:lnSpc>
                <a:spcPct val="100000"/>
              </a:lnSpc>
              <a:spcBef>
                <a:spcPts val="140"/>
              </a:spcBef>
            </a:pPr>
            <a:r>
              <a:rPr dirty="0"/>
              <a:t>Engenharia</a:t>
            </a:r>
            <a:r>
              <a:rPr spc="120" dirty="0"/>
              <a:t> de </a:t>
            </a:r>
            <a:r>
              <a:rPr spc="60" dirty="0"/>
              <a:t>Software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3385" y="2999317"/>
            <a:ext cx="10536701" cy="27496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800" dirty="0">
                <a:latin typeface="Tw Cen MT (Corpo)"/>
              </a:rPr>
              <a:t>Requisitos</a:t>
            </a:r>
            <a:r>
              <a:rPr sz="2800" spc="-107" dirty="0">
                <a:latin typeface="Tw Cen MT (Corpo)"/>
              </a:rPr>
              <a:t> </a:t>
            </a:r>
            <a:r>
              <a:rPr sz="2800" dirty="0">
                <a:latin typeface="Tw Cen MT (Corpo)"/>
              </a:rPr>
              <a:t>do</a:t>
            </a:r>
            <a:r>
              <a:rPr sz="2800" spc="-100" dirty="0">
                <a:latin typeface="Tw Cen MT (Corpo)"/>
              </a:rPr>
              <a:t> </a:t>
            </a:r>
            <a:r>
              <a:rPr sz="2800" spc="-13" dirty="0">
                <a:latin typeface="Tw Cen MT (Corpo)"/>
              </a:rPr>
              <a:t>sistema</a:t>
            </a:r>
          </a:p>
          <a:p>
            <a:pPr marL="16933" marR="6773">
              <a:lnSpc>
                <a:spcPct val="114900"/>
              </a:lnSpc>
              <a:spcBef>
                <a:spcPts val="1640"/>
              </a:spcBef>
            </a:pPr>
            <a:r>
              <a:rPr dirty="0">
                <a:latin typeface="Tw Cen MT (Corpo)"/>
                <a:cs typeface="Arial"/>
              </a:rPr>
              <a:t>“Descrições</a:t>
            </a:r>
            <a:r>
              <a:rPr spc="-73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mais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detalhadas</a:t>
            </a:r>
            <a:r>
              <a:rPr spc="-73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das</a:t>
            </a:r>
            <a:r>
              <a:rPr spc="-6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funções,</a:t>
            </a:r>
            <a:r>
              <a:rPr spc="-93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serviços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e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restrições</a:t>
            </a:r>
            <a:r>
              <a:rPr spc="-93" dirty="0">
                <a:latin typeface="Tw Cen MT (Corpo)"/>
                <a:cs typeface="Arial"/>
              </a:rPr>
              <a:t> </a:t>
            </a:r>
            <a:r>
              <a:rPr spc="-13" dirty="0">
                <a:latin typeface="Tw Cen MT (Corpo)"/>
                <a:cs typeface="Arial"/>
              </a:rPr>
              <a:t>operacionais</a:t>
            </a:r>
            <a:r>
              <a:rPr spc="-73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do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spc="-13" dirty="0">
                <a:latin typeface="Tw Cen MT (Corpo)"/>
                <a:cs typeface="Arial"/>
              </a:rPr>
              <a:t>sistema </a:t>
            </a:r>
            <a:r>
              <a:rPr dirty="0">
                <a:latin typeface="Tw Cen MT (Corpo)"/>
                <a:cs typeface="Arial"/>
              </a:rPr>
              <a:t>de</a:t>
            </a:r>
            <a:r>
              <a:rPr spc="-53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software.</a:t>
            </a:r>
            <a:r>
              <a:rPr spc="-67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O</a:t>
            </a:r>
            <a:r>
              <a:rPr spc="-6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documento</a:t>
            </a:r>
            <a:r>
              <a:rPr spc="-8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de</a:t>
            </a:r>
            <a:r>
              <a:rPr spc="-53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requisitos</a:t>
            </a:r>
            <a:r>
              <a:rPr spc="-8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do</a:t>
            </a:r>
            <a:r>
              <a:rPr spc="-47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sistema</a:t>
            </a:r>
            <a:r>
              <a:rPr spc="-8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(às</a:t>
            </a:r>
            <a:r>
              <a:rPr spc="-53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vezes,</a:t>
            </a:r>
            <a:r>
              <a:rPr spc="-53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chamado</a:t>
            </a:r>
            <a:r>
              <a:rPr spc="-67" dirty="0">
                <a:latin typeface="Tw Cen MT (Corpo)"/>
                <a:cs typeface="Arial"/>
              </a:rPr>
              <a:t> </a:t>
            </a:r>
            <a:r>
              <a:rPr spc="-13" dirty="0">
                <a:latin typeface="Tw Cen MT (Corpo)"/>
                <a:cs typeface="Arial"/>
              </a:rPr>
              <a:t>especificação </a:t>
            </a:r>
            <a:r>
              <a:rPr dirty="0">
                <a:latin typeface="Tw Cen MT (Corpo)"/>
                <a:cs typeface="Arial"/>
              </a:rPr>
              <a:t>funcional)</a:t>
            </a:r>
            <a:r>
              <a:rPr spc="-73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deve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definir</a:t>
            </a:r>
            <a:r>
              <a:rPr spc="-53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exatamente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o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que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deve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ser</a:t>
            </a:r>
            <a:r>
              <a:rPr spc="-60" dirty="0">
                <a:latin typeface="Tw Cen MT (Corpo)"/>
                <a:cs typeface="Arial"/>
              </a:rPr>
              <a:t> </a:t>
            </a:r>
            <a:r>
              <a:rPr spc="-13" dirty="0">
                <a:latin typeface="Tw Cen MT (Corpo)"/>
                <a:cs typeface="Arial"/>
              </a:rPr>
              <a:t>implementado.</a:t>
            </a:r>
            <a:r>
              <a:rPr spc="-6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Pode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ser</a:t>
            </a:r>
            <a:r>
              <a:rPr spc="-6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parte</a:t>
            </a:r>
            <a:r>
              <a:rPr spc="-60" dirty="0">
                <a:latin typeface="Tw Cen MT (Corpo)"/>
                <a:cs typeface="Arial"/>
              </a:rPr>
              <a:t> </a:t>
            </a:r>
            <a:r>
              <a:rPr spc="-33" dirty="0">
                <a:latin typeface="Tw Cen MT (Corpo)"/>
                <a:cs typeface="Arial"/>
              </a:rPr>
              <a:t>do </a:t>
            </a:r>
            <a:r>
              <a:rPr dirty="0">
                <a:latin typeface="Tw Cen MT (Corpo)"/>
                <a:cs typeface="Arial"/>
              </a:rPr>
              <a:t>contrato</a:t>
            </a:r>
            <a:r>
              <a:rPr spc="-8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entre</a:t>
            </a:r>
            <a:r>
              <a:rPr spc="-47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o</a:t>
            </a:r>
            <a:r>
              <a:rPr spc="-33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comprador</a:t>
            </a:r>
            <a:r>
              <a:rPr spc="-47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do</a:t>
            </a:r>
            <a:r>
              <a:rPr spc="-33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sistema</a:t>
            </a:r>
            <a:r>
              <a:rPr spc="-60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e</a:t>
            </a:r>
            <a:r>
              <a:rPr spc="-27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os</a:t>
            </a:r>
            <a:r>
              <a:rPr spc="-53" dirty="0">
                <a:latin typeface="Tw Cen MT (Corpo)"/>
                <a:cs typeface="Arial"/>
              </a:rPr>
              <a:t> </a:t>
            </a:r>
            <a:r>
              <a:rPr spc="-13" dirty="0">
                <a:latin typeface="Tw Cen MT (Corpo)"/>
                <a:cs typeface="Arial"/>
              </a:rPr>
              <a:t>desenvolvedores</a:t>
            </a:r>
            <a:r>
              <a:rPr spc="-27" dirty="0">
                <a:latin typeface="Tw Cen MT (Corpo)"/>
                <a:cs typeface="Arial"/>
              </a:rPr>
              <a:t> </a:t>
            </a:r>
            <a:r>
              <a:rPr dirty="0">
                <a:latin typeface="Tw Cen MT (Corpo)"/>
                <a:cs typeface="Arial"/>
              </a:rPr>
              <a:t>de</a:t>
            </a:r>
            <a:r>
              <a:rPr spc="-33" dirty="0">
                <a:latin typeface="Tw Cen MT (Corpo)"/>
                <a:cs typeface="Arial"/>
              </a:rPr>
              <a:t> </a:t>
            </a:r>
            <a:r>
              <a:rPr spc="-13" dirty="0">
                <a:latin typeface="Tw Cen MT (Corpo)"/>
                <a:cs typeface="Arial"/>
              </a:rPr>
              <a:t>software”</a:t>
            </a:r>
            <a:endParaRPr dirty="0">
              <a:latin typeface="Tw Cen MT (Corpo)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97849"/>
            <a:ext cx="12192000" cy="48994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8626" algn="ctr">
              <a:lnSpc>
                <a:spcPct val="100000"/>
              </a:lnSpc>
              <a:spcBef>
                <a:spcPts val="140"/>
              </a:spcBef>
            </a:pPr>
            <a:r>
              <a:rPr dirty="0"/>
              <a:t>Engenharia</a:t>
            </a:r>
            <a:r>
              <a:rPr spc="120" dirty="0"/>
              <a:t> de </a:t>
            </a:r>
            <a:r>
              <a:rPr spc="60" dirty="0"/>
              <a:t>Software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055" y="787791"/>
            <a:ext cx="8553157" cy="60702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14015" y="2832607"/>
            <a:ext cx="2152227" cy="1114898"/>
          </a:xfrm>
          <a:prstGeom prst="rect">
            <a:avLst/>
          </a:prstGeom>
          <a:solidFill>
            <a:srgbClr val="E9ECED"/>
          </a:solidFill>
          <a:ln w="9144">
            <a:solidFill>
              <a:srgbClr val="1A1A1A"/>
            </a:solidFill>
          </a:ln>
        </p:spPr>
        <p:txBody>
          <a:bodyPr vert="horz" wrap="square" lIns="0" tIns="77892" rIns="0" bIns="0" rtlCol="0">
            <a:spAutoFit/>
          </a:bodyPr>
          <a:lstStyle/>
          <a:p>
            <a:pPr marL="397923" marR="387764" algn="ctr">
              <a:lnSpc>
                <a:spcPct val="99400"/>
              </a:lnSpc>
              <a:spcBef>
                <a:spcPts val="612"/>
              </a:spcBef>
            </a:pPr>
            <a:r>
              <a:rPr sz="2267" b="1" spc="-13" dirty="0">
                <a:solidFill>
                  <a:srgbClr val="585858"/>
                </a:solidFill>
                <a:latin typeface="Lato"/>
                <a:cs typeface="Lato"/>
              </a:rPr>
              <a:t>Requisitos </a:t>
            </a:r>
            <a:r>
              <a:rPr sz="2267" b="1" spc="-33" dirty="0">
                <a:solidFill>
                  <a:srgbClr val="585858"/>
                </a:solidFill>
                <a:latin typeface="Lato"/>
                <a:cs typeface="Lato"/>
              </a:rPr>
              <a:t>do</a:t>
            </a:r>
            <a:r>
              <a:rPr sz="2267" b="1" spc="667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2267" b="1" spc="-13" dirty="0">
                <a:solidFill>
                  <a:srgbClr val="585858"/>
                </a:solidFill>
                <a:latin typeface="Lato"/>
                <a:cs typeface="Lato"/>
              </a:rPr>
              <a:t>Usuário</a:t>
            </a:r>
            <a:endParaRPr sz="2267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4015" y="4905247"/>
            <a:ext cx="2152227" cy="1114898"/>
          </a:xfrm>
          <a:prstGeom prst="rect">
            <a:avLst/>
          </a:prstGeom>
          <a:solidFill>
            <a:srgbClr val="E9ECED"/>
          </a:solidFill>
          <a:ln w="9144">
            <a:solidFill>
              <a:srgbClr val="1A1A1A"/>
            </a:solidFill>
          </a:ln>
        </p:spPr>
        <p:txBody>
          <a:bodyPr vert="horz" wrap="square" lIns="0" tIns="77892" rIns="0" bIns="0" rtlCol="0">
            <a:spAutoFit/>
          </a:bodyPr>
          <a:lstStyle/>
          <a:p>
            <a:pPr marL="397923" marR="387764" algn="ctr">
              <a:lnSpc>
                <a:spcPct val="99400"/>
              </a:lnSpc>
              <a:spcBef>
                <a:spcPts val="612"/>
              </a:spcBef>
            </a:pPr>
            <a:r>
              <a:rPr sz="2267" b="1" spc="-13" dirty="0">
                <a:solidFill>
                  <a:srgbClr val="585858"/>
                </a:solidFill>
                <a:latin typeface="Lato"/>
                <a:cs typeface="Lato"/>
              </a:rPr>
              <a:t>Requisitos </a:t>
            </a:r>
            <a:r>
              <a:rPr sz="2267" b="1" spc="-33" dirty="0">
                <a:solidFill>
                  <a:srgbClr val="585858"/>
                </a:solidFill>
                <a:latin typeface="Lato"/>
                <a:cs typeface="Lato"/>
              </a:rPr>
              <a:t>do</a:t>
            </a:r>
            <a:r>
              <a:rPr sz="2267" b="1" spc="667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2267" b="1" spc="-13" dirty="0">
                <a:solidFill>
                  <a:srgbClr val="585858"/>
                </a:solidFill>
                <a:latin typeface="Lato"/>
                <a:cs typeface="Lato"/>
              </a:rPr>
              <a:t>Sistema</a:t>
            </a:r>
            <a:endParaRPr sz="2267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2352" y="2596896"/>
            <a:ext cx="2966720" cy="1606423"/>
          </a:xfrm>
          <a:prstGeom prst="rect">
            <a:avLst/>
          </a:prstGeom>
          <a:solidFill>
            <a:srgbClr val="E9ECED"/>
          </a:solidFill>
          <a:ln w="9144">
            <a:solidFill>
              <a:srgbClr val="1A1A1A"/>
            </a:solidFill>
          </a:ln>
        </p:spPr>
        <p:txBody>
          <a:bodyPr vert="horz" wrap="square" lIns="0" tIns="66887" rIns="0" bIns="0" rtlCol="0">
            <a:spAutoFit/>
          </a:bodyPr>
          <a:lstStyle/>
          <a:p>
            <a:pPr marL="122764" marR="499521">
              <a:spcBef>
                <a:spcPts val="527"/>
              </a:spcBef>
            </a:pPr>
            <a:r>
              <a:rPr sz="2000" b="1" dirty="0">
                <a:solidFill>
                  <a:srgbClr val="585858"/>
                </a:solidFill>
                <a:latin typeface="Lato"/>
                <a:cs typeface="Lato"/>
              </a:rPr>
              <a:t>Gerente</a:t>
            </a:r>
            <a:r>
              <a:rPr sz="2000" b="1" spc="-4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2000" b="1" spc="-13" dirty="0">
                <a:solidFill>
                  <a:srgbClr val="585858"/>
                </a:solidFill>
                <a:latin typeface="Lato"/>
                <a:cs typeface="Lato"/>
              </a:rPr>
              <a:t>cliente </a:t>
            </a:r>
            <a:r>
              <a:rPr sz="2000" b="1" dirty="0">
                <a:solidFill>
                  <a:srgbClr val="585858"/>
                </a:solidFill>
                <a:latin typeface="Lato"/>
                <a:cs typeface="Lato"/>
              </a:rPr>
              <a:t>Engenheiro</a:t>
            </a:r>
            <a:r>
              <a:rPr sz="2000" b="1" spc="-10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2000" b="1" spc="-13" dirty="0">
                <a:solidFill>
                  <a:srgbClr val="585858"/>
                </a:solidFill>
                <a:latin typeface="Lato"/>
                <a:cs typeface="Lato"/>
              </a:rPr>
              <a:t>cliente </a:t>
            </a:r>
            <a:r>
              <a:rPr sz="2000" b="1" dirty="0">
                <a:solidFill>
                  <a:srgbClr val="585858"/>
                </a:solidFill>
                <a:latin typeface="Lato"/>
                <a:cs typeface="Lato"/>
              </a:rPr>
              <a:t>Usuário</a:t>
            </a:r>
            <a:r>
              <a:rPr sz="2000" b="1" spc="-67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2000" b="1" spc="-13" dirty="0">
                <a:solidFill>
                  <a:srgbClr val="585858"/>
                </a:solidFill>
                <a:latin typeface="Lato"/>
                <a:cs typeface="Lato"/>
              </a:rPr>
              <a:t>final </a:t>
            </a:r>
            <a:r>
              <a:rPr sz="2000" b="1" dirty="0">
                <a:solidFill>
                  <a:srgbClr val="585858"/>
                </a:solidFill>
                <a:latin typeface="Lato"/>
                <a:cs typeface="Lato"/>
              </a:rPr>
              <a:t>Gerente</a:t>
            </a:r>
            <a:r>
              <a:rPr sz="2000" b="1" spc="-4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2000" b="1" spc="-13" dirty="0">
                <a:solidFill>
                  <a:srgbClr val="585858"/>
                </a:solidFill>
                <a:latin typeface="Lato"/>
                <a:cs typeface="Lato"/>
              </a:rPr>
              <a:t>contratante</a:t>
            </a:r>
            <a:endParaRPr sz="2000">
              <a:latin typeface="Lato"/>
              <a:cs typeface="Lato"/>
            </a:endParaRPr>
          </a:p>
          <a:p>
            <a:pPr marL="122764"/>
            <a:r>
              <a:rPr sz="2000" b="1" dirty="0">
                <a:solidFill>
                  <a:srgbClr val="585858"/>
                </a:solidFill>
                <a:latin typeface="Lato"/>
                <a:cs typeface="Lato"/>
              </a:rPr>
              <a:t>Arquiteto</a:t>
            </a:r>
            <a:r>
              <a:rPr sz="2000" b="1" spc="-53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2000" b="1" dirty="0">
                <a:solidFill>
                  <a:srgbClr val="585858"/>
                </a:solidFill>
                <a:latin typeface="Lato"/>
                <a:cs typeface="Lato"/>
              </a:rPr>
              <a:t>de</a:t>
            </a:r>
            <a:r>
              <a:rPr sz="2000" b="1" spc="-4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2000" b="1" spc="-13" dirty="0">
                <a:solidFill>
                  <a:srgbClr val="585858"/>
                </a:solidFill>
                <a:latin typeface="Lato"/>
                <a:cs typeface="Lato"/>
              </a:rPr>
              <a:t>sistemas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10913" y="3196335"/>
            <a:ext cx="916940" cy="465667"/>
            <a:chOff x="3758184" y="2397251"/>
            <a:chExt cx="687705" cy="349250"/>
          </a:xfrm>
        </p:grpSpPr>
        <p:sp>
          <p:nvSpPr>
            <p:cNvPr id="7" name="object 7"/>
            <p:cNvSpPr/>
            <p:nvPr/>
          </p:nvSpPr>
          <p:spPr>
            <a:xfrm>
              <a:off x="3762756" y="2401823"/>
              <a:ext cx="678180" cy="340360"/>
            </a:xfrm>
            <a:custGeom>
              <a:avLst/>
              <a:gdLst/>
              <a:ahLst/>
              <a:cxnLst/>
              <a:rect l="l" t="t" r="r" b="b"/>
              <a:pathLst>
                <a:path w="678179" h="340360">
                  <a:moveTo>
                    <a:pt x="508254" y="0"/>
                  </a:moveTo>
                  <a:lnTo>
                    <a:pt x="508254" y="84962"/>
                  </a:lnTo>
                  <a:lnTo>
                    <a:pt x="0" y="84962"/>
                  </a:lnTo>
                  <a:lnTo>
                    <a:pt x="0" y="254888"/>
                  </a:lnTo>
                  <a:lnTo>
                    <a:pt x="508254" y="254888"/>
                  </a:lnTo>
                  <a:lnTo>
                    <a:pt x="508254" y="339851"/>
                  </a:lnTo>
                  <a:lnTo>
                    <a:pt x="678180" y="169925"/>
                  </a:lnTo>
                  <a:lnTo>
                    <a:pt x="508254" y="0"/>
                  </a:lnTo>
                  <a:close/>
                </a:path>
              </a:pathLst>
            </a:custGeom>
            <a:solidFill>
              <a:srgbClr val="E9ECE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762756" y="2401823"/>
              <a:ext cx="678180" cy="340360"/>
            </a:xfrm>
            <a:custGeom>
              <a:avLst/>
              <a:gdLst/>
              <a:ahLst/>
              <a:cxnLst/>
              <a:rect l="l" t="t" r="r" b="b"/>
              <a:pathLst>
                <a:path w="678179" h="340360">
                  <a:moveTo>
                    <a:pt x="0" y="84962"/>
                  </a:moveTo>
                  <a:lnTo>
                    <a:pt x="508254" y="84962"/>
                  </a:lnTo>
                  <a:lnTo>
                    <a:pt x="508254" y="0"/>
                  </a:lnTo>
                  <a:lnTo>
                    <a:pt x="678180" y="169925"/>
                  </a:lnTo>
                  <a:lnTo>
                    <a:pt x="508254" y="339851"/>
                  </a:lnTo>
                  <a:lnTo>
                    <a:pt x="508254" y="254888"/>
                  </a:lnTo>
                  <a:lnTo>
                    <a:pt x="0" y="254888"/>
                  </a:lnTo>
                  <a:lnTo>
                    <a:pt x="0" y="84962"/>
                  </a:lnTo>
                  <a:close/>
                </a:path>
              </a:pathLst>
            </a:custGeom>
            <a:ln w="914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72352" y="4667505"/>
            <a:ext cx="2966720" cy="1455100"/>
          </a:xfrm>
          <a:prstGeom prst="rect">
            <a:avLst/>
          </a:prstGeom>
          <a:solidFill>
            <a:srgbClr val="E9ECED"/>
          </a:solidFill>
          <a:ln w="9144">
            <a:solidFill>
              <a:srgbClr val="1A1A1A"/>
            </a:solidFill>
          </a:ln>
        </p:spPr>
        <p:txBody>
          <a:bodyPr vert="horz" wrap="square" lIns="0" tIns="221827" rIns="0" bIns="0" rtlCol="0">
            <a:spAutoFit/>
          </a:bodyPr>
          <a:lstStyle/>
          <a:p>
            <a:pPr marL="122764" marR="358978">
              <a:spcBef>
                <a:spcPts val="1747"/>
              </a:spcBef>
            </a:pPr>
            <a:r>
              <a:rPr sz="2000" b="1" dirty="0">
                <a:solidFill>
                  <a:srgbClr val="585858"/>
                </a:solidFill>
                <a:latin typeface="Lato"/>
                <a:cs typeface="Lato"/>
              </a:rPr>
              <a:t>Gerente</a:t>
            </a:r>
            <a:r>
              <a:rPr sz="2000" b="1" spc="-4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2000" b="1" spc="-13" dirty="0">
                <a:solidFill>
                  <a:srgbClr val="585858"/>
                </a:solidFill>
                <a:latin typeface="Lato"/>
                <a:cs typeface="Lato"/>
              </a:rPr>
              <a:t>cliente </a:t>
            </a:r>
            <a:r>
              <a:rPr sz="2000" b="1" dirty="0">
                <a:solidFill>
                  <a:srgbClr val="585858"/>
                </a:solidFill>
                <a:latin typeface="Lato"/>
                <a:cs typeface="Lato"/>
              </a:rPr>
              <a:t>Engenheiro</a:t>
            </a:r>
            <a:r>
              <a:rPr sz="2000" b="1" spc="-10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2000" b="1" spc="-13" dirty="0">
                <a:solidFill>
                  <a:srgbClr val="585858"/>
                </a:solidFill>
                <a:latin typeface="Lato"/>
                <a:cs typeface="Lato"/>
              </a:rPr>
              <a:t>cliente </a:t>
            </a:r>
            <a:r>
              <a:rPr sz="2000" b="1" dirty="0">
                <a:solidFill>
                  <a:srgbClr val="585858"/>
                </a:solidFill>
                <a:latin typeface="Lato"/>
                <a:cs typeface="Lato"/>
              </a:rPr>
              <a:t>Arquiteto</a:t>
            </a:r>
            <a:r>
              <a:rPr sz="2000" b="1" spc="-53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2000" b="1" dirty="0">
                <a:solidFill>
                  <a:srgbClr val="585858"/>
                </a:solidFill>
                <a:latin typeface="Lato"/>
                <a:cs typeface="Lato"/>
              </a:rPr>
              <a:t>de</a:t>
            </a:r>
            <a:r>
              <a:rPr sz="2000" b="1" spc="-4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2000" b="1" spc="-13" dirty="0">
                <a:solidFill>
                  <a:srgbClr val="585858"/>
                </a:solidFill>
                <a:latin typeface="Lato"/>
                <a:cs typeface="Lato"/>
              </a:rPr>
              <a:t>sistemas Desenvolvedores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10913" y="5268976"/>
            <a:ext cx="916940" cy="465667"/>
            <a:chOff x="3758184" y="3951732"/>
            <a:chExt cx="687705" cy="349250"/>
          </a:xfrm>
        </p:grpSpPr>
        <p:sp>
          <p:nvSpPr>
            <p:cNvPr id="11" name="object 11"/>
            <p:cNvSpPr/>
            <p:nvPr/>
          </p:nvSpPr>
          <p:spPr>
            <a:xfrm>
              <a:off x="3762756" y="3956304"/>
              <a:ext cx="678180" cy="340360"/>
            </a:xfrm>
            <a:custGeom>
              <a:avLst/>
              <a:gdLst/>
              <a:ahLst/>
              <a:cxnLst/>
              <a:rect l="l" t="t" r="r" b="b"/>
              <a:pathLst>
                <a:path w="678179" h="340360">
                  <a:moveTo>
                    <a:pt x="508254" y="0"/>
                  </a:moveTo>
                  <a:lnTo>
                    <a:pt x="508254" y="84963"/>
                  </a:lnTo>
                  <a:lnTo>
                    <a:pt x="0" y="84963"/>
                  </a:lnTo>
                  <a:lnTo>
                    <a:pt x="0" y="254889"/>
                  </a:lnTo>
                  <a:lnTo>
                    <a:pt x="508254" y="254889"/>
                  </a:lnTo>
                  <a:lnTo>
                    <a:pt x="508254" y="339852"/>
                  </a:lnTo>
                  <a:lnTo>
                    <a:pt x="678180" y="169926"/>
                  </a:lnTo>
                  <a:lnTo>
                    <a:pt x="508254" y="0"/>
                  </a:lnTo>
                  <a:close/>
                </a:path>
              </a:pathLst>
            </a:custGeom>
            <a:solidFill>
              <a:srgbClr val="E9ECE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762756" y="3956304"/>
              <a:ext cx="678180" cy="340360"/>
            </a:xfrm>
            <a:custGeom>
              <a:avLst/>
              <a:gdLst/>
              <a:ahLst/>
              <a:cxnLst/>
              <a:rect l="l" t="t" r="r" b="b"/>
              <a:pathLst>
                <a:path w="678179" h="340360">
                  <a:moveTo>
                    <a:pt x="0" y="84963"/>
                  </a:moveTo>
                  <a:lnTo>
                    <a:pt x="508254" y="84963"/>
                  </a:lnTo>
                  <a:lnTo>
                    <a:pt x="508254" y="0"/>
                  </a:lnTo>
                  <a:lnTo>
                    <a:pt x="678180" y="169926"/>
                  </a:lnTo>
                  <a:lnTo>
                    <a:pt x="508254" y="339852"/>
                  </a:lnTo>
                  <a:lnTo>
                    <a:pt x="508254" y="254889"/>
                  </a:lnTo>
                  <a:lnTo>
                    <a:pt x="0" y="254889"/>
                  </a:lnTo>
                  <a:lnTo>
                    <a:pt x="0" y="84963"/>
                  </a:lnTo>
                  <a:close/>
                </a:path>
              </a:pathLst>
            </a:custGeom>
            <a:ln w="914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2">
            <a:extLst>
              <a:ext uri="{FF2B5EF4-FFF2-40B4-BE49-F238E27FC236}">
                <a16:creationId xmlns:a16="http://schemas.microsoft.com/office/drawing/2014/main" id="{8988F545-0A55-C2D1-F2AB-3A730DDD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97849"/>
            <a:ext cx="12192000" cy="48994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8626" algn="ctr">
              <a:lnSpc>
                <a:spcPct val="100000"/>
              </a:lnSpc>
              <a:spcBef>
                <a:spcPts val="140"/>
              </a:spcBef>
            </a:pPr>
            <a:r>
              <a:rPr dirty="0"/>
              <a:t>Engenharia</a:t>
            </a:r>
            <a:r>
              <a:rPr spc="120" dirty="0"/>
              <a:t> de </a:t>
            </a:r>
            <a:r>
              <a:rPr spc="60" dirty="0"/>
              <a:t>Software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83348"/>
              </p:ext>
            </p:extLst>
          </p:nvPr>
        </p:nvGraphicFramePr>
        <p:xfrm>
          <a:off x="1270000" y="1700138"/>
          <a:ext cx="9652000" cy="4468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4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Definição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requisitos</a:t>
                      </a:r>
                      <a:r>
                        <a:rPr sz="19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 usuário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51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Especificação</a:t>
                      </a:r>
                      <a:r>
                        <a:rPr sz="1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requisitos</a:t>
                      </a:r>
                      <a:r>
                        <a:rPr sz="1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sistema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51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1233">
                <a:tc>
                  <a:txBody>
                    <a:bodyPr/>
                    <a:lstStyle/>
                    <a:p>
                      <a:pPr marL="548640" marR="222250" indent="-317500">
                        <a:lnSpc>
                          <a:spcPct val="100000"/>
                        </a:lnSpc>
                        <a:spcBef>
                          <a:spcPts val="680"/>
                        </a:spcBef>
                        <a:tabLst>
                          <a:tab pos="548640" algn="l"/>
                        </a:tabLst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1.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	O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sistema</a:t>
                      </a:r>
                      <a:r>
                        <a:rPr sz="1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deverá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gerar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um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relatório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vendas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diário</a:t>
                      </a:r>
                      <a:r>
                        <a:rPr sz="1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que</a:t>
                      </a:r>
                      <a:r>
                        <a:rPr sz="1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mostre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quantidade,</a:t>
                      </a:r>
                      <a:r>
                        <a:rPr sz="19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lucro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os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descontos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dados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por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produto,</a:t>
                      </a:r>
                      <a:r>
                        <a:rPr sz="1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separados</a:t>
                      </a:r>
                      <a:r>
                        <a:rPr sz="1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por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caixa.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51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07975" lvl="1" indent="294005">
                        <a:lnSpc>
                          <a:spcPct val="100000"/>
                        </a:lnSpc>
                        <a:spcBef>
                          <a:spcPts val="680"/>
                        </a:spcBef>
                        <a:buAutoNum type="arabicPeriod"/>
                        <a:tabLst>
                          <a:tab pos="386080" algn="l"/>
                        </a:tabLst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Às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18:00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cada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dia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trabalhado,</a:t>
                      </a:r>
                      <a:r>
                        <a:rPr sz="1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sistema</a:t>
                      </a:r>
                      <a:r>
                        <a:rPr sz="19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deve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gerar</a:t>
                      </a:r>
                      <a:r>
                        <a:rPr sz="1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automaticamente</a:t>
                      </a:r>
                      <a:r>
                        <a:rPr sz="19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um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relatório</a:t>
                      </a:r>
                      <a:r>
                        <a:rPr sz="19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para</a:t>
                      </a:r>
                      <a:r>
                        <a:rPr sz="1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impressão.</a:t>
                      </a:r>
                      <a:endParaRPr sz="1900" dirty="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spcBef>
                          <a:spcPts val="70"/>
                        </a:spcBef>
                        <a:buFont typeface="Arial"/>
                        <a:buAutoNum type="arabicPeriod"/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92075" marR="122555" lvl="1" indent="294640">
                        <a:lnSpc>
                          <a:spcPct val="100000"/>
                        </a:lnSpc>
                        <a:buAutoNum type="arabicPeriod"/>
                        <a:tabLst>
                          <a:tab pos="386715" algn="l"/>
                        </a:tabLst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relatório</a:t>
                      </a:r>
                      <a:r>
                        <a:rPr sz="1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será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criado</a:t>
                      </a:r>
                      <a:r>
                        <a:rPr sz="1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para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cada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caixa,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listando</a:t>
                      </a:r>
                      <a:r>
                        <a:rPr sz="1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os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nomes</a:t>
                      </a:r>
                      <a:r>
                        <a:rPr sz="1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dos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produtos,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quantidade</a:t>
                      </a:r>
                      <a:r>
                        <a:rPr sz="19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vendida,</a:t>
                      </a:r>
                      <a:r>
                        <a:rPr sz="1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custo,</a:t>
                      </a:r>
                      <a:r>
                        <a:rPr sz="19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de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venda,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lucro,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descontos</a:t>
                      </a:r>
                      <a:r>
                        <a:rPr sz="1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dado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comissão</a:t>
                      </a:r>
                      <a:r>
                        <a:rPr sz="1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operador</a:t>
                      </a:r>
                      <a:r>
                        <a:rPr sz="1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caixa.</a:t>
                      </a:r>
                      <a:endParaRPr sz="1900" dirty="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spcBef>
                          <a:spcPts val="75"/>
                        </a:spcBef>
                        <a:buFont typeface="Arial"/>
                        <a:buAutoNum type="arabicPeriod"/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92075" marR="288925" lvl="1" indent="294005">
                        <a:lnSpc>
                          <a:spcPct val="100000"/>
                        </a:lnSpc>
                        <a:buAutoNum type="arabicPeriod"/>
                        <a:tabLst>
                          <a:tab pos="386080" algn="l"/>
                        </a:tabLst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acesso</a:t>
                      </a:r>
                      <a:r>
                        <a:rPr sz="1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aos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relatórios</a:t>
                      </a:r>
                      <a:r>
                        <a:rPr sz="1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é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restrito</a:t>
                      </a:r>
                      <a:r>
                        <a:rPr sz="1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aos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usuários</a:t>
                      </a:r>
                      <a:r>
                        <a:rPr sz="1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autorizados</a:t>
                      </a:r>
                      <a:r>
                        <a:rPr sz="1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por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uma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lista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controle</a:t>
                      </a:r>
                      <a:r>
                        <a:rPr sz="1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 gerenciamento</a:t>
                      </a:r>
                      <a:r>
                        <a:rPr sz="1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acesso.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11514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B10DBB00-2B8A-E96D-3B0A-A04EFCF977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97849"/>
            <a:ext cx="12192000" cy="48994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8626" algn="ctr">
              <a:lnSpc>
                <a:spcPct val="100000"/>
              </a:lnSpc>
              <a:spcBef>
                <a:spcPts val="140"/>
              </a:spcBef>
            </a:pPr>
            <a:r>
              <a:rPr dirty="0"/>
              <a:t>Engenharia</a:t>
            </a:r>
            <a:r>
              <a:rPr spc="120" dirty="0"/>
              <a:t> de </a:t>
            </a:r>
            <a:r>
              <a:rPr spc="60" dirty="0"/>
              <a:t>Software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48CF5-B90E-0449-E95F-5125073B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Tipos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1ED0E-2A86-EA03-B710-C7ADDF70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requisitos de software são geralmente classificados em dois tipos principais:</a:t>
            </a:r>
          </a:p>
          <a:p>
            <a:endParaRPr lang="pt-BR" dirty="0"/>
          </a:p>
          <a:p>
            <a:r>
              <a:rPr lang="pt-BR" dirty="0"/>
              <a:t>Requisitos Funcionais</a:t>
            </a:r>
          </a:p>
          <a:p>
            <a:r>
              <a:rPr lang="pt-BR" dirty="0"/>
              <a:t>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19567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D1B2D-B2ED-9CC8-D48F-8342F731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840D8-77D6-1AB4-84B2-17BFE386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Descrevem as funcionalidades que o sistema deve oferecer.</a:t>
            </a:r>
          </a:p>
          <a:p>
            <a:r>
              <a:rPr lang="pt-BR" dirty="0"/>
              <a:t>Exemplos:</a:t>
            </a:r>
          </a:p>
          <a:p>
            <a:r>
              <a:rPr lang="pt-BR" dirty="0"/>
              <a:t>"O sistema deve permitir que o usuário faça login com nome de usuário e senha.“</a:t>
            </a:r>
          </a:p>
          <a:p>
            <a:r>
              <a:rPr lang="pt-BR" dirty="0"/>
              <a:t>"O sistema deve enviar um e-mail de confirmação após a conclusão de um pedido."</a:t>
            </a:r>
          </a:p>
        </p:txBody>
      </p:sp>
    </p:spTree>
    <p:extLst>
      <p:ext uri="{BB962C8B-B14F-4D97-AF65-F5344CB8AC3E}">
        <p14:creationId xmlns:p14="http://schemas.microsoft.com/office/powerpoint/2010/main" val="377547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6EA1D-7C7B-D95C-AB09-C4DF6441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F0CB38-ED7D-2D67-2426-FC8BB613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Descrevem as restrições ou qualidades do sistema.</a:t>
            </a:r>
          </a:p>
          <a:p>
            <a:r>
              <a:rPr lang="pt-BR" sz="2800" dirty="0"/>
              <a:t>Exemplos:</a:t>
            </a:r>
          </a:p>
          <a:p>
            <a:r>
              <a:rPr lang="pt-BR" sz="2800" dirty="0"/>
              <a:t>"O sistema deve processar transações em menos de 2 segundos.“</a:t>
            </a:r>
          </a:p>
          <a:p>
            <a:r>
              <a:rPr lang="pt-BR" sz="2800" dirty="0"/>
              <a:t>"A interface do usuário deve ser acessível em dispositivos móveis.“</a:t>
            </a:r>
          </a:p>
          <a:p>
            <a:endParaRPr lang="pt-BR" sz="2800" dirty="0"/>
          </a:p>
          <a:p>
            <a:r>
              <a:rPr lang="pt-BR" sz="2800" dirty="0"/>
              <a:t>Além desses, também existem requisitos de domínio, que são específicos de uma área de aplicação particular e refletem as características do ambiente em que o sistema opera.</a:t>
            </a:r>
          </a:p>
        </p:txBody>
      </p:sp>
    </p:spTree>
    <p:extLst>
      <p:ext uri="{BB962C8B-B14F-4D97-AF65-F5344CB8AC3E}">
        <p14:creationId xmlns:p14="http://schemas.microsoft.com/office/powerpoint/2010/main" val="89881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D77F7-7823-4D3C-A3CB-91180790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39262"/>
            <a:ext cx="9905999" cy="5967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Requisitos de software são as especificações de funcionalidades e restrições que o sistema deve atender. Eles representam as necessidades e expectativas dos usuários e stakeholders (partes interessadas) em relação ao software a ser desenvolvido.</a:t>
            </a:r>
          </a:p>
        </p:txBody>
      </p:sp>
    </p:spTree>
    <p:extLst>
      <p:ext uri="{BB962C8B-B14F-4D97-AF65-F5344CB8AC3E}">
        <p14:creationId xmlns:p14="http://schemas.microsoft.com/office/powerpoint/2010/main" val="1117540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112" y="692287"/>
            <a:ext cx="10907776" cy="54734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B5671-DC30-F588-CE35-D115A024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Características de Bons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FDD8F-8B16-4E5A-AEB2-D5C85E2C3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Para que os requisitos sejam eficazes, eles devem ter as seguintes características:</a:t>
            </a:r>
          </a:p>
          <a:p>
            <a:r>
              <a:rPr lang="pt-BR" dirty="0"/>
              <a:t>Clareza e Completude: Os requisitos devem ser claramente definidos e não deixar espaço para interpretações ambíguas.</a:t>
            </a:r>
          </a:p>
          <a:p>
            <a:r>
              <a:rPr lang="pt-BR" dirty="0"/>
              <a:t>Consistência: Não deve haver conflitos entre diferentes requisitos.</a:t>
            </a:r>
          </a:p>
          <a:p>
            <a:r>
              <a:rPr lang="pt-BR" dirty="0"/>
              <a:t>Rastreabilidade: Deve ser possível rastrear a origem e o impacto de cada requisito.</a:t>
            </a:r>
          </a:p>
          <a:p>
            <a:r>
              <a:rPr lang="pt-BR" dirty="0"/>
              <a:t>Viabilidade: Os requisitos devem ser realistas e exequíveis com a tecnologia e recursos disponíveis.</a:t>
            </a:r>
          </a:p>
          <a:p>
            <a:r>
              <a:rPr lang="pt-BR" dirty="0"/>
              <a:t>Testabilidade: Deve ser possível verificar se os requisitos foram atendidos.</a:t>
            </a:r>
          </a:p>
        </p:txBody>
      </p:sp>
    </p:spTree>
    <p:extLst>
      <p:ext uri="{BB962C8B-B14F-4D97-AF65-F5344CB8AC3E}">
        <p14:creationId xmlns:p14="http://schemas.microsoft.com/office/powerpoint/2010/main" val="56406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12F73-0C5F-1216-62A3-436866D6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Modelagem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60510D-436C-774C-DCDB-37E34B3D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UML (Linguagem de Modelagem Unificada) é uma linguagem padrão para modelar sistemas de software. Ela ajuda a visualizar, especificar, construir e documentar os artefatos de um sistema.</a:t>
            </a:r>
          </a:p>
        </p:txBody>
      </p:sp>
    </p:spTree>
    <p:extLst>
      <p:ext uri="{BB962C8B-B14F-4D97-AF65-F5344CB8AC3E}">
        <p14:creationId xmlns:p14="http://schemas.microsoft.com/office/powerpoint/2010/main" val="1074857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F6735-1D76-091F-C67F-C3787C95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Principais Diagramas UML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DDA17-3E69-9619-B185-8C2657B0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pt-BR" b="1" dirty="0"/>
              <a:t>Casos de Uso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Descrevem interações entre usuários (atores) e o sistema.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Exemplo: Diagrama que mostra o processo de login e compra em um site de e-commerce.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Diagrama de Classes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Mostra a estrutura do sistema em termos de classes e relacionamentos.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Exemplo: Diagrama que detalha classes como Cliente, Pedido, e Produto em um sistema de vendas.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Diagrama de Sequência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Descreve a interação entre objetos ao longo do tempo.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Exemplo: Diagrama que ilustra o processo de pagamento online, desde a entrada do usuário até a confirmação.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874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a de caso de uso - Empresa BRASOIL | UML: modelagem de soluções |  Solucionado">
            <a:extLst>
              <a:ext uri="{FF2B5EF4-FFF2-40B4-BE49-F238E27FC236}">
                <a16:creationId xmlns:a16="http://schemas.microsoft.com/office/drawing/2014/main" id="{881F9652-3064-9EE4-AC5C-1CA019E96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779" y="737382"/>
            <a:ext cx="610552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9100D1D-1569-7A29-5C95-60525229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421173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Casos de uso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497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nstruindo um Diagrama de Classes da UML: Conceitos Básicos">
            <a:extLst>
              <a:ext uri="{FF2B5EF4-FFF2-40B4-BE49-F238E27FC236}">
                <a16:creationId xmlns:a16="http://schemas.microsoft.com/office/drawing/2014/main" id="{08BD7053-A8F0-7F9A-AB18-95D32C63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29" y="1631854"/>
            <a:ext cx="7473910" cy="30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90B8F25-8ACA-D142-9F87-4098361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9914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Diagrama de Classes</a:t>
            </a:r>
            <a:br>
              <a:rPr lang="pt-BR" b="1" dirty="0">
                <a:solidFill>
                  <a:srgbClr val="FF0000"/>
                </a:solidFill>
              </a:rPr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302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rodução ao Diagrama de Sequência | by Vicente Patricio Miguel |  Documentaçao UML | Medium">
            <a:extLst>
              <a:ext uri="{FF2B5EF4-FFF2-40B4-BE49-F238E27FC236}">
                <a16:creationId xmlns:a16="http://schemas.microsoft.com/office/drawing/2014/main" id="{9E3C14B3-F791-54E6-4DE6-0A0A6894C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95" y="928469"/>
            <a:ext cx="9031077" cy="503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C505EF5-C880-E7FB-BCFB-702033C8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721072"/>
            <a:ext cx="9905998" cy="965561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Diagrama de Sequência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7240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F7371-BC5F-D6C9-0EED-595CABB2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55" y="377022"/>
            <a:ext cx="9905998" cy="689777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134CD-25C6-1186-9268-FF086287B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5754"/>
            <a:ext cx="9905999" cy="4979963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Exercício Prático</a:t>
            </a:r>
          </a:p>
          <a:p>
            <a:r>
              <a:rPr lang="pt-BR" b="1" dirty="0"/>
              <a:t>Cenário: Sistema de Biblioteca Online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b="1" dirty="0"/>
              <a:t>Identificação de Requisitos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Funcionais</a:t>
            </a:r>
            <a:r>
              <a:rPr lang="pt-BR" dirty="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pt-BR" dirty="0"/>
              <a:t>O sistema deve permitir que usuários busquem livros por título ou autor.</a:t>
            </a:r>
          </a:p>
          <a:p>
            <a:pPr marL="1143000" lvl="2" indent="-228600">
              <a:buFont typeface="+mj-lt"/>
              <a:buAutoNum type="arabicPeriod"/>
            </a:pPr>
            <a:r>
              <a:rPr lang="pt-BR" dirty="0"/>
              <a:t>O sistema deve permitir que usuários façam empréstimos de livros online.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Não Funcionais</a:t>
            </a:r>
            <a:r>
              <a:rPr lang="pt-BR" dirty="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pt-BR" dirty="0"/>
              <a:t>O sistema deve suportar até 1000 usuários simultâneos.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pt-BR" dirty="0"/>
              <a:t>O tempo de resposta para uma busca deve ser inferior a 1 segundo.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Criação de Diagramas UML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Diagrama de Casos de Uso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Diagrama de Classes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Diagrama de Sequência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02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89E6D-A443-410C-2931-2B28184C8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9822"/>
            <a:ext cx="9905999" cy="50080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			Importância dos Requisitos de Software</a:t>
            </a:r>
          </a:p>
          <a:p>
            <a:r>
              <a:rPr lang="pt-BR" dirty="0"/>
              <a:t>A definição clara e precisa dos requisitos de software é crucial por várias razões: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Base para o Desenvolvimento</a:t>
            </a:r>
            <a:r>
              <a:rPr lang="pt-BR" dirty="0"/>
              <a:t>: Os requisitos servem como um guia para a equipe de desenvolvimento entender o que precisa ser implementado.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Redução de Custos e Retrabalho</a:t>
            </a:r>
            <a:r>
              <a:rPr lang="pt-BR" dirty="0"/>
              <a:t>: Identificar e corrigir erros nos requisitos nas fases iniciais do projeto é muito mais barato do que corrigi-los nas fases posteriores.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Comunicação Eficiente</a:t>
            </a:r>
            <a:r>
              <a:rPr lang="pt-BR" dirty="0"/>
              <a:t>: Facilita a comunicação entre os stakeholders, desenvolvedores e outros membros da equipe.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Controle de Qualidade</a:t>
            </a:r>
            <a:r>
              <a:rPr lang="pt-BR" dirty="0"/>
              <a:t>: Requisitos bem definidos permitem que a equipe de teste valide se o software atende às necessidades especificadas.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Planejamento de Projeto</a:t>
            </a:r>
            <a:r>
              <a:rPr lang="pt-BR" dirty="0"/>
              <a:t>: Ajuda na estimativa de tempo, recursos, e custo do projeto.</a:t>
            </a:r>
          </a:p>
        </p:txBody>
      </p:sp>
    </p:spTree>
    <p:extLst>
      <p:ext uri="{BB962C8B-B14F-4D97-AF65-F5344CB8AC3E}">
        <p14:creationId xmlns:p14="http://schemas.microsoft.com/office/powerpoint/2010/main" val="97042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E6731-6F0F-7154-26F2-40E80D9B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9CC58-3A13-6E35-0B79-5B913967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Engenharia de Software Desde o início, a criação de softwares era subestimada e realizada sem qualquer metodologia, gerando problemas como : </a:t>
            </a:r>
          </a:p>
          <a:p>
            <a:pPr>
              <a:buFontTx/>
              <a:buChar char="-"/>
            </a:pPr>
            <a:r>
              <a:rPr lang="pt-BR" dirty="0"/>
              <a:t>Baixa qualidade. </a:t>
            </a:r>
          </a:p>
          <a:p>
            <a:pPr>
              <a:buFontTx/>
              <a:buChar char="-"/>
            </a:pPr>
            <a:r>
              <a:rPr lang="pt-BR" dirty="0"/>
              <a:t>Altos custos.</a:t>
            </a:r>
          </a:p>
          <a:p>
            <a:pPr>
              <a:buFontTx/>
              <a:buChar char="-"/>
            </a:pPr>
            <a:r>
              <a:rPr lang="pt-BR" dirty="0"/>
              <a:t>Entregas fora do prazo.</a:t>
            </a:r>
          </a:p>
        </p:txBody>
      </p:sp>
    </p:spTree>
    <p:extLst>
      <p:ext uri="{BB962C8B-B14F-4D97-AF65-F5344CB8AC3E}">
        <p14:creationId xmlns:p14="http://schemas.microsoft.com/office/powerpoint/2010/main" val="168538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884" y="1421836"/>
            <a:ext cx="13207997" cy="777136"/>
          </a:xfrm>
          <a:prstGeom prst="rect">
            <a:avLst/>
          </a:prstGeom>
        </p:spPr>
        <p:txBody>
          <a:bodyPr vert="horz" wrap="square" lIns="0" tIns="220980" rIns="0" bIns="0" rtlCol="0" anchor="ctr">
            <a:spAutoFit/>
          </a:bodyPr>
          <a:lstStyle/>
          <a:p>
            <a:pPr marL="18626">
              <a:lnSpc>
                <a:spcPct val="100000"/>
              </a:lnSpc>
              <a:spcBef>
                <a:spcPts val="140"/>
              </a:spcBef>
            </a:pPr>
            <a:r>
              <a:rPr dirty="0"/>
              <a:t>Engenharia</a:t>
            </a:r>
            <a:r>
              <a:rPr spc="120" dirty="0"/>
              <a:t> de </a:t>
            </a:r>
            <a:r>
              <a:rPr spc="60" dirty="0"/>
              <a:t>Software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21883" y="2999316"/>
            <a:ext cx="10168369" cy="228526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2122540">
              <a:lnSpc>
                <a:spcPct val="100000"/>
              </a:lnSpc>
              <a:spcBef>
                <a:spcPts val="127"/>
              </a:spcBef>
            </a:pPr>
            <a:r>
              <a:rPr sz="2133" dirty="0"/>
              <a:t>Sonda</a:t>
            </a:r>
            <a:r>
              <a:rPr sz="2133" spc="-47" dirty="0"/>
              <a:t> </a:t>
            </a:r>
            <a:r>
              <a:rPr sz="2133" dirty="0"/>
              <a:t>Mariner</a:t>
            </a:r>
            <a:r>
              <a:rPr sz="2133" spc="-60" dirty="0"/>
              <a:t> </a:t>
            </a:r>
            <a:r>
              <a:rPr sz="2133" spc="-67" dirty="0"/>
              <a:t>I</a:t>
            </a:r>
            <a:endParaRPr sz="2133" dirty="0"/>
          </a:p>
          <a:p>
            <a:pPr marL="2122540">
              <a:lnSpc>
                <a:spcPct val="100000"/>
              </a:lnSpc>
              <a:spcBef>
                <a:spcPts val="1980"/>
              </a:spcBef>
            </a:pPr>
            <a:r>
              <a:rPr sz="1867" dirty="0">
                <a:latin typeface="Arial"/>
                <a:cs typeface="Arial"/>
              </a:rPr>
              <a:t>Missão</a:t>
            </a:r>
            <a:r>
              <a:rPr sz="1867" spc="-8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para</a:t>
            </a:r>
            <a:r>
              <a:rPr sz="1867" spc="-4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observar</a:t>
            </a:r>
            <a:r>
              <a:rPr sz="1867" spc="-60" dirty="0">
                <a:latin typeface="Arial"/>
                <a:cs typeface="Arial"/>
              </a:rPr>
              <a:t> </a:t>
            </a:r>
            <a:r>
              <a:rPr sz="1867" spc="-13" dirty="0">
                <a:latin typeface="Arial"/>
                <a:cs typeface="Arial"/>
              </a:rPr>
              <a:t>Vênus.</a:t>
            </a:r>
            <a:endParaRPr sz="1867" dirty="0">
              <a:latin typeface="Arial"/>
              <a:cs typeface="Arial"/>
            </a:endParaRPr>
          </a:p>
          <a:p>
            <a:pPr marL="2122540" marR="6773">
              <a:lnSpc>
                <a:spcPct val="115199"/>
              </a:lnSpc>
              <a:spcBef>
                <a:spcPts val="1593"/>
              </a:spcBef>
            </a:pPr>
            <a:r>
              <a:rPr sz="1867" dirty="0">
                <a:latin typeface="Arial"/>
                <a:cs typeface="Arial"/>
              </a:rPr>
              <a:t>Falha</a:t>
            </a:r>
            <a:r>
              <a:rPr sz="1867" spc="-5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ocorreu</a:t>
            </a:r>
            <a:r>
              <a:rPr sz="1867" spc="-8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devido</a:t>
            </a:r>
            <a:r>
              <a:rPr sz="1867" spc="-3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a</a:t>
            </a:r>
            <a:r>
              <a:rPr sz="1867" spc="-3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uma</a:t>
            </a:r>
            <a:r>
              <a:rPr sz="1867" spc="-5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fórmula</a:t>
            </a:r>
            <a:r>
              <a:rPr sz="1867" spc="-6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matemática</a:t>
            </a:r>
            <a:r>
              <a:rPr sz="1867" spc="-8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que</a:t>
            </a:r>
            <a:r>
              <a:rPr sz="1867" spc="-47" dirty="0">
                <a:latin typeface="Arial"/>
                <a:cs typeface="Arial"/>
              </a:rPr>
              <a:t> </a:t>
            </a:r>
            <a:r>
              <a:rPr sz="1867" dirty="0" err="1">
                <a:latin typeface="Arial"/>
                <a:cs typeface="Arial"/>
              </a:rPr>
              <a:t>foi</a:t>
            </a:r>
            <a:r>
              <a:rPr sz="1867" spc="-3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passada</a:t>
            </a:r>
            <a:r>
              <a:rPr sz="1867" spc="-9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para</a:t>
            </a:r>
            <a:r>
              <a:rPr sz="1867" spc="-47" dirty="0">
                <a:latin typeface="Arial"/>
                <a:cs typeface="Arial"/>
              </a:rPr>
              <a:t> </a:t>
            </a:r>
            <a:r>
              <a:rPr sz="1867" spc="-67" dirty="0">
                <a:latin typeface="Arial"/>
                <a:cs typeface="Arial"/>
              </a:rPr>
              <a:t>o </a:t>
            </a:r>
            <a:r>
              <a:rPr sz="1867" dirty="0">
                <a:latin typeface="Arial"/>
                <a:cs typeface="Arial"/>
              </a:rPr>
              <a:t>computador</a:t>
            </a:r>
            <a:r>
              <a:rPr sz="1867" spc="-8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de</a:t>
            </a:r>
            <a:r>
              <a:rPr sz="1867" spc="-4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cálculo</a:t>
            </a:r>
            <a:r>
              <a:rPr sz="1867" spc="-6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de</a:t>
            </a:r>
            <a:r>
              <a:rPr sz="1867" spc="-3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maneira</a:t>
            </a:r>
            <a:r>
              <a:rPr sz="1867" spc="-67" dirty="0">
                <a:latin typeface="Arial"/>
                <a:cs typeface="Arial"/>
              </a:rPr>
              <a:t> </a:t>
            </a:r>
            <a:r>
              <a:rPr sz="1867" spc="-13" dirty="0">
                <a:latin typeface="Arial"/>
                <a:cs typeface="Arial"/>
              </a:rPr>
              <a:t>errada.</a:t>
            </a:r>
            <a:endParaRPr sz="1867" dirty="0">
              <a:latin typeface="Arial"/>
              <a:cs typeface="Arial"/>
            </a:endParaRPr>
          </a:p>
          <a:p>
            <a:pPr marL="2122540">
              <a:lnSpc>
                <a:spcPct val="100000"/>
              </a:lnSpc>
              <a:spcBef>
                <a:spcPts val="1933"/>
              </a:spcBef>
            </a:pPr>
            <a:r>
              <a:rPr sz="1867" dirty="0">
                <a:latin typeface="Arial"/>
                <a:cs typeface="Arial"/>
              </a:rPr>
              <a:t>Prejuízo</a:t>
            </a:r>
            <a:r>
              <a:rPr sz="1867" spc="-6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de</a:t>
            </a:r>
            <a:r>
              <a:rPr sz="1867" spc="-2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US$</a:t>
            </a:r>
            <a:r>
              <a:rPr sz="1867" spc="-2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18,5</a:t>
            </a:r>
            <a:r>
              <a:rPr sz="1867" spc="-27" dirty="0">
                <a:latin typeface="Arial"/>
                <a:cs typeface="Arial"/>
              </a:rPr>
              <a:t> </a:t>
            </a:r>
            <a:r>
              <a:rPr sz="1867" spc="-33" dirty="0">
                <a:latin typeface="Arial"/>
                <a:cs typeface="Arial"/>
              </a:rPr>
              <a:t>mi.</a:t>
            </a:r>
            <a:endParaRPr sz="1867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567" y="2999316"/>
            <a:ext cx="2105152" cy="26334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728" y="2771647"/>
            <a:ext cx="1859280" cy="16499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26139" y="2745400"/>
            <a:ext cx="7465060" cy="274058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800" b="1" dirty="0">
                <a:latin typeface="Tw Cen MT (Corpo)"/>
                <a:cs typeface="Lato"/>
              </a:rPr>
              <a:t>Acelerador</a:t>
            </a:r>
            <a:r>
              <a:rPr sz="2800" b="1" spc="80" dirty="0">
                <a:latin typeface="Tw Cen MT (Corpo)"/>
                <a:cs typeface="Lato"/>
              </a:rPr>
              <a:t> </a:t>
            </a:r>
            <a:r>
              <a:rPr sz="2800" b="1" dirty="0">
                <a:latin typeface="Tw Cen MT (Corpo)"/>
                <a:cs typeface="Lato"/>
              </a:rPr>
              <a:t>Therac-</a:t>
            </a:r>
            <a:r>
              <a:rPr sz="2800" b="1" spc="-33" dirty="0">
                <a:latin typeface="Tw Cen MT (Corpo)"/>
                <a:cs typeface="Lato"/>
              </a:rPr>
              <a:t>25</a:t>
            </a:r>
            <a:endParaRPr sz="2800" dirty="0">
              <a:latin typeface="Tw Cen MT (Corpo)"/>
              <a:cs typeface="Lato"/>
            </a:endParaRPr>
          </a:p>
          <a:p>
            <a:pPr marL="16933">
              <a:spcBef>
                <a:spcPts val="1980"/>
              </a:spcBef>
            </a:pPr>
            <a:r>
              <a:rPr sz="2400" dirty="0">
                <a:latin typeface="Tw Cen MT (Corpo)"/>
                <a:cs typeface="Arial"/>
              </a:rPr>
              <a:t>Terapia</a:t>
            </a:r>
            <a:r>
              <a:rPr sz="2400" spc="-80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por</a:t>
            </a:r>
            <a:r>
              <a:rPr sz="2400" spc="-40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radiação</a:t>
            </a:r>
            <a:r>
              <a:rPr sz="2400" spc="-73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sobre</a:t>
            </a:r>
            <a:r>
              <a:rPr sz="2400" spc="-60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células</a:t>
            </a:r>
            <a:r>
              <a:rPr sz="2400" spc="-53" dirty="0">
                <a:latin typeface="Tw Cen MT (Corpo)"/>
                <a:cs typeface="Arial"/>
              </a:rPr>
              <a:t> </a:t>
            </a:r>
            <a:r>
              <a:rPr sz="2400" spc="-13" dirty="0">
                <a:latin typeface="Tw Cen MT (Corpo)"/>
                <a:cs typeface="Arial"/>
              </a:rPr>
              <a:t>cancerosas.</a:t>
            </a:r>
            <a:endParaRPr sz="2400" dirty="0">
              <a:latin typeface="Tw Cen MT (Corpo)"/>
              <a:cs typeface="Arial"/>
            </a:endParaRPr>
          </a:p>
          <a:p>
            <a:pPr marL="16933" marR="6773">
              <a:lnSpc>
                <a:spcPct val="114999"/>
              </a:lnSpc>
              <a:spcBef>
                <a:spcPts val="1600"/>
              </a:spcBef>
            </a:pPr>
            <a:r>
              <a:rPr sz="2400" dirty="0">
                <a:latin typeface="Tw Cen MT (Corpo)"/>
                <a:cs typeface="Arial"/>
              </a:rPr>
              <a:t>Falha</a:t>
            </a:r>
            <a:r>
              <a:rPr sz="2400" spc="-40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na</a:t>
            </a:r>
            <a:r>
              <a:rPr sz="2400" spc="-40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programação</a:t>
            </a:r>
            <a:r>
              <a:rPr sz="2400" spc="-73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fez</a:t>
            </a:r>
            <a:r>
              <a:rPr sz="2400" spc="-33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com</a:t>
            </a:r>
            <a:r>
              <a:rPr sz="2400" spc="-47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que</a:t>
            </a:r>
            <a:r>
              <a:rPr sz="2400" spc="-40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o</a:t>
            </a:r>
            <a:r>
              <a:rPr sz="2400" spc="-27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equipamento</a:t>
            </a:r>
            <a:r>
              <a:rPr sz="2400" spc="-73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emitisse</a:t>
            </a:r>
            <a:r>
              <a:rPr sz="2400" spc="-73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100</a:t>
            </a:r>
            <a:r>
              <a:rPr sz="2400" spc="-33" dirty="0">
                <a:latin typeface="Tw Cen MT (Corpo)"/>
                <a:cs typeface="Arial"/>
              </a:rPr>
              <a:t> </a:t>
            </a:r>
            <a:r>
              <a:rPr sz="2400" spc="-13" dirty="0">
                <a:latin typeface="Tw Cen MT (Corpo)"/>
                <a:cs typeface="Arial"/>
              </a:rPr>
              <a:t>vezes </a:t>
            </a:r>
            <a:r>
              <a:rPr sz="2400" dirty="0">
                <a:latin typeface="Tw Cen MT (Corpo)"/>
                <a:cs typeface="Arial"/>
              </a:rPr>
              <a:t>mais</a:t>
            </a:r>
            <a:r>
              <a:rPr sz="2400" spc="-40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energia</a:t>
            </a:r>
            <a:r>
              <a:rPr sz="2400" spc="-67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do</a:t>
            </a:r>
            <a:r>
              <a:rPr sz="2400" spc="-47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que</a:t>
            </a:r>
            <a:r>
              <a:rPr sz="2400" spc="-40" dirty="0">
                <a:latin typeface="Tw Cen MT (Corpo)"/>
                <a:cs typeface="Arial"/>
              </a:rPr>
              <a:t> </a:t>
            </a:r>
            <a:r>
              <a:rPr sz="2400" spc="-13" dirty="0">
                <a:latin typeface="Tw Cen MT (Corpo)"/>
                <a:cs typeface="Arial"/>
              </a:rPr>
              <a:t>requerida.</a:t>
            </a:r>
            <a:endParaRPr sz="2400" dirty="0">
              <a:latin typeface="Tw Cen MT (Corpo)"/>
              <a:cs typeface="Arial"/>
            </a:endParaRPr>
          </a:p>
          <a:p>
            <a:pPr marL="16933">
              <a:spcBef>
                <a:spcPts val="1940"/>
              </a:spcBef>
            </a:pPr>
            <a:r>
              <a:rPr sz="2400" dirty="0">
                <a:latin typeface="Tw Cen MT (Corpo)"/>
                <a:cs typeface="Arial"/>
              </a:rPr>
              <a:t>Ao</a:t>
            </a:r>
            <a:r>
              <a:rPr sz="2400" spc="-20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menos</a:t>
            </a:r>
            <a:r>
              <a:rPr sz="2400" spc="-47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5</a:t>
            </a:r>
            <a:r>
              <a:rPr sz="2400" spc="-13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óbitos</a:t>
            </a:r>
            <a:r>
              <a:rPr sz="2400" spc="-47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e</a:t>
            </a:r>
            <a:r>
              <a:rPr sz="2400" spc="-13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dezenas</a:t>
            </a:r>
            <a:r>
              <a:rPr sz="2400" spc="-60" dirty="0">
                <a:latin typeface="Tw Cen MT (Corpo)"/>
                <a:cs typeface="Arial"/>
              </a:rPr>
              <a:t> </a:t>
            </a:r>
            <a:r>
              <a:rPr sz="2400" dirty="0">
                <a:latin typeface="Tw Cen MT (Corpo)"/>
                <a:cs typeface="Arial"/>
              </a:rPr>
              <a:t>de</a:t>
            </a:r>
            <a:r>
              <a:rPr sz="2400" spc="-27" dirty="0">
                <a:latin typeface="Tw Cen MT (Corpo)"/>
                <a:cs typeface="Arial"/>
              </a:rPr>
              <a:t> </a:t>
            </a:r>
            <a:r>
              <a:rPr sz="2400" spc="-13" dirty="0">
                <a:latin typeface="Tw Cen MT (Corpo)"/>
                <a:cs typeface="Arial"/>
              </a:rPr>
              <a:t>feridos.</a:t>
            </a:r>
            <a:endParaRPr sz="2400" dirty="0">
              <a:latin typeface="Tw Cen MT (Corpo)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5728" y="4498847"/>
            <a:ext cx="1859280" cy="1375663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F61349B-5BDD-95DF-88F0-F1FCE829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885" y="1421836"/>
            <a:ext cx="8086350" cy="777136"/>
          </a:xfrm>
          <a:prstGeom prst="rect">
            <a:avLst/>
          </a:prstGeom>
        </p:spPr>
        <p:txBody>
          <a:bodyPr vert="horz" wrap="square" lIns="0" tIns="220980" rIns="0" bIns="0" rtlCol="0" anchor="ctr">
            <a:spAutoFit/>
          </a:bodyPr>
          <a:lstStyle/>
          <a:p>
            <a:pPr marL="18626">
              <a:lnSpc>
                <a:spcPct val="100000"/>
              </a:lnSpc>
              <a:spcBef>
                <a:spcPts val="140"/>
              </a:spcBef>
            </a:pPr>
            <a:r>
              <a:rPr dirty="0"/>
              <a:t>Engenharia</a:t>
            </a:r>
            <a:r>
              <a:rPr spc="120" dirty="0"/>
              <a:t> de </a:t>
            </a:r>
            <a:r>
              <a:rPr spc="6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180" y="2832303"/>
            <a:ext cx="4419600" cy="2266966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481741" indent="-464808">
              <a:spcBef>
                <a:spcPts val="579"/>
              </a:spcBef>
              <a:buChar char="-"/>
              <a:tabLst>
                <a:tab pos="481741" algn="l"/>
              </a:tabLst>
            </a:pPr>
            <a:r>
              <a:rPr sz="2533" dirty="0">
                <a:solidFill>
                  <a:srgbClr val="585858"/>
                </a:solidFill>
                <a:latin typeface="Arial"/>
                <a:cs typeface="Arial"/>
              </a:rPr>
              <a:t>Prazos</a:t>
            </a:r>
            <a:r>
              <a:rPr sz="2533" spc="-6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533" spc="-13" dirty="0">
                <a:solidFill>
                  <a:srgbClr val="585858"/>
                </a:solidFill>
                <a:latin typeface="Arial"/>
                <a:cs typeface="Arial"/>
              </a:rPr>
              <a:t>apertados.</a:t>
            </a:r>
            <a:endParaRPr sz="2533">
              <a:latin typeface="Arial"/>
              <a:cs typeface="Arial"/>
            </a:endParaRPr>
          </a:p>
          <a:p>
            <a:pPr marL="481741" indent="-464808">
              <a:spcBef>
                <a:spcPts val="447"/>
              </a:spcBef>
              <a:buChar char="-"/>
              <a:tabLst>
                <a:tab pos="481741" algn="l"/>
              </a:tabLst>
            </a:pPr>
            <a:r>
              <a:rPr sz="2533" dirty="0">
                <a:solidFill>
                  <a:srgbClr val="585858"/>
                </a:solidFill>
                <a:latin typeface="Arial"/>
                <a:cs typeface="Arial"/>
              </a:rPr>
              <a:t>Falta</a:t>
            </a:r>
            <a:r>
              <a:rPr sz="2533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533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2533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533" spc="-13" dirty="0">
                <a:solidFill>
                  <a:srgbClr val="585858"/>
                </a:solidFill>
                <a:latin typeface="Arial"/>
                <a:cs typeface="Arial"/>
              </a:rPr>
              <a:t>testes.</a:t>
            </a:r>
            <a:endParaRPr sz="2533">
              <a:latin typeface="Arial"/>
              <a:cs typeface="Arial"/>
            </a:endParaRPr>
          </a:p>
          <a:p>
            <a:pPr marL="481741" indent="-464808">
              <a:spcBef>
                <a:spcPts val="467"/>
              </a:spcBef>
              <a:buChar char="-"/>
              <a:tabLst>
                <a:tab pos="481741" algn="l"/>
              </a:tabLst>
            </a:pPr>
            <a:r>
              <a:rPr sz="2533" dirty="0">
                <a:solidFill>
                  <a:srgbClr val="585858"/>
                </a:solidFill>
                <a:latin typeface="Arial"/>
                <a:cs typeface="Arial"/>
              </a:rPr>
              <a:t>Projetos</a:t>
            </a:r>
            <a:r>
              <a:rPr sz="2533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533" dirty="0">
                <a:solidFill>
                  <a:srgbClr val="585858"/>
                </a:solidFill>
                <a:latin typeface="Arial"/>
                <a:cs typeface="Arial"/>
              </a:rPr>
              <a:t>mal</a:t>
            </a:r>
            <a:r>
              <a:rPr sz="2533" spc="-6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533" spc="-13" dirty="0">
                <a:solidFill>
                  <a:srgbClr val="585858"/>
                </a:solidFill>
                <a:latin typeface="Arial"/>
                <a:cs typeface="Arial"/>
              </a:rPr>
              <a:t>elaborados.</a:t>
            </a:r>
            <a:endParaRPr sz="2533">
              <a:latin typeface="Arial"/>
              <a:cs typeface="Arial"/>
            </a:endParaRPr>
          </a:p>
          <a:p>
            <a:pPr marL="481741" indent="-464808">
              <a:spcBef>
                <a:spcPts val="453"/>
              </a:spcBef>
              <a:buChar char="-"/>
              <a:tabLst>
                <a:tab pos="481741" algn="l"/>
              </a:tabLst>
            </a:pPr>
            <a:r>
              <a:rPr sz="2533" dirty="0">
                <a:solidFill>
                  <a:srgbClr val="585858"/>
                </a:solidFill>
                <a:latin typeface="Arial"/>
                <a:cs typeface="Arial"/>
              </a:rPr>
              <a:t>Sem</a:t>
            </a:r>
            <a:r>
              <a:rPr sz="2533" spc="-5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533" dirty="0">
                <a:solidFill>
                  <a:srgbClr val="585858"/>
                </a:solidFill>
                <a:latin typeface="Arial"/>
                <a:cs typeface="Arial"/>
              </a:rPr>
              <a:t>controle</a:t>
            </a:r>
            <a:r>
              <a:rPr sz="2533" spc="-2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533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2533" spc="-4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533" spc="-13" dirty="0">
                <a:solidFill>
                  <a:srgbClr val="585858"/>
                </a:solidFill>
                <a:latin typeface="Arial"/>
                <a:cs typeface="Arial"/>
              </a:rPr>
              <a:t>qualidade.</a:t>
            </a:r>
            <a:endParaRPr sz="2533">
              <a:latin typeface="Arial"/>
              <a:cs typeface="Arial"/>
            </a:endParaRPr>
          </a:p>
          <a:p>
            <a:pPr marL="481741" indent="-464808">
              <a:spcBef>
                <a:spcPts val="460"/>
              </a:spcBef>
              <a:buChar char="-"/>
              <a:tabLst>
                <a:tab pos="481741" algn="l"/>
              </a:tabLst>
            </a:pPr>
            <a:r>
              <a:rPr sz="2533" spc="-27" dirty="0">
                <a:solidFill>
                  <a:srgbClr val="585858"/>
                </a:solidFill>
                <a:latin typeface="Arial"/>
                <a:cs typeface="Arial"/>
              </a:rPr>
              <a:t>etc.</a:t>
            </a:r>
            <a:endParaRPr sz="25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885" y="1421836"/>
            <a:ext cx="8789734" cy="777136"/>
          </a:xfrm>
          <a:prstGeom prst="rect">
            <a:avLst/>
          </a:prstGeom>
        </p:spPr>
        <p:txBody>
          <a:bodyPr vert="horz" wrap="square" lIns="0" tIns="220980" rIns="0" bIns="0" rtlCol="0" anchor="ctr">
            <a:spAutoFit/>
          </a:bodyPr>
          <a:lstStyle/>
          <a:p>
            <a:pPr marL="18626">
              <a:lnSpc>
                <a:spcPct val="100000"/>
              </a:lnSpc>
              <a:spcBef>
                <a:spcPts val="140"/>
              </a:spcBef>
            </a:pPr>
            <a:r>
              <a:rPr dirty="0"/>
              <a:t>Engenharia</a:t>
            </a:r>
            <a:r>
              <a:rPr spc="120" dirty="0"/>
              <a:t> de </a:t>
            </a:r>
            <a:r>
              <a:rPr spc="60" dirty="0"/>
              <a:t>Software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29994" y="2999317"/>
            <a:ext cx="10367890" cy="29314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398770">
              <a:lnSpc>
                <a:spcPct val="114700"/>
              </a:lnSpc>
              <a:spcBef>
                <a:spcPts val="133"/>
              </a:spcBef>
            </a:pPr>
            <a:r>
              <a:rPr b="0" dirty="0">
                <a:latin typeface="Tw Cen MT (Corpo)"/>
                <a:cs typeface="Arial"/>
              </a:rPr>
              <a:t>Em</a:t>
            </a:r>
            <a:r>
              <a:rPr spc="-47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1967,</a:t>
            </a:r>
            <a:r>
              <a:rPr spc="-20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na</a:t>
            </a:r>
            <a:r>
              <a:rPr spc="-33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conferência</a:t>
            </a:r>
            <a:r>
              <a:rPr spc="-33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da</a:t>
            </a:r>
            <a:r>
              <a:rPr spc="-33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OTAN</a:t>
            </a:r>
            <a:r>
              <a:rPr spc="-73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foi</a:t>
            </a:r>
            <a:r>
              <a:rPr spc="-27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designado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o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termo</a:t>
            </a:r>
            <a:r>
              <a:rPr spc="-33" dirty="0">
                <a:latin typeface="Tw Cen MT (Corpo)"/>
                <a:cs typeface="Arial"/>
              </a:rPr>
              <a:t> </a:t>
            </a:r>
            <a:r>
              <a:rPr spc="-13" dirty="0">
                <a:latin typeface="Tw Cen MT (Corpo)"/>
                <a:cs typeface="Arial"/>
              </a:rPr>
              <a:t>Engenharia</a:t>
            </a:r>
            <a:r>
              <a:rPr spc="-33" dirty="0">
                <a:latin typeface="Tw Cen MT (Corpo)"/>
                <a:cs typeface="Arial"/>
              </a:rPr>
              <a:t> de </a:t>
            </a:r>
            <a:r>
              <a:rPr spc="-13" dirty="0">
                <a:latin typeface="Tw Cen MT (Corpo)"/>
                <a:cs typeface="Arial"/>
              </a:rPr>
              <a:t>Software.</a:t>
            </a:r>
          </a:p>
          <a:p>
            <a:pPr marL="16933">
              <a:lnSpc>
                <a:spcPct val="100000"/>
              </a:lnSpc>
              <a:spcBef>
                <a:spcPts val="2013"/>
              </a:spcBef>
            </a:pPr>
            <a:r>
              <a:rPr spc="-13" dirty="0">
                <a:latin typeface="Tw Cen MT (Corpo)"/>
                <a:cs typeface="Arial"/>
              </a:rPr>
              <a:t>Adequação</a:t>
            </a:r>
            <a:r>
              <a:rPr spc="-47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nos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processos</a:t>
            </a:r>
            <a:r>
              <a:rPr spc="-47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de</a:t>
            </a:r>
            <a:r>
              <a:rPr spc="-33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desenvolvimento</a:t>
            </a:r>
            <a:r>
              <a:rPr spc="-53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de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software,</a:t>
            </a:r>
            <a:r>
              <a:rPr spc="-20" dirty="0">
                <a:latin typeface="Tw Cen MT (Corpo)"/>
                <a:cs typeface="Arial"/>
              </a:rPr>
              <a:t> </a:t>
            </a:r>
            <a:r>
              <a:rPr spc="-13" dirty="0">
                <a:latin typeface="Tw Cen MT (Corpo)"/>
                <a:cs typeface="Arial"/>
              </a:rPr>
              <a:t>empregando</a:t>
            </a:r>
          </a:p>
          <a:p>
            <a:pPr marL="16933">
              <a:lnSpc>
                <a:spcPct val="100000"/>
              </a:lnSpc>
              <a:spcBef>
                <a:spcPts val="407"/>
              </a:spcBef>
            </a:pPr>
            <a:r>
              <a:rPr b="0" dirty="0">
                <a:latin typeface="Tw Cen MT (Corpo)"/>
                <a:cs typeface="Arial"/>
              </a:rPr>
              <a:t>métodos,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técnicas</a:t>
            </a:r>
            <a:r>
              <a:rPr spc="-60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e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ferramentas</a:t>
            </a:r>
            <a:r>
              <a:rPr spc="-33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já</a:t>
            </a:r>
            <a:r>
              <a:rPr spc="-60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utilizadas</a:t>
            </a:r>
            <a:r>
              <a:rPr spc="-67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em</a:t>
            </a:r>
            <a:r>
              <a:rPr spc="-47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outras</a:t>
            </a:r>
            <a:r>
              <a:rPr spc="-53" dirty="0">
                <a:latin typeface="Tw Cen MT (Corpo)"/>
                <a:cs typeface="Arial"/>
              </a:rPr>
              <a:t> </a:t>
            </a:r>
            <a:r>
              <a:rPr spc="-13" dirty="0">
                <a:latin typeface="Tw Cen MT (Corpo)"/>
                <a:cs typeface="Arial"/>
              </a:rPr>
              <a:t>engenharias.</a:t>
            </a:r>
          </a:p>
          <a:p>
            <a:pPr marL="16933" marR="6773">
              <a:lnSpc>
                <a:spcPct val="114700"/>
              </a:lnSpc>
              <a:spcBef>
                <a:spcPts val="1613"/>
              </a:spcBef>
            </a:pPr>
            <a:r>
              <a:rPr b="0" dirty="0">
                <a:latin typeface="Tw Cen MT (Corpo)"/>
                <a:cs typeface="Arial"/>
              </a:rPr>
              <a:t>Diminuição</a:t>
            </a:r>
            <a:r>
              <a:rPr spc="-80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brutal</a:t>
            </a:r>
            <a:r>
              <a:rPr spc="-33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dos</a:t>
            </a:r>
            <a:r>
              <a:rPr spc="-27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problemas,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sistemas</a:t>
            </a:r>
            <a:r>
              <a:rPr spc="-47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entregues</a:t>
            </a:r>
            <a:r>
              <a:rPr spc="-13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com</a:t>
            </a:r>
            <a:r>
              <a:rPr spc="-47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maior</a:t>
            </a:r>
            <a:r>
              <a:rPr spc="-47" dirty="0">
                <a:latin typeface="Tw Cen MT (Corpo)"/>
                <a:cs typeface="Arial"/>
              </a:rPr>
              <a:t> </a:t>
            </a:r>
            <a:r>
              <a:rPr spc="-13" dirty="0">
                <a:latin typeface="Tw Cen MT (Corpo)"/>
                <a:cs typeface="Arial"/>
              </a:rPr>
              <a:t>qualidade, </a:t>
            </a:r>
            <a:r>
              <a:rPr b="0" dirty="0">
                <a:latin typeface="Tw Cen MT (Corpo)"/>
                <a:cs typeface="Arial"/>
              </a:rPr>
              <a:t>em</a:t>
            </a:r>
            <a:r>
              <a:rPr spc="-73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menos</a:t>
            </a:r>
            <a:r>
              <a:rPr spc="-47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tempo,</a:t>
            </a:r>
            <a:r>
              <a:rPr spc="-33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custo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e</a:t>
            </a:r>
            <a:r>
              <a:rPr spc="-40" dirty="0">
                <a:latin typeface="Tw Cen MT (Corpo)"/>
                <a:cs typeface="Arial"/>
              </a:rPr>
              <a:t> </a:t>
            </a:r>
            <a:r>
              <a:rPr b="0" dirty="0">
                <a:latin typeface="Tw Cen MT (Corpo)"/>
                <a:cs typeface="Arial"/>
              </a:rPr>
              <a:t>manutenção</a:t>
            </a:r>
            <a:r>
              <a:rPr spc="-20" dirty="0">
                <a:latin typeface="Tw Cen MT (Corpo)"/>
                <a:cs typeface="Arial"/>
              </a:rPr>
              <a:t> </a:t>
            </a:r>
            <a:r>
              <a:rPr spc="-13" dirty="0">
                <a:latin typeface="Tw Cen MT (Corpo)"/>
                <a:cs typeface="Arial"/>
              </a:rPr>
              <a:t>reduzidos.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885" y="1421836"/>
            <a:ext cx="9830744" cy="777136"/>
          </a:xfrm>
          <a:prstGeom prst="rect">
            <a:avLst/>
          </a:prstGeom>
        </p:spPr>
        <p:txBody>
          <a:bodyPr vert="horz" wrap="square" lIns="0" tIns="220980" rIns="0" bIns="0" rtlCol="0" anchor="ctr">
            <a:spAutoFit/>
          </a:bodyPr>
          <a:lstStyle/>
          <a:p>
            <a:pPr marL="18626">
              <a:lnSpc>
                <a:spcPct val="100000"/>
              </a:lnSpc>
              <a:spcBef>
                <a:spcPts val="140"/>
              </a:spcBef>
            </a:pPr>
            <a:r>
              <a:rPr dirty="0"/>
              <a:t>Engenharia</a:t>
            </a:r>
            <a:r>
              <a:rPr spc="120" dirty="0"/>
              <a:t> de </a:t>
            </a:r>
            <a:r>
              <a:rPr spc="6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52" y="2829865"/>
            <a:ext cx="5156200" cy="1912744"/>
          </a:xfrm>
          <a:prstGeom prst="rect">
            <a:avLst/>
          </a:prstGeom>
        </p:spPr>
        <p:txBody>
          <a:bodyPr vert="horz" wrap="square" lIns="0" tIns="77892" rIns="0" bIns="0" rtlCol="0">
            <a:spAutoFit/>
          </a:bodyPr>
          <a:lstStyle/>
          <a:p>
            <a:pPr marL="490208" indent="-473275">
              <a:spcBef>
                <a:spcPts val="612"/>
              </a:spcBef>
              <a:buChar char="-"/>
              <a:tabLst>
                <a:tab pos="490208" algn="l"/>
              </a:tabLst>
            </a:pPr>
            <a:r>
              <a:rPr sz="2667" dirty="0">
                <a:solidFill>
                  <a:srgbClr val="585858"/>
                </a:solidFill>
                <a:latin typeface="Tw Cen MT (Corpo)"/>
                <a:cs typeface="Arial"/>
              </a:rPr>
              <a:t>Sistemas</a:t>
            </a:r>
            <a:r>
              <a:rPr sz="2667" spc="-3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667" spc="-27" dirty="0">
                <a:solidFill>
                  <a:srgbClr val="585858"/>
                </a:solidFill>
                <a:latin typeface="Tw Cen MT (Corpo)"/>
                <a:cs typeface="Arial"/>
              </a:rPr>
              <a:t>WEB.</a:t>
            </a:r>
            <a:endParaRPr sz="2667" dirty="0">
              <a:latin typeface="Tw Cen MT (Corpo)"/>
              <a:cs typeface="Arial"/>
            </a:endParaRPr>
          </a:p>
          <a:p>
            <a:pPr marL="490208" indent="-473275">
              <a:spcBef>
                <a:spcPts val="479"/>
              </a:spcBef>
              <a:buChar char="-"/>
              <a:tabLst>
                <a:tab pos="490208" algn="l"/>
              </a:tabLst>
            </a:pPr>
            <a:r>
              <a:rPr sz="2667" dirty="0">
                <a:solidFill>
                  <a:srgbClr val="585858"/>
                </a:solidFill>
                <a:latin typeface="Tw Cen MT (Corpo)"/>
                <a:cs typeface="Arial"/>
              </a:rPr>
              <a:t>Web</a:t>
            </a:r>
            <a:r>
              <a:rPr sz="2667" spc="-3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667" spc="-13" dirty="0">
                <a:solidFill>
                  <a:srgbClr val="585858"/>
                </a:solidFill>
                <a:latin typeface="Tw Cen MT (Corpo)"/>
                <a:cs typeface="Arial"/>
              </a:rPr>
              <a:t>Services.</a:t>
            </a:r>
            <a:endParaRPr sz="2667" dirty="0">
              <a:latin typeface="Tw Cen MT (Corpo)"/>
              <a:cs typeface="Arial"/>
            </a:endParaRPr>
          </a:p>
          <a:p>
            <a:pPr marL="490208" indent="-473275">
              <a:spcBef>
                <a:spcPts val="479"/>
              </a:spcBef>
              <a:buChar char="-"/>
              <a:tabLst>
                <a:tab pos="490208" algn="l"/>
              </a:tabLst>
            </a:pPr>
            <a:r>
              <a:rPr sz="2667" dirty="0">
                <a:solidFill>
                  <a:srgbClr val="585858"/>
                </a:solidFill>
                <a:latin typeface="Tw Cen MT (Corpo)"/>
                <a:cs typeface="Arial"/>
              </a:rPr>
              <a:t>Software</a:t>
            </a:r>
            <a:r>
              <a:rPr sz="2667" spc="-6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667" dirty="0">
                <a:solidFill>
                  <a:srgbClr val="585858"/>
                </a:solidFill>
                <a:latin typeface="Tw Cen MT (Corpo)"/>
                <a:cs typeface="Arial"/>
              </a:rPr>
              <a:t>como</a:t>
            </a:r>
            <a:r>
              <a:rPr sz="2667" spc="-53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667" dirty="0">
                <a:solidFill>
                  <a:srgbClr val="585858"/>
                </a:solidFill>
                <a:latin typeface="Tw Cen MT (Corpo)"/>
                <a:cs typeface="Arial"/>
              </a:rPr>
              <a:t>serviço</a:t>
            </a:r>
            <a:r>
              <a:rPr sz="2667" spc="-47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667" spc="-13" dirty="0">
                <a:solidFill>
                  <a:srgbClr val="585858"/>
                </a:solidFill>
                <a:latin typeface="Tw Cen MT (Corpo)"/>
                <a:cs typeface="Arial"/>
              </a:rPr>
              <a:t>(cloud).</a:t>
            </a:r>
            <a:endParaRPr sz="2667" dirty="0">
              <a:latin typeface="Tw Cen MT (Corpo)"/>
              <a:cs typeface="Arial"/>
            </a:endParaRPr>
          </a:p>
          <a:p>
            <a:pPr marL="490208" indent="-473275">
              <a:spcBef>
                <a:spcPts val="480"/>
              </a:spcBef>
              <a:buChar char="-"/>
              <a:tabLst>
                <a:tab pos="490208" algn="l"/>
              </a:tabLst>
            </a:pPr>
            <a:r>
              <a:rPr sz="2667" dirty="0">
                <a:solidFill>
                  <a:srgbClr val="585858"/>
                </a:solidFill>
                <a:latin typeface="Tw Cen MT (Corpo)"/>
                <a:cs typeface="Arial"/>
              </a:rPr>
              <a:t>Internet</a:t>
            </a:r>
            <a:r>
              <a:rPr sz="2667" spc="-67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667" dirty="0">
                <a:solidFill>
                  <a:srgbClr val="585858"/>
                </a:solidFill>
                <a:latin typeface="Tw Cen MT (Corpo)"/>
                <a:cs typeface="Arial"/>
              </a:rPr>
              <a:t>das</a:t>
            </a:r>
            <a:r>
              <a:rPr sz="2667" spc="-20" dirty="0">
                <a:solidFill>
                  <a:srgbClr val="585858"/>
                </a:solidFill>
                <a:latin typeface="Tw Cen MT (Corpo)"/>
                <a:cs typeface="Arial"/>
              </a:rPr>
              <a:t> </a:t>
            </a:r>
            <a:r>
              <a:rPr sz="2667" spc="-13" dirty="0">
                <a:solidFill>
                  <a:srgbClr val="585858"/>
                </a:solidFill>
                <a:latin typeface="Tw Cen MT (Corpo)"/>
                <a:cs typeface="Arial"/>
              </a:rPr>
              <a:t>coisas.</a:t>
            </a:r>
            <a:endParaRPr sz="2667" dirty="0">
              <a:latin typeface="Tw Cen MT (Corpo)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346</TotalTime>
  <Words>1152</Words>
  <Application>Microsoft Office PowerPoint</Application>
  <PresentationFormat>Widescreen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Adobe Gothic Std B</vt:lpstr>
      <vt:lpstr>Arial</vt:lpstr>
      <vt:lpstr>Lato</vt:lpstr>
      <vt:lpstr>Times New Roman</vt:lpstr>
      <vt:lpstr>Trebuchet MS</vt:lpstr>
      <vt:lpstr>Tw Cen MT</vt:lpstr>
      <vt:lpstr>Tw Cen MT (Corpo)</vt:lpstr>
      <vt:lpstr>Circuito</vt:lpstr>
      <vt:lpstr>Requisito e modelagem de software</vt:lpstr>
      <vt:lpstr>Apresentação do PowerPoint</vt:lpstr>
      <vt:lpstr>Apresentação do PowerPoint</vt:lpstr>
      <vt:lpstr>ENGENHARIA DE SOFTWARE</vt:lpstr>
      <vt:lpstr>Engenharia de Software</vt:lpstr>
      <vt:lpstr>Apresentação do PowerPoint</vt:lpstr>
      <vt:lpstr>Engenharia de Software</vt:lpstr>
      <vt:lpstr>Engenharia de Software</vt:lpstr>
      <vt:lpstr>Engenharia de Software</vt:lpstr>
      <vt:lpstr>Apresentação do PowerPoint</vt:lpstr>
      <vt:lpstr>Engenharia de Software</vt:lpstr>
      <vt:lpstr>Engenharia de Software</vt:lpstr>
      <vt:lpstr>Engenharia de Software</vt:lpstr>
      <vt:lpstr>Engenharia de Software</vt:lpstr>
      <vt:lpstr>Engenharia de Software</vt:lpstr>
      <vt:lpstr>Engenharia de Software</vt:lpstr>
      <vt:lpstr>Tipos de requisitos</vt:lpstr>
      <vt:lpstr>Requisitos Funcionais</vt:lpstr>
      <vt:lpstr>Requisitos Não Funcionais</vt:lpstr>
      <vt:lpstr>Apresentação do PowerPoint</vt:lpstr>
      <vt:lpstr>Características de Bons Requisitos</vt:lpstr>
      <vt:lpstr>Modelagem de Software</vt:lpstr>
      <vt:lpstr>Principais Diagramas UML </vt:lpstr>
      <vt:lpstr>Casos de uso </vt:lpstr>
      <vt:lpstr>Diagrama de Classes  </vt:lpstr>
      <vt:lpstr>Diagrama de Sequência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Recursivos</dc:title>
  <dc:creator>Familia</dc:creator>
  <cp:lastModifiedBy>Sala</cp:lastModifiedBy>
  <cp:revision>18</cp:revision>
  <dcterms:created xsi:type="dcterms:W3CDTF">2023-11-26T19:49:14Z</dcterms:created>
  <dcterms:modified xsi:type="dcterms:W3CDTF">2024-07-29T02:24:50Z</dcterms:modified>
</cp:coreProperties>
</file>