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104" d="100"/>
          <a:sy n="104" d="100"/>
        </p:scale>
        <p:origin x="12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5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3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7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1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8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134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36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254-0864-42E5-8DE5-95E73B93F345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214438"/>
            <a:ext cx="9802958" cy="2387600"/>
          </a:xfrm>
        </p:spPr>
        <p:txBody>
          <a:bodyPr>
            <a:normAutofit fontScale="90000"/>
          </a:bodyPr>
          <a:lstStyle/>
          <a:p>
            <a:r>
              <a:rPr lang="pt-BR" sz="6000" b="1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Requisito e modelagem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Profº robson B Souza</a:t>
            </a:r>
          </a:p>
          <a:p>
            <a:r>
              <a:rPr lang="pt-BR" dirty="0"/>
              <a:t>Senai jaguariúna/sp</a:t>
            </a:r>
          </a:p>
        </p:txBody>
      </p:sp>
    </p:spTree>
    <p:extLst>
      <p:ext uri="{BB962C8B-B14F-4D97-AF65-F5344CB8AC3E}">
        <p14:creationId xmlns:p14="http://schemas.microsoft.com/office/powerpoint/2010/main" val="12392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10638" y="500838"/>
            <a:ext cx="8755167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Associação</a:t>
            </a:r>
            <a:r>
              <a:rPr sz="3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binária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1537" y="4535258"/>
            <a:ext cx="3677920" cy="2062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spcBef>
                <a:spcPts val="325"/>
              </a:spcBef>
            </a:pPr>
            <a:r>
              <a:rPr sz="1600" b="1" dirty="0">
                <a:latin typeface="Arial"/>
                <a:cs typeface="Arial"/>
              </a:rPr>
              <a:t>public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class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Funcionario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75920"/>
            <a:r>
              <a:rPr sz="1600" dirty="0">
                <a:latin typeface="Arial"/>
                <a:cs typeface="Arial"/>
              </a:rPr>
              <a:t>private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matricula;</a:t>
            </a:r>
            <a:endParaRPr sz="1600">
              <a:latin typeface="Arial"/>
              <a:cs typeface="Arial"/>
            </a:endParaRPr>
          </a:p>
          <a:p>
            <a:pPr marL="375920">
              <a:spcBef>
                <a:spcPts val="5"/>
              </a:spcBef>
            </a:pPr>
            <a:r>
              <a:rPr sz="1600" spc="-25" dirty="0"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 marL="375920"/>
            <a:r>
              <a:rPr sz="1600" dirty="0">
                <a:latin typeface="Arial"/>
                <a:cs typeface="Arial"/>
              </a:rPr>
              <a:t>private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Dependente[]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dependentes;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375920"/>
            <a:r>
              <a:rPr sz="1600" i="1" dirty="0">
                <a:solidFill>
                  <a:srgbClr val="A6A6A6"/>
                </a:solidFill>
                <a:latin typeface="Arial"/>
                <a:cs typeface="Arial"/>
              </a:rPr>
              <a:t>// </a:t>
            </a:r>
            <a:r>
              <a:rPr sz="1600" i="1" spc="-10" dirty="0">
                <a:solidFill>
                  <a:srgbClr val="A6A6A6"/>
                </a:solidFill>
                <a:latin typeface="Arial"/>
                <a:cs typeface="Arial"/>
              </a:rPr>
              <a:t>métodos</a:t>
            </a:r>
            <a:endParaRPr sz="1600">
              <a:latin typeface="Arial"/>
              <a:cs typeface="Arial"/>
            </a:endParaRPr>
          </a:p>
          <a:p>
            <a:pPr marL="375920"/>
            <a:r>
              <a:rPr sz="1600" spc="-25" dirty="0"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 marL="91440"/>
            <a:r>
              <a:rPr sz="1600" b="1" spc="-5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9535" y="4535220"/>
            <a:ext cx="3333115" cy="12727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76555" marR="633095" indent="-285115">
              <a:spcBef>
                <a:spcPts val="325"/>
              </a:spcBef>
            </a:pPr>
            <a:r>
              <a:rPr sz="1600" b="1" dirty="0">
                <a:latin typeface="Arial"/>
                <a:cs typeface="Arial"/>
              </a:rPr>
              <a:t>public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class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Dependente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{ </a:t>
            </a:r>
            <a:r>
              <a:rPr sz="1600" dirty="0">
                <a:latin typeface="Arial"/>
                <a:cs typeface="Arial"/>
              </a:rPr>
              <a:t>private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String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nome; </a:t>
            </a:r>
            <a:r>
              <a:rPr sz="1600" dirty="0">
                <a:latin typeface="Arial"/>
                <a:cs typeface="Arial"/>
              </a:rPr>
              <a:t>private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String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parentesco;</a:t>
            </a:r>
            <a:endParaRPr sz="1600">
              <a:latin typeface="Arial"/>
              <a:cs typeface="Arial"/>
            </a:endParaRPr>
          </a:p>
          <a:p>
            <a:pPr marL="376555"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private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Funcionario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funcionario;</a:t>
            </a:r>
            <a:endParaRPr sz="1600">
              <a:latin typeface="Arial"/>
              <a:cs typeface="Arial"/>
            </a:endParaRPr>
          </a:p>
          <a:p>
            <a:pPr marL="92075"/>
            <a:r>
              <a:rPr sz="1600" b="1" spc="-5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80224" y="1513032"/>
            <a:ext cx="8161020" cy="2750820"/>
            <a:chOff x="456224" y="1513032"/>
            <a:chExt cx="8161020" cy="27508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224" y="1513032"/>
              <a:ext cx="7962425" cy="26855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04279" y="3941724"/>
              <a:ext cx="1800225" cy="309245"/>
            </a:xfrm>
            <a:custGeom>
              <a:avLst/>
              <a:gdLst/>
              <a:ahLst/>
              <a:cxnLst/>
              <a:rect l="l" t="t" r="r" b="b"/>
              <a:pathLst>
                <a:path w="1800225" h="309245">
                  <a:moveTo>
                    <a:pt x="1800225" y="0"/>
                  </a:moveTo>
                  <a:lnTo>
                    <a:pt x="0" y="0"/>
                  </a:lnTo>
                  <a:lnTo>
                    <a:pt x="0" y="309092"/>
                  </a:lnTo>
                  <a:lnTo>
                    <a:pt x="1800225" y="309092"/>
                  </a:lnTo>
                  <a:lnTo>
                    <a:pt x="1800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04279" y="3941724"/>
              <a:ext cx="1800225" cy="309245"/>
            </a:xfrm>
            <a:custGeom>
              <a:avLst/>
              <a:gdLst/>
              <a:ahLst/>
              <a:cxnLst/>
              <a:rect l="l" t="t" r="r" b="b"/>
              <a:pathLst>
                <a:path w="1800225" h="309245">
                  <a:moveTo>
                    <a:pt x="0" y="309092"/>
                  </a:moveTo>
                  <a:lnTo>
                    <a:pt x="1800225" y="309092"/>
                  </a:lnTo>
                  <a:lnTo>
                    <a:pt x="1800225" y="0"/>
                  </a:lnTo>
                  <a:lnTo>
                    <a:pt x="0" y="0"/>
                  </a:lnTo>
                  <a:lnTo>
                    <a:pt x="0" y="3090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91537" y="4535258"/>
            <a:ext cx="3677920" cy="2062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spcBef>
                <a:spcPts val="325"/>
              </a:spcBef>
            </a:pPr>
            <a:r>
              <a:rPr sz="1600" b="1" dirty="0">
                <a:latin typeface="Arial"/>
                <a:cs typeface="Arial"/>
              </a:rPr>
              <a:t>public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class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Funcionario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75920"/>
            <a:r>
              <a:rPr sz="1600" dirty="0">
                <a:latin typeface="Arial"/>
                <a:cs typeface="Arial"/>
              </a:rPr>
              <a:t>private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matricula;</a:t>
            </a:r>
            <a:endParaRPr sz="1600">
              <a:latin typeface="Arial"/>
              <a:cs typeface="Arial"/>
            </a:endParaRPr>
          </a:p>
          <a:p>
            <a:pPr marL="375920">
              <a:spcBef>
                <a:spcPts val="5"/>
              </a:spcBef>
            </a:pPr>
            <a:r>
              <a:rPr sz="1600" spc="-25" dirty="0"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 marL="375920"/>
            <a:r>
              <a:rPr sz="1600" dirty="0">
                <a:latin typeface="Arial"/>
                <a:cs typeface="Arial"/>
              </a:rPr>
              <a:t>private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Dependente[]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dependentes;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375920"/>
            <a:r>
              <a:rPr sz="1600" i="1" dirty="0">
                <a:solidFill>
                  <a:srgbClr val="A6A6A6"/>
                </a:solidFill>
                <a:latin typeface="Arial"/>
                <a:cs typeface="Arial"/>
              </a:rPr>
              <a:t>// </a:t>
            </a:r>
            <a:r>
              <a:rPr sz="1600" i="1" spc="-10" dirty="0">
                <a:solidFill>
                  <a:srgbClr val="A6A6A6"/>
                </a:solidFill>
                <a:latin typeface="Arial"/>
                <a:cs typeface="Arial"/>
              </a:rPr>
              <a:t>métodos</a:t>
            </a:r>
            <a:endParaRPr sz="1600">
              <a:latin typeface="Arial"/>
              <a:cs typeface="Arial"/>
            </a:endParaRPr>
          </a:p>
          <a:p>
            <a:pPr marL="375920"/>
            <a:r>
              <a:rPr sz="1600" spc="-25" dirty="0"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 marL="91440"/>
            <a:r>
              <a:rPr sz="1600" b="1" spc="-5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75051" y="1480654"/>
            <a:ext cx="7806690" cy="2969260"/>
            <a:chOff x="451051" y="1480654"/>
            <a:chExt cx="7806690" cy="29692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051" y="1480654"/>
              <a:ext cx="7474580" cy="276351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87515" y="3889286"/>
              <a:ext cx="1957070" cy="548005"/>
            </a:xfrm>
            <a:custGeom>
              <a:avLst/>
              <a:gdLst/>
              <a:ahLst/>
              <a:cxnLst/>
              <a:rect l="l" t="t" r="r" b="b"/>
              <a:pathLst>
                <a:path w="1957070" h="548004">
                  <a:moveTo>
                    <a:pt x="1956942" y="0"/>
                  </a:moveTo>
                  <a:lnTo>
                    <a:pt x="0" y="0"/>
                  </a:lnTo>
                  <a:lnTo>
                    <a:pt x="0" y="547839"/>
                  </a:lnTo>
                  <a:lnTo>
                    <a:pt x="1956942" y="547839"/>
                  </a:lnTo>
                  <a:lnTo>
                    <a:pt x="1956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87515" y="3889286"/>
              <a:ext cx="1957070" cy="548005"/>
            </a:xfrm>
            <a:custGeom>
              <a:avLst/>
              <a:gdLst/>
              <a:ahLst/>
              <a:cxnLst/>
              <a:rect l="l" t="t" r="r" b="b"/>
              <a:pathLst>
                <a:path w="1957070" h="548004">
                  <a:moveTo>
                    <a:pt x="0" y="547839"/>
                  </a:moveTo>
                  <a:lnTo>
                    <a:pt x="1956942" y="547839"/>
                  </a:lnTo>
                  <a:lnTo>
                    <a:pt x="1956942" y="0"/>
                  </a:lnTo>
                  <a:lnTo>
                    <a:pt x="0" y="0"/>
                  </a:lnTo>
                  <a:lnTo>
                    <a:pt x="0" y="54783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00443" y="4535259"/>
            <a:ext cx="2812415" cy="10265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77190" marR="111760" indent="-285115">
              <a:spcBef>
                <a:spcPts val="325"/>
              </a:spcBef>
            </a:pPr>
            <a:r>
              <a:rPr sz="1600" b="1" dirty="0">
                <a:latin typeface="Arial"/>
                <a:cs typeface="Arial"/>
              </a:rPr>
              <a:t>public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class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Dependente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{ </a:t>
            </a:r>
            <a:r>
              <a:rPr sz="1600" dirty="0">
                <a:latin typeface="Arial"/>
                <a:cs typeface="Arial"/>
              </a:rPr>
              <a:t>private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String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nome; </a:t>
            </a:r>
            <a:r>
              <a:rPr sz="1600" dirty="0">
                <a:latin typeface="Arial"/>
                <a:cs typeface="Arial"/>
              </a:rPr>
              <a:t>private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String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parentesco;</a:t>
            </a:r>
            <a:endParaRPr sz="1600">
              <a:latin typeface="Arial"/>
              <a:cs typeface="Arial"/>
            </a:endParaRPr>
          </a:p>
          <a:p>
            <a:pPr marL="92075">
              <a:spcBef>
                <a:spcPts val="5"/>
              </a:spcBef>
            </a:pPr>
            <a:r>
              <a:rPr sz="1600" b="1" spc="-5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3EFE7F1-D29A-C4AB-054E-C92367978391}"/>
              </a:ext>
            </a:extLst>
          </p:cNvPr>
          <p:cNvSpPr txBox="1"/>
          <p:nvPr/>
        </p:nvSpPr>
        <p:spPr>
          <a:xfrm>
            <a:off x="1710638" y="500838"/>
            <a:ext cx="8755167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Associação</a:t>
            </a:r>
            <a:r>
              <a:rPr sz="3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binária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1183" y="1074392"/>
            <a:ext cx="8535034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Multiplicidade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41183" y="1855978"/>
          <a:ext cx="8535034" cy="3653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600" b="1" spc="-10" dirty="0">
                          <a:solidFill>
                            <a:srgbClr val="663300"/>
                          </a:solidFill>
                          <a:latin typeface="Arial"/>
                          <a:cs typeface="Arial"/>
                        </a:rPr>
                        <a:t>Multiplicidade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600" b="1" spc="-10" dirty="0">
                          <a:solidFill>
                            <a:srgbClr val="663300"/>
                          </a:solidFill>
                          <a:latin typeface="Arial"/>
                          <a:cs typeface="Arial"/>
                        </a:rPr>
                        <a:t>Significado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3185" algn="just">
                        <a:lnSpc>
                          <a:spcPct val="989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mínimo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zero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máximo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um.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objetos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não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precisam</a:t>
                      </a:r>
                      <a:r>
                        <a:rPr sz="1800" spc="175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estar</a:t>
                      </a:r>
                      <a:r>
                        <a:rPr sz="1800" spc="175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relacionados,</a:t>
                      </a:r>
                      <a:r>
                        <a:rPr sz="1800" spc="180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porém</a:t>
                      </a:r>
                      <a:r>
                        <a:rPr sz="1800" spc="165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175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houver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relacionamento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deve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ser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máximo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1..1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Um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somente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0..*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mínimo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nenhum 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máximo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muitos.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Muitos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1..*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mínimo um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máximo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muitos.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3..5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mínimo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máximo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5038" y="477767"/>
            <a:ext cx="925438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Agregação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4239" y="1246073"/>
            <a:ext cx="860107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2415" algn="just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750" algn="l"/>
              </a:tabLst>
            </a:pPr>
            <a:r>
              <a:rPr dirty="0">
                <a:latin typeface="Tahoma"/>
                <a:cs typeface="Tahoma"/>
              </a:rPr>
              <a:t>Tipo</a:t>
            </a:r>
            <a:r>
              <a:rPr spc="3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especial</a:t>
            </a:r>
            <a:r>
              <a:rPr spc="3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3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associação</a:t>
            </a:r>
            <a:r>
              <a:rPr spc="3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que</a:t>
            </a:r>
            <a:r>
              <a:rPr spc="3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tenta</a:t>
            </a:r>
            <a:r>
              <a:rPr spc="3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demonstrar</a:t>
            </a:r>
            <a:r>
              <a:rPr spc="3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que</a:t>
            </a:r>
            <a:r>
              <a:rPr spc="3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</a:t>
            </a:r>
            <a:r>
              <a:rPr spc="3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informações</a:t>
            </a:r>
            <a:r>
              <a:rPr spc="3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3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um 	</a:t>
            </a:r>
            <a:r>
              <a:rPr spc="-20" dirty="0">
                <a:latin typeface="Tahoma"/>
                <a:cs typeface="Tahoma"/>
              </a:rPr>
              <a:t>objeto-</a:t>
            </a:r>
            <a:r>
              <a:rPr dirty="0">
                <a:latin typeface="Tahoma"/>
                <a:cs typeface="Tahoma"/>
              </a:rPr>
              <a:t>todo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precisam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ser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complementadas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pelas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informações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contidas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em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(ou 	</a:t>
            </a:r>
            <a:r>
              <a:rPr dirty="0">
                <a:latin typeface="Tahoma"/>
                <a:cs typeface="Tahoma"/>
              </a:rPr>
              <a:t>mais)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objetos-</a:t>
            </a:r>
            <a:r>
              <a:rPr spc="-10" dirty="0">
                <a:latin typeface="Tahoma"/>
                <a:cs typeface="Tahoma"/>
              </a:rPr>
              <a:t>parte.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216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A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existência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do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2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objeto-</a:t>
            </a:r>
            <a:r>
              <a:rPr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parte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faz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sentido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mesmo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não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existindo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2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objeto-</a:t>
            </a:r>
            <a:r>
              <a:rPr spc="-1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todo</a:t>
            </a:r>
            <a:r>
              <a:rPr spc="-10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  <a:p>
            <a:pPr marL="284480" marR="6350" indent="-272415" algn="just">
              <a:spcBef>
                <a:spcPts val="2165"/>
              </a:spcBef>
              <a:buClr>
                <a:srgbClr val="2D1500"/>
              </a:buClr>
              <a:buFont typeface="Wingdings"/>
              <a:buChar char=""/>
              <a:tabLst>
                <a:tab pos="285750" algn="l"/>
              </a:tabLst>
            </a:pPr>
            <a:r>
              <a:rPr dirty="0">
                <a:latin typeface="Tahoma"/>
                <a:cs typeface="Tahoma"/>
              </a:rPr>
              <a:t>A</a:t>
            </a:r>
            <a:r>
              <a:rPr spc="43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associação</a:t>
            </a:r>
            <a:r>
              <a:rPr spc="4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4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agregação</a:t>
            </a:r>
            <a:r>
              <a:rPr spc="4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pode,</a:t>
            </a:r>
            <a:r>
              <a:rPr spc="43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em</a:t>
            </a:r>
            <a:r>
              <a:rPr spc="4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muitos</a:t>
            </a:r>
            <a:r>
              <a:rPr spc="43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casos,</a:t>
            </a:r>
            <a:r>
              <a:rPr spc="43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ser</a:t>
            </a:r>
            <a:r>
              <a:rPr spc="4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substituída</a:t>
            </a:r>
            <a:r>
              <a:rPr spc="4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por</a:t>
            </a:r>
            <a:r>
              <a:rPr spc="44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uma 	</a:t>
            </a:r>
            <a:r>
              <a:rPr dirty="0">
                <a:latin typeface="Tahoma"/>
                <a:cs typeface="Tahoma"/>
              </a:rPr>
              <a:t>associação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binária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simples,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dependendo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visão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quem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faz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modelagem.</a:t>
            </a:r>
            <a:endParaRPr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5038" y="3645027"/>
            <a:ext cx="9013190" cy="3213100"/>
            <a:chOff x="131038" y="3645027"/>
            <a:chExt cx="9013190" cy="3213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9945" y="4997147"/>
              <a:ext cx="5004054" cy="18608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38" y="3645027"/>
              <a:ext cx="4512945" cy="14131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3073" y="585505"/>
            <a:ext cx="99059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Composição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94774" y="1415695"/>
            <a:ext cx="8082557" cy="1408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É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variação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agregação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considerada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mais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“forte”.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216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O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u="sng" spc="-2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objeto-</a:t>
            </a:r>
            <a:r>
              <a:rPr u="sng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parte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não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pode</a:t>
            </a:r>
            <a:r>
              <a:rPr spc="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existir sem o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u="sng" spc="-2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objeto-</a:t>
            </a:r>
            <a:r>
              <a:rPr u="sng" spc="-1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todo</a:t>
            </a:r>
            <a:r>
              <a:rPr spc="-10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216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Se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u="sng" spc="-2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objeto-</a:t>
            </a:r>
            <a:r>
              <a:rPr u="sng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todo</a:t>
            </a:r>
            <a:r>
              <a:rPr dirty="0">
                <a:latin typeface="Tahoma"/>
                <a:cs typeface="Tahoma"/>
              </a:rPr>
              <a:t> for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destruído,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u="sng" spc="-2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objeto-</a:t>
            </a:r>
            <a:r>
              <a:rPr u="sng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parte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também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será.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3612" y="3558012"/>
            <a:ext cx="6719499" cy="18842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9286" y="593766"/>
            <a:ext cx="99059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Especialização/Generalização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4238" y="1246074"/>
            <a:ext cx="859917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spc="-35" dirty="0">
                <a:latin typeface="Tahoma"/>
                <a:cs typeface="Tahoma"/>
              </a:rPr>
              <a:t>Tem </a:t>
            </a:r>
            <a:r>
              <a:rPr dirty="0">
                <a:latin typeface="Tahoma"/>
                <a:cs typeface="Tahoma"/>
              </a:rPr>
              <a:t>como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objetivo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identificar</a:t>
            </a:r>
            <a:r>
              <a:rPr spc="-10" dirty="0">
                <a:latin typeface="Tahoma"/>
                <a:cs typeface="Tahoma"/>
              </a:rPr>
              <a:t> classes-</a:t>
            </a:r>
            <a:r>
              <a:rPr dirty="0">
                <a:latin typeface="Tahoma"/>
                <a:cs typeface="Tahoma"/>
              </a:rPr>
              <a:t>mãe,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denominadas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gerais,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classes-filha</a:t>
            </a:r>
            <a:endParaRPr dirty="0">
              <a:latin typeface="Tahoma"/>
              <a:cs typeface="Tahoma"/>
            </a:endParaRPr>
          </a:p>
          <a:p>
            <a:pPr marL="285750"/>
            <a:r>
              <a:rPr dirty="0">
                <a:latin typeface="Tahoma"/>
                <a:cs typeface="Tahoma"/>
              </a:rPr>
              <a:t>chamadas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especializadas;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108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São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chamados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relacionamentos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“é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tipo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de”.</a:t>
            </a:r>
            <a:endParaRPr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75524" y="2537714"/>
            <a:ext cx="8542655" cy="4197350"/>
            <a:chOff x="251523" y="2537714"/>
            <a:chExt cx="8542655" cy="4197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3" y="4725144"/>
              <a:ext cx="4562475" cy="20097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5927" y="2537714"/>
              <a:ext cx="4797933" cy="2691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8874" y="470915"/>
            <a:ext cx="99059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Dependência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4239" y="1169834"/>
            <a:ext cx="8599805" cy="1351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2415">
              <a:spcBef>
                <a:spcPts val="7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Como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nome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sugere,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indica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grau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dependência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entre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outra.</a:t>
            </a:r>
            <a:endParaRPr dirty="0">
              <a:latin typeface="Tahoma"/>
              <a:cs typeface="Tahoma"/>
            </a:endParaRPr>
          </a:p>
          <a:p>
            <a:pPr marL="284480" marR="5080" indent="-272415">
              <a:spcBef>
                <a:spcPts val="600"/>
              </a:spcBef>
              <a:buClr>
                <a:srgbClr val="2D1500"/>
              </a:buClr>
              <a:buFont typeface="Wingdings"/>
              <a:buChar char=""/>
              <a:tabLst>
                <a:tab pos="285750" algn="l"/>
              </a:tabLst>
            </a:pPr>
            <a:r>
              <a:rPr dirty="0">
                <a:latin typeface="Tahoma"/>
                <a:cs typeface="Tahoma"/>
              </a:rPr>
              <a:t>Uma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dependência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difere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associação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porque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conexão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entre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classes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0" dirty="0">
                <a:latin typeface="Tahoma"/>
                <a:cs typeface="Tahoma"/>
              </a:rPr>
              <a:t>é 	</a:t>
            </a:r>
            <a:r>
              <a:rPr spc="-10" dirty="0">
                <a:latin typeface="Tahoma"/>
                <a:cs typeface="Tahoma"/>
              </a:rPr>
              <a:t>temporária.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6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Representada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por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seta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tracejada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entre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duas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classes.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484" y="2822322"/>
            <a:ext cx="5317844" cy="29276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31891" y="6382490"/>
            <a:ext cx="3168650" cy="382156"/>
          </a:xfrm>
          <a:prstGeom prst="rect">
            <a:avLst/>
          </a:prstGeom>
          <a:ln w="25400">
            <a:solidFill>
              <a:srgbClr val="BBBBBB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 marR="83820">
              <a:spcBef>
                <a:spcPts val="340"/>
              </a:spcBef>
              <a:tabLst>
                <a:tab pos="966469" algn="l"/>
                <a:tab pos="1344930" algn="l"/>
                <a:tab pos="2040889" algn="l"/>
                <a:tab pos="2379345" algn="l"/>
              </a:tabLst>
            </a:pPr>
            <a:r>
              <a:rPr sz="1100" spc="-10" dirty="0">
                <a:solidFill>
                  <a:srgbClr val="C00000"/>
                </a:solidFill>
                <a:latin typeface="Arial"/>
                <a:cs typeface="Arial"/>
              </a:rPr>
              <a:t>Funcionário</a:t>
            </a:r>
            <a:r>
              <a:rPr sz="11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1100" spc="-25" dirty="0">
                <a:solidFill>
                  <a:srgbClr val="C00000"/>
                </a:solidFill>
                <a:latin typeface="Arial"/>
                <a:cs typeface="Arial"/>
              </a:rPr>
              <a:t>não</a:t>
            </a:r>
            <a:r>
              <a:rPr sz="11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1100" spc="-10" dirty="0">
                <a:solidFill>
                  <a:srgbClr val="C00000"/>
                </a:solidFill>
                <a:latin typeface="Arial"/>
                <a:cs typeface="Arial"/>
              </a:rPr>
              <a:t>instancia</a:t>
            </a:r>
            <a:r>
              <a:rPr sz="11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1100" spc="-25" dirty="0">
                <a:solidFill>
                  <a:srgbClr val="C00000"/>
                </a:solidFill>
                <a:latin typeface="Arial"/>
                <a:cs typeface="Arial"/>
              </a:rPr>
              <a:t>um</a:t>
            </a:r>
            <a:r>
              <a:rPr sz="11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1100" spc="-10" dirty="0">
                <a:solidFill>
                  <a:srgbClr val="C00000"/>
                </a:solidFill>
                <a:latin typeface="Arial"/>
                <a:cs typeface="Arial"/>
              </a:rPr>
              <a:t>Automóvel, </a:t>
            </a:r>
            <a:r>
              <a:rPr sz="1100" dirty="0">
                <a:solidFill>
                  <a:srgbClr val="C00000"/>
                </a:solidFill>
                <a:latin typeface="Arial"/>
                <a:cs typeface="Arial"/>
              </a:rPr>
              <a:t>apenas</a:t>
            </a:r>
            <a:r>
              <a:rPr sz="11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C00000"/>
                </a:solidFill>
                <a:latin typeface="Arial"/>
                <a:cs typeface="Arial"/>
              </a:rPr>
              <a:t>usa-</a:t>
            </a:r>
            <a:r>
              <a:rPr sz="11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1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C00000"/>
                </a:solidFill>
                <a:latin typeface="Arial"/>
                <a:cs typeface="Arial"/>
              </a:rPr>
              <a:t>como</a:t>
            </a:r>
            <a:r>
              <a:rPr sz="11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C00000"/>
                </a:solidFill>
                <a:latin typeface="Arial"/>
                <a:cs typeface="Arial"/>
              </a:rPr>
              <a:t>parâmetro</a:t>
            </a:r>
            <a:r>
              <a:rPr sz="11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C00000"/>
                </a:solidFill>
                <a:latin typeface="Arial"/>
                <a:cs typeface="Arial"/>
              </a:rPr>
              <a:t>de</a:t>
            </a:r>
            <a:r>
              <a:rPr sz="11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C00000"/>
                </a:solidFill>
                <a:latin typeface="Arial"/>
                <a:cs typeface="Arial"/>
              </a:rPr>
              <a:t>um</a:t>
            </a:r>
            <a:r>
              <a:rPr sz="11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C00000"/>
                </a:solidFill>
                <a:latin typeface="Arial"/>
                <a:cs typeface="Arial"/>
              </a:rPr>
              <a:t>método.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62115" y="5615941"/>
            <a:ext cx="631190" cy="771525"/>
            <a:chOff x="4738115" y="5615940"/>
            <a:chExt cx="631190" cy="7715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115" y="5615940"/>
              <a:ext cx="630936" cy="7711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50332" y="5805195"/>
              <a:ext cx="375920" cy="516890"/>
            </a:xfrm>
            <a:custGeom>
              <a:avLst/>
              <a:gdLst/>
              <a:ahLst/>
              <a:cxnLst/>
              <a:rect l="l" t="t" r="r" b="b"/>
              <a:pathLst>
                <a:path w="375920" h="516889">
                  <a:moveTo>
                    <a:pt x="43837" y="61554"/>
                  </a:moveTo>
                  <a:lnTo>
                    <a:pt x="47250" y="99218"/>
                  </a:lnTo>
                  <a:lnTo>
                    <a:pt x="344550" y="516343"/>
                  </a:lnTo>
                  <a:lnTo>
                    <a:pt x="375538" y="494233"/>
                  </a:lnTo>
                  <a:lnTo>
                    <a:pt x="78191" y="77042"/>
                  </a:lnTo>
                  <a:lnTo>
                    <a:pt x="43837" y="61554"/>
                  </a:lnTo>
                  <a:close/>
                </a:path>
                <a:path w="375920" h="516889">
                  <a:moveTo>
                    <a:pt x="0" y="0"/>
                  </a:moveTo>
                  <a:lnTo>
                    <a:pt x="14986" y="164299"/>
                  </a:lnTo>
                  <a:lnTo>
                    <a:pt x="35687" y="181533"/>
                  </a:lnTo>
                  <a:lnTo>
                    <a:pt x="42902" y="179370"/>
                  </a:lnTo>
                  <a:lnTo>
                    <a:pt x="48545" y="174755"/>
                  </a:lnTo>
                  <a:lnTo>
                    <a:pt x="52046" y="168353"/>
                  </a:lnTo>
                  <a:lnTo>
                    <a:pt x="52831" y="160832"/>
                  </a:lnTo>
                  <a:lnTo>
                    <a:pt x="47250" y="99218"/>
                  </a:lnTo>
                  <a:lnTo>
                    <a:pt x="6350" y="41833"/>
                  </a:lnTo>
                  <a:lnTo>
                    <a:pt x="37337" y="19723"/>
                  </a:lnTo>
                  <a:lnTo>
                    <a:pt x="43738" y="19723"/>
                  </a:lnTo>
                  <a:lnTo>
                    <a:pt x="0" y="0"/>
                  </a:lnTo>
                  <a:close/>
                </a:path>
                <a:path w="375920" h="516889">
                  <a:moveTo>
                    <a:pt x="43738" y="19723"/>
                  </a:moveTo>
                  <a:lnTo>
                    <a:pt x="37337" y="19723"/>
                  </a:lnTo>
                  <a:lnTo>
                    <a:pt x="78191" y="77042"/>
                  </a:lnTo>
                  <a:lnTo>
                    <a:pt x="134746" y="102539"/>
                  </a:lnTo>
                  <a:lnTo>
                    <a:pt x="142087" y="104219"/>
                  </a:lnTo>
                  <a:lnTo>
                    <a:pt x="149272" y="102985"/>
                  </a:lnTo>
                  <a:lnTo>
                    <a:pt x="155362" y="99218"/>
                  </a:lnTo>
                  <a:lnTo>
                    <a:pt x="159892" y="93002"/>
                  </a:lnTo>
                  <a:lnTo>
                    <a:pt x="161565" y="85627"/>
                  </a:lnTo>
                  <a:lnTo>
                    <a:pt x="160321" y="78427"/>
                  </a:lnTo>
                  <a:lnTo>
                    <a:pt x="156481" y="72215"/>
                  </a:lnTo>
                  <a:lnTo>
                    <a:pt x="150367" y="67805"/>
                  </a:lnTo>
                  <a:lnTo>
                    <a:pt x="43738" y="19723"/>
                  </a:lnTo>
                  <a:close/>
                </a:path>
                <a:path w="375920" h="516889">
                  <a:moveTo>
                    <a:pt x="37337" y="19723"/>
                  </a:moveTo>
                  <a:lnTo>
                    <a:pt x="6350" y="41833"/>
                  </a:lnTo>
                  <a:lnTo>
                    <a:pt x="47250" y="99218"/>
                  </a:lnTo>
                  <a:lnTo>
                    <a:pt x="43837" y="61554"/>
                  </a:lnTo>
                  <a:lnTo>
                    <a:pt x="14096" y="48145"/>
                  </a:lnTo>
                  <a:lnTo>
                    <a:pt x="40893" y="29057"/>
                  </a:lnTo>
                  <a:lnTo>
                    <a:pt x="43991" y="29057"/>
                  </a:lnTo>
                  <a:lnTo>
                    <a:pt x="37337" y="19723"/>
                  </a:lnTo>
                  <a:close/>
                </a:path>
                <a:path w="375920" h="516889">
                  <a:moveTo>
                    <a:pt x="43991" y="29057"/>
                  </a:moveTo>
                  <a:lnTo>
                    <a:pt x="40893" y="29057"/>
                  </a:lnTo>
                  <a:lnTo>
                    <a:pt x="43837" y="61554"/>
                  </a:lnTo>
                  <a:lnTo>
                    <a:pt x="78191" y="77042"/>
                  </a:lnTo>
                  <a:lnTo>
                    <a:pt x="43991" y="29057"/>
                  </a:lnTo>
                  <a:close/>
                </a:path>
                <a:path w="375920" h="516889">
                  <a:moveTo>
                    <a:pt x="40893" y="29057"/>
                  </a:moveTo>
                  <a:lnTo>
                    <a:pt x="14096" y="48145"/>
                  </a:lnTo>
                  <a:lnTo>
                    <a:pt x="43837" y="61554"/>
                  </a:lnTo>
                  <a:lnTo>
                    <a:pt x="40893" y="2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3196" y="540237"/>
            <a:ext cx="99059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</a:rPr>
              <a:t>Classe</a:t>
            </a:r>
            <a:r>
              <a:rPr b="1" spc="-15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associativa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4238" y="1246073"/>
            <a:ext cx="859917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Utilizada</a:t>
            </a:r>
            <a:r>
              <a:rPr spc="30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quando</a:t>
            </a:r>
            <a:r>
              <a:rPr spc="2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ocorrem</a:t>
            </a:r>
            <a:r>
              <a:rPr spc="28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associações</a:t>
            </a:r>
            <a:r>
              <a:rPr spc="29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que</a:t>
            </a:r>
            <a:r>
              <a:rPr spc="29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possuem</a:t>
            </a:r>
            <a:r>
              <a:rPr spc="29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multiplicidade</a:t>
            </a:r>
            <a:r>
              <a:rPr spc="29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muitos</a:t>
            </a:r>
            <a:r>
              <a:rPr spc="29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para</a:t>
            </a:r>
            <a:endParaRPr dirty="0">
              <a:latin typeface="Tahoma"/>
              <a:cs typeface="Tahoma"/>
            </a:endParaRPr>
          </a:p>
          <a:p>
            <a:pPr marL="285750"/>
            <a:r>
              <a:rPr dirty="0">
                <a:latin typeface="Tahoma"/>
                <a:cs typeface="Tahoma"/>
              </a:rPr>
              <a:t>muitos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em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todas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suas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extremidades;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108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Armazena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atributos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transmitidos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pela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associação;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108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Pode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possuir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seus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próprios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atributos;</a:t>
            </a:r>
            <a:endParaRPr dirty="0">
              <a:latin typeface="Tahoma"/>
              <a:cs typeface="Tahoma"/>
            </a:endParaRPr>
          </a:p>
          <a:p>
            <a:pPr marL="284480" marR="5080" indent="-272415">
              <a:spcBef>
                <a:spcPts val="1085"/>
              </a:spcBef>
              <a:buClr>
                <a:srgbClr val="2D1500"/>
              </a:buClr>
              <a:buFont typeface="Wingdings"/>
              <a:buChar char=""/>
              <a:tabLst>
                <a:tab pos="285750" algn="l"/>
              </a:tabLst>
            </a:pPr>
            <a:r>
              <a:rPr dirty="0">
                <a:latin typeface="Tahoma"/>
                <a:cs typeface="Tahoma"/>
              </a:rPr>
              <a:t>Representada</a:t>
            </a:r>
            <a:r>
              <a:rPr spc="2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por</a:t>
            </a:r>
            <a:r>
              <a:rPr spc="2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2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reta</a:t>
            </a:r>
            <a:r>
              <a:rPr spc="2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tracejada</a:t>
            </a:r>
            <a:r>
              <a:rPr spc="2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partindo</a:t>
            </a:r>
            <a:r>
              <a:rPr spc="20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do</a:t>
            </a:r>
            <a:r>
              <a:rPr spc="2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meio</a:t>
            </a:r>
            <a:r>
              <a:rPr spc="2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</a:t>
            </a:r>
            <a:r>
              <a:rPr spc="2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associação</a:t>
            </a:r>
            <a:r>
              <a:rPr spc="2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até</a:t>
            </a:r>
            <a:r>
              <a:rPr spc="22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uma 	</a:t>
            </a:r>
            <a:r>
              <a:rPr spc="-10" dirty="0">
                <a:latin typeface="Tahoma"/>
                <a:cs typeface="Tahoma"/>
              </a:rPr>
              <a:t>classe.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259" y="3899665"/>
            <a:ext cx="6196716" cy="22131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10640" y="500838"/>
            <a:ext cx="8887903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Classe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intermediária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4238" y="1379600"/>
            <a:ext cx="6812280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5115" indent="-272415">
              <a:spcBef>
                <a:spcPts val="118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Substitui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classes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associativas;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108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Apresenta,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exatamente,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mesma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função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associativa;.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108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Pode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possuir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seus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próprios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atributos;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640" y="3512745"/>
            <a:ext cx="8796903" cy="1385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1" y="463393"/>
            <a:ext cx="99059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Restrição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4239" y="1246074"/>
            <a:ext cx="841946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2415" algn="just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750" algn="l"/>
              </a:tabLst>
            </a:pPr>
            <a:r>
              <a:rPr dirty="0">
                <a:latin typeface="Tahoma"/>
                <a:cs typeface="Tahoma"/>
              </a:rPr>
              <a:t>Informações</a:t>
            </a:r>
            <a:r>
              <a:rPr spc="70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extras</a:t>
            </a:r>
            <a:r>
              <a:rPr spc="75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que</a:t>
            </a:r>
            <a:r>
              <a:rPr spc="75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definem</a:t>
            </a:r>
            <a:r>
              <a:rPr spc="70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condições</a:t>
            </a:r>
            <a:r>
              <a:rPr spc="70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a</a:t>
            </a:r>
            <a:r>
              <a:rPr spc="70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serem</a:t>
            </a:r>
            <a:r>
              <a:rPr spc="70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validadas</a:t>
            </a:r>
            <a:r>
              <a:rPr spc="75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durante</a:t>
            </a:r>
            <a:r>
              <a:rPr spc="70" dirty="0">
                <a:latin typeface="Tahoma"/>
                <a:cs typeface="Tahoma"/>
              </a:rPr>
              <a:t>  </a:t>
            </a:r>
            <a:r>
              <a:rPr spc="-50" dirty="0">
                <a:latin typeface="Tahoma"/>
                <a:cs typeface="Tahoma"/>
              </a:rPr>
              <a:t>a 	</a:t>
            </a:r>
            <a:r>
              <a:rPr dirty="0">
                <a:latin typeface="Tahoma"/>
                <a:cs typeface="Tahoma"/>
              </a:rPr>
              <a:t>implementação</a:t>
            </a:r>
            <a:r>
              <a:rPr spc="20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dos</a:t>
            </a:r>
            <a:r>
              <a:rPr spc="2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métodos</a:t>
            </a:r>
            <a:r>
              <a:rPr spc="2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2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2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classe,</a:t>
            </a:r>
            <a:r>
              <a:rPr spc="2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das</a:t>
            </a:r>
            <a:r>
              <a:rPr spc="2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associações</a:t>
            </a:r>
            <a:r>
              <a:rPr spc="2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entre</a:t>
            </a:r>
            <a:r>
              <a:rPr spc="2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</a:t>
            </a:r>
            <a:r>
              <a:rPr spc="22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classes 	</a:t>
            </a:r>
            <a:r>
              <a:rPr dirty="0">
                <a:latin typeface="Tahoma"/>
                <a:cs typeface="Tahoma"/>
              </a:rPr>
              <a:t>ou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mesmo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seus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atributos;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108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Representadas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por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textos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limitados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por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chaves.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6445" y="3120273"/>
            <a:ext cx="6387200" cy="32743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090879" y="6433732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1C1C1C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D8DCC2D-6B4F-938D-F732-97E091CA72C7}"/>
              </a:ext>
            </a:extLst>
          </p:cNvPr>
          <p:cNvSpPr txBox="1">
            <a:spLocks/>
          </p:cNvSpPr>
          <p:nvPr/>
        </p:nvSpPr>
        <p:spPr>
          <a:xfrm>
            <a:off x="1253955" y="377022"/>
            <a:ext cx="9905998" cy="6056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F0000"/>
                </a:solidFill>
              </a:rPr>
              <a:t>Diagrama de Classe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3607" y="640975"/>
            <a:ext cx="99059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4239" y="1233693"/>
            <a:ext cx="848804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Tipo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especial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qual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não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pode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ser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z="1900" i="1" spc="-10" dirty="0">
                <a:latin typeface="Tahoma"/>
                <a:cs typeface="Tahoma"/>
              </a:rPr>
              <a:t>instanciada</a:t>
            </a:r>
            <a:r>
              <a:rPr spc="-10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  <a:p>
            <a:pPr marL="284480" marR="5080" indent="-272415">
              <a:spcBef>
                <a:spcPts val="2140"/>
              </a:spcBef>
              <a:buClr>
                <a:srgbClr val="2D1500"/>
              </a:buClr>
              <a:buFont typeface="Wingdings"/>
              <a:buChar char=""/>
              <a:tabLst>
                <a:tab pos="285750" algn="l"/>
              </a:tabLst>
            </a:pPr>
            <a:r>
              <a:rPr dirty="0">
                <a:latin typeface="Tahoma"/>
                <a:cs typeface="Tahoma"/>
              </a:rPr>
              <a:t>Serve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apenas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para</a:t>
            </a:r>
            <a:r>
              <a:rPr spc="1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especificar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operações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externamente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visíveis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para</a:t>
            </a:r>
            <a:r>
              <a:rPr spc="1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1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outra 	</a:t>
            </a:r>
            <a:r>
              <a:rPr dirty="0">
                <a:latin typeface="Tahoma"/>
                <a:cs typeface="Tahoma"/>
              </a:rPr>
              <a:t>classe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implementar.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630" y="2678380"/>
            <a:ext cx="558165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6035" y="650779"/>
            <a:ext cx="99059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Exemplos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Diagramas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 </a:t>
            </a:r>
            <a:r>
              <a:rPr spc="-10" dirty="0">
                <a:solidFill>
                  <a:srgbClr val="FF0000"/>
                </a:solidFill>
              </a:rPr>
              <a:t>Classe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461" y="1728633"/>
            <a:ext cx="8681124" cy="45899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7479" y="1388722"/>
            <a:ext cx="7766470" cy="519364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FFBA6A94-05EF-9A3B-7DFA-664169D4BD69}"/>
              </a:ext>
            </a:extLst>
          </p:cNvPr>
          <p:cNvSpPr txBox="1">
            <a:spLocks/>
          </p:cNvSpPr>
          <p:nvPr/>
        </p:nvSpPr>
        <p:spPr>
          <a:xfrm>
            <a:off x="1416035" y="650779"/>
            <a:ext cx="99059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rgbClr val="7134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>
                <a:solidFill>
                  <a:srgbClr val="FF0000"/>
                </a:solidFill>
              </a:rPr>
              <a:t>Exemplos</a:t>
            </a:r>
            <a:r>
              <a:rPr lang="pt-BR" spc="-5">
                <a:solidFill>
                  <a:srgbClr val="FF0000"/>
                </a:solidFill>
              </a:rPr>
              <a:t> </a:t>
            </a:r>
            <a:r>
              <a:rPr lang="pt-BR">
                <a:solidFill>
                  <a:srgbClr val="FF0000"/>
                </a:solidFill>
              </a:rPr>
              <a:t>de</a:t>
            </a:r>
            <a:r>
              <a:rPr lang="pt-BR" spc="-20">
                <a:solidFill>
                  <a:srgbClr val="FF0000"/>
                </a:solidFill>
              </a:rPr>
              <a:t> </a:t>
            </a:r>
            <a:r>
              <a:rPr lang="pt-BR">
                <a:solidFill>
                  <a:srgbClr val="FF0000"/>
                </a:solidFill>
              </a:rPr>
              <a:t>Diagramas</a:t>
            </a:r>
            <a:r>
              <a:rPr lang="pt-BR" spc="-25">
                <a:solidFill>
                  <a:srgbClr val="FF0000"/>
                </a:solidFill>
              </a:rPr>
              <a:t> </a:t>
            </a:r>
            <a:r>
              <a:rPr lang="pt-BR">
                <a:solidFill>
                  <a:srgbClr val="FF0000"/>
                </a:solidFill>
              </a:rPr>
              <a:t>de </a:t>
            </a:r>
            <a:r>
              <a:rPr lang="pt-BR" spc="-10">
                <a:solidFill>
                  <a:srgbClr val="FF0000"/>
                </a:solidFill>
              </a:rPr>
              <a:t>Classe</a:t>
            </a:r>
            <a:endParaRPr lang="pt-BR" spc="-1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6327" y="267075"/>
            <a:ext cx="9079345" cy="6323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62430" y="1360752"/>
            <a:ext cx="360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1780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4480" algn="l"/>
              </a:tabLst>
            </a:pPr>
            <a:r>
              <a:rPr dirty="0">
                <a:latin typeface="Tahoma"/>
                <a:cs typeface="Tahoma"/>
              </a:rPr>
              <a:t>Diagrama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mais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utilizado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UML.</a:t>
            </a:r>
            <a:endParaRPr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2429" y="2321253"/>
            <a:ext cx="521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Permite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visualização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utilizadas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pelo 	</a:t>
            </a:r>
            <a:r>
              <a:rPr dirty="0">
                <a:latin typeface="Tahoma"/>
                <a:cs typeface="Tahoma"/>
              </a:rPr>
              <a:t>sistema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como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elas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relacionam.</a:t>
            </a:r>
            <a:endParaRPr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2429" y="3555947"/>
            <a:ext cx="5845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Apresenta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visão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estática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como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classes</a:t>
            </a:r>
            <a:r>
              <a:rPr spc="500" dirty="0">
                <a:latin typeface="Tahoma"/>
                <a:cs typeface="Tahoma"/>
              </a:rPr>
              <a:t> 	</a:t>
            </a:r>
            <a:r>
              <a:rPr dirty="0">
                <a:latin typeface="Tahoma"/>
                <a:cs typeface="Tahoma"/>
              </a:rPr>
              <a:t>estão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organizadas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fim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definir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sua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estrutura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lógica.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2430" y="4790718"/>
            <a:ext cx="6741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Foi</a:t>
            </a:r>
            <a:r>
              <a:rPr spc="2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projetado</a:t>
            </a:r>
            <a:r>
              <a:rPr spc="28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para</a:t>
            </a:r>
            <a:r>
              <a:rPr spc="2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ser</a:t>
            </a:r>
            <a:r>
              <a:rPr spc="2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29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evolução</a:t>
            </a:r>
            <a:r>
              <a:rPr spc="26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(e</a:t>
            </a:r>
            <a:r>
              <a:rPr spc="2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não</a:t>
            </a:r>
            <a:r>
              <a:rPr spc="26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substituição)</a:t>
            </a:r>
            <a:r>
              <a:rPr spc="26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do 	</a:t>
            </a:r>
            <a:r>
              <a:rPr dirty="0">
                <a:latin typeface="Tahoma"/>
                <a:cs typeface="Tahoma"/>
              </a:rPr>
              <a:t>Modelo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Entidade-</a:t>
            </a:r>
            <a:r>
              <a:rPr dirty="0">
                <a:latin typeface="Tahoma"/>
                <a:cs typeface="Tahoma"/>
              </a:rPr>
              <a:t>Relacionamento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Banco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Dados.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9231" y="573935"/>
            <a:ext cx="3811509" cy="3814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6690" y="789933"/>
            <a:ext cx="468600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Introdução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4239" y="1516761"/>
            <a:ext cx="5970905" cy="363048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84480" marR="142240" indent="-272415">
              <a:lnSpc>
                <a:spcPts val="2160"/>
              </a:lnSpc>
              <a:spcBef>
                <a:spcPts val="170"/>
              </a:spcBef>
              <a:buClr>
                <a:srgbClr val="2D1500"/>
              </a:buClr>
              <a:buFont typeface="Wingdings"/>
              <a:buChar char=""/>
              <a:tabLst>
                <a:tab pos="285750" algn="l"/>
              </a:tabLst>
            </a:pPr>
            <a:r>
              <a:rPr dirty="0">
                <a:latin typeface="Tahoma"/>
                <a:cs typeface="Tahoma"/>
              </a:rPr>
              <a:t>Uma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não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corresponde,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obrigatoriamente,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uma 	</a:t>
            </a:r>
            <a:r>
              <a:rPr dirty="0">
                <a:latin typeface="Tahoma"/>
                <a:cs typeface="Tahoma"/>
              </a:rPr>
              <a:t>tabela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em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banco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dados.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(Exemplos: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z="1900" i="1" spc="-45" dirty="0">
                <a:latin typeface="Tahoma"/>
                <a:cs typeface="Tahoma"/>
              </a:rPr>
              <a:t>classes</a:t>
            </a:r>
            <a:r>
              <a:rPr sz="1900" i="1" spc="-85" dirty="0">
                <a:latin typeface="Tahoma"/>
                <a:cs typeface="Tahoma"/>
              </a:rPr>
              <a:t> </a:t>
            </a:r>
            <a:r>
              <a:rPr sz="1900" i="1" spc="-25" dirty="0">
                <a:latin typeface="Tahoma"/>
                <a:cs typeface="Tahoma"/>
              </a:rPr>
              <a:t>de 	</a:t>
            </a:r>
            <a:r>
              <a:rPr sz="1900" i="1" spc="-45" dirty="0">
                <a:latin typeface="Tahoma"/>
                <a:cs typeface="Tahoma"/>
              </a:rPr>
              <a:t>interface,</a:t>
            </a:r>
            <a:r>
              <a:rPr sz="1900" i="1" spc="-105" dirty="0">
                <a:latin typeface="Tahoma"/>
                <a:cs typeface="Tahoma"/>
              </a:rPr>
              <a:t> </a:t>
            </a:r>
            <a:r>
              <a:rPr sz="1900" i="1" spc="-45" dirty="0">
                <a:latin typeface="Tahoma"/>
                <a:cs typeface="Tahoma"/>
              </a:rPr>
              <a:t>classes</a:t>
            </a:r>
            <a:r>
              <a:rPr sz="1900" i="1" spc="-105" dirty="0">
                <a:latin typeface="Tahoma"/>
                <a:cs typeface="Tahoma"/>
              </a:rPr>
              <a:t> </a:t>
            </a:r>
            <a:r>
              <a:rPr sz="1900" i="1" dirty="0">
                <a:latin typeface="Tahoma"/>
                <a:cs typeface="Tahoma"/>
              </a:rPr>
              <a:t>de</a:t>
            </a:r>
            <a:r>
              <a:rPr sz="1900" i="1" spc="-130" dirty="0">
                <a:latin typeface="Tahoma"/>
                <a:cs typeface="Tahoma"/>
              </a:rPr>
              <a:t> </a:t>
            </a:r>
            <a:r>
              <a:rPr sz="1900" i="1" spc="-10" dirty="0">
                <a:latin typeface="Tahoma"/>
                <a:cs typeface="Tahoma"/>
              </a:rPr>
              <a:t>controle</a:t>
            </a:r>
            <a:r>
              <a:rPr spc="-10" dirty="0">
                <a:latin typeface="Tahoma"/>
                <a:cs typeface="Tahoma"/>
              </a:rPr>
              <a:t>)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1000"/>
              </a:spcBef>
              <a:buClr>
                <a:srgbClr val="2D1500"/>
              </a:buClr>
            </a:pPr>
            <a:endParaRPr dirty="0">
              <a:latin typeface="Tahoma"/>
              <a:cs typeface="Tahoma"/>
            </a:endParaRPr>
          </a:p>
          <a:p>
            <a:pPr marL="284480" marR="5080" indent="-272415" algn="just">
              <a:buClr>
                <a:srgbClr val="2D1500"/>
              </a:buClr>
              <a:buFont typeface="Wingdings"/>
              <a:buChar char=""/>
              <a:tabLst>
                <a:tab pos="285750" algn="l"/>
              </a:tabLst>
            </a:pPr>
            <a:r>
              <a:rPr dirty="0">
                <a:latin typeface="Tahoma"/>
                <a:cs typeface="Tahoma"/>
              </a:rPr>
              <a:t>Eventualmente,</a:t>
            </a:r>
            <a:r>
              <a:rPr spc="310" dirty="0">
                <a:latin typeface="Tahoma"/>
                <a:cs typeface="Tahoma"/>
              </a:rPr>
              <a:t>   </a:t>
            </a:r>
            <a:r>
              <a:rPr dirty="0">
                <a:latin typeface="Tahoma"/>
                <a:cs typeface="Tahoma"/>
              </a:rPr>
              <a:t>os</a:t>
            </a:r>
            <a:r>
              <a:rPr spc="315" dirty="0">
                <a:latin typeface="Tahoma"/>
                <a:cs typeface="Tahoma"/>
              </a:rPr>
              <a:t>   </a:t>
            </a:r>
            <a:r>
              <a:rPr dirty="0">
                <a:latin typeface="Tahoma"/>
                <a:cs typeface="Tahoma"/>
              </a:rPr>
              <a:t>atributos</a:t>
            </a:r>
            <a:r>
              <a:rPr spc="310" dirty="0">
                <a:latin typeface="Tahoma"/>
                <a:cs typeface="Tahoma"/>
              </a:rPr>
              <a:t>   </a:t>
            </a:r>
            <a:r>
              <a:rPr dirty="0">
                <a:latin typeface="Tahoma"/>
                <a:cs typeface="Tahoma"/>
              </a:rPr>
              <a:t>de</a:t>
            </a:r>
            <a:r>
              <a:rPr spc="315" dirty="0">
                <a:latin typeface="Tahoma"/>
                <a:cs typeface="Tahoma"/>
              </a:rPr>
              <a:t>   </a:t>
            </a:r>
            <a:r>
              <a:rPr dirty="0">
                <a:latin typeface="Tahoma"/>
                <a:cs typeface="Tahoma"/>
              </a:rPr>
              <a:t>uma</a:t>
            </a:r>
            <a:r>
              <a:rPr spc="315" dirty="0">
                <a:latin typeface="Tahoma"/>
                <a:cs typeface="Tahoma"/>
              </a:rPr>
              <a:t>   </a:t>
            </a:r>
            <a:r>
              <a:rPr spc="-10" dirty="0">
                <a:latin typeface="Tahoma"/>
                <a:cs typeface="Tahoma"/>
              </a:rPr>
              <a:t>classe 	</a:t>
            </a:r>
            <a:r>
              <a:rPr dirty="0">
                <a:latin typeface="Tahoma"/>
                <a:cs typeface="Tahoma"/>
              </a:rPr>
              <a:t>correspondem aos</a:t>
            </a:r>
            <a:r>
              <a:rPr spc="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atributos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 uma</a:t>
            </a:r>
            <a:r>
              <a:rPr spc="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tabela,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porém </a:t>
            </a:r>
            <a:r>
              <a:rPr u="sng" spc="-25" dirty="0">
                <a:uFill>
                  <a:solidFill>
                    <a:srgbClr val="663300"/>
                  </a:solidFill>
                </a:uFill>
                <a:latin typeface="Tahoma"/>
                <a:cs typeface="Tahoma"/>
              </a:rPr>
              <a:t>uma</a:t>
            </a:r>
            <a:r>
              <a:rPr spc="-25" dirty="0">
                <a:latin typeface="Tahoma"/>
                <a:cs typeface="Tahoma"/>
              </a:rPr>
              <a:t> 	</a:t>
            </a:r>
            <a:r>
              <a:rPr u="sng" dirty="0">
                <a:uFill>
                  <a:solidFill>
                    <a:srgbClr val="663300"/>
                  </a:solidFill>
                </a:uFill>
                <a:latin typeface="Tahoma"/>
                <a:cs typeface="Tahoma"/>
              </a:rPr>
              <a:t>classe</a:t>
            </a:r>
            <a:r>
              <a:rPr u="sng" spc="-20" dirty="0">
                <a:uFill>
                  <a:solidFill>
                    <a:srgbClr val="663300"/>
                  </a:solidFill>
                </a:uFill>
                <a:latin typeface="Tahoma"/>
                <a:cs typeface="Tahoma"/>
              </a:rPr>
              <a:t> </a:t>
            </a:r>
            <a:r>
              <a:rPr u="sng" dirty="0">
                <a:uFill>
                  <a:solidFill>
                    <a:srgbClr val="663300"/>
                  </a:solidFill>
                </a:uFill>
                <a:latin typeface="Tahoma"/>
                <a:cs typeface="Tahoma"/>
              </a:rPr>
              <a:t>não</a:t>
            </a:r>
            <a:r>
              <a:rPr u="sng" spc="-30" dirty="0">
                <a:uFill>
                  <a:solidFill>
                    <a:srgbClr val="663300"/>
                  </a:solidFill>
                </a:uFill>
                <a:latin typeface="Tahoma"/>
                <a:cs typeface="Tahoma"/>
              </a:rPr>
              <a:t> </a:t>
            </a:r>
            <a:r>
              <a:rPr u="sng" dirty="0">
                <a:uFill>
                  <a:solidFill>
                    <a:srgbClr val="663300"/>
                  </a:solidFill>
                </a:uFill>
                <a:latin typeface="Tahoma"/>
                <a:cs typeface="Tahoma"/>
              </a:rPr>
              <a:t>é</a:t>
            </a:r>
            <a:r>
              <a:rPr u="sng" spc="-20" dirty="0">
                <a:uFill>
                  <a:solidFill>
                    <a:srgbClr val="663300"/>
                  </a:solidFill>
                </a:uFill>
                <a:latin typeface="Tahoma"/>
                <a:cs typeface="Tahoma"/>
              </a:rPr>
              <a:t> </a:t>
            </a:r>
            <a:r>
              <a:rPr u="sng" dirty="0">
                <a:uFill>
                  <a:solidFill>
                    <a:srgbClr val="663300"/>
                  </a:solidFill>
                </a:uFill>
                <a:latin typeface="Tahoma"/>
                <a:cs typeface="Tahoma"/>
              </a:rPr>
              <a:t>uma</a:t>
            </a:r>
            <a:r>
              <a:rPr u="sng" spc="-10" dirty="0">
                <a:uFill>
                  <a:solidFill>
                    <a:srgbClr val="663300"/>
                  </a:solidFill>
                </a:uFill>
                <a:latin typeface="Tahoma"/>
                <a:cs typeface="Tahoma"/>
              </a:rPr>
              <a:t> tabela</a:t>
            </a:r>
            <a:r>
              <a:rPr spc="-10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1065"/>
              </a:spcBef>
              <a:buClr>
                <a:srgbClr val="2D1500"/>
              </a:buClr>
              <a:buFont typeface="Wingdings"/>
              <a:buChar char=""/>
            </a:pPr>
            <a:endParaRPr dirty="0">
              <a:latin typeface="Tahoma"/>
              <a:cs typeface="Tahoma"/>
            </a:endParaRPr>
          </a:p>
          <a:p>
            <a:pPr marL="284480" marR="5080" indent="-272415" algn="just">
              <a:spcBef>
                <a:spcPts val="5"/>
              </a:spcBef>
              <a:buClr>
                <a:srgbClr val="2D1500"/>
              </a:buClr>
              <a:buFont typeface="Wingdings"/>
              <a:buChar char=""/>
              <a:tabLst>
                <a:tab pos="285750" algn="l"/>
              </a:tabLst>
            </a:pPr>
            <a:r>
              <a:rPr dirty="0">
                <a:latin typeface="Tahoma"/>
                <a:cs typeface="Tahoma"/>
              </a:rPr>
              <a:t>Em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modelo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lógico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Banco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Dados,</a:t>
            </a:r>
            <a:r>
              <a:rPr spc="1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os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métodos 	</a:t>
            </a:r>
            <a:r>
              <a:rPr dirty="0">
                <a:latin typeface="Tahoma"/>
                <a:cs typeface="Tahoma"/>
              </a:rPr>
              <a:t>de</a:t>
            </a:r>
            <a:r>
              <a:rPr spc="155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uma</a:t>
            </a:r>
            <a:r>
              <a:rPr spc="155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classe</a:t>
            </a:r>
            <a:r>
              <a:rPr spc="160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podem</a:t>
            </a:r>
            <a:r>
              <a:rPr spc="155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corresponder</a:t>
            </a:r>
            <a:r>
              <a:rPr spc="150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às</a:t>
            </a:r>
            <a:r>
              <a:rPr spc="165" dirty="0">
                <a:latin typeface="Tahoma"/>
                <a:cs typeface="Tahoma"/>
              </a:rPr>
              <a:t>  </a:t>
            </a:r>
            <a:r>
              <a:rPr spc="-10" dirty="0">
                <a:latin typeface="Tahoma"/>
                <a:cs typeface="Tahoma"/>
              </a:rPr>
              <a:t>operações 	</a:t>
            </a:r>
            <a:r>
              <a:rPr dirty="0">
                <a:latin typeface="Tahoma"/>
                <a:cs typeface="Tahoma"/>
              </a:rPr>
              <a:t>realizadas</a:t>
            </a:r>
            <a:r>
              <a:rPr spc="-10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sobre</a:t>
            </a:r>
            <a:r>
              <a:rPr spc="-5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uma</a:t>
            </a:r>
            <a:r>
              <a:rPr spc="-5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tabela</a:t>
            </a:r>
            <a:r>
              <a:rPr spc="-5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(incluir,</a:t>
            </a:r>
            <a:r>
              <a:rPr spc="-5" dirty="0">
                <a:latin typeface="Tahoma"/>
                <a:cs typeface="Tahoma"/>
              </a:rPr>
              <a:t>  </a:t>
            </a:r>
            <a:r>
              <a:rPr dirty="0">
                <a:latin typeface="Tahoma"/>
                <a:cs typeface="Tahoma"/>
              </a:rPr>
              <a:t>alterar,</a:t>
            </a:r>
            <a:r>
              <a:rPr spc="-10" dirty="0">
                <a:latin typeface="Tahoma"/>
                <a:cs typeface="Tahoma"/>
              </a:rPr>
              <a:t>  excluir, 	consultar).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5710" y="961357"/>
            <a:ext cx="2987802" cy="55660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19401" y="418249"/>
            <a:ext cx="8553197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Classe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84117" y="5036884"/>
            <a:ext cx="762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Pessoa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78838" y="3848316"/>
          <a:ext cx="3744595" cy="2591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1193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Pessoa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13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890">
                <a:tc>
                  <a:txBody>
                    <a:bodyPr/>
                    <a:lstStyle/>
                    <a:p>
                      <a:pPr marL="261620" indent="-170180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-"/>
                        <a:tabLst>
                          <a:tab pos="261620" algn="l"/>
                        </a:tabLst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CPF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61620" indent="-170180">
                        <a:lnSpc>
                          <a:spcPct val="100000"/>
                        </a:lnSpc>
                        <a:buChar char="-"/>
                        <a:tabLst>
                          <a:tab pos="261620" algn="l"/>
                        </a:tabLst>
                      </a:pPr>
                      <a:r>
                        <a:rPr sz="2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nome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61620" indent="-170180">
                        <a:lnSpc>
                          <a:spcPct val="100000"/>
                        </a:lnSpc>
                        <a:buChar char="-"/>
                        <a:tabLst>
                          <a:tab pos="261620" algn="l"/>
                        </a:tabLst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8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consultarPorNome()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2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validarCPF()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13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04238" y="1246073"/>
            <a:ext cx="8599170" cy="5170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  <a:tab pos="554990" algn="l"/>
                <a:tab pos="1137285" algn="l"/>
                <a:tab pos="2216785" algn="l"/>
                <a:tab pos="2605405" algn="l"/>
                <a:tab pos="3067050" algn="l"/>
                <a:tab pos="4086860" algn="l"/>
                <a:tab pos="4475480" algn="l"/>
                <a:tab pos="5354955" algn="l"/>
                <a:tab pos="5871210" algn="l"/>
                <a:tab pos="7385050" algn="l"/>
                <a:tab pos="7752715" algn="l"/>
              </a:tabLst>
            </a:pPr>
            <a:r>
              <a:rPr spc="-50" dirty="0">
                <a:latin typeface="Tahoma"/>
                <a:cs typeface="Tahoma"/>
              </a:rPr>
              <a:t>É</a:t>
            </a:r>
            <a:r>
              <a:rPr dirty="0">
                <a:latin typeface="Tahoma"/>
                <a:cs typeface="Tahoma"/>
              </a:rPr>
              <a:t>	</a:t>
            </a:r>
            <a:r>
              <a:rPr spc="-25" dirty="0">
                <a:latin typeface="Tahoma"/>
                <a:cs typeface="Tahoma"/>
              </a:rPr>
              <a:t>uma</a:t>
            </a:r>
            <a:r>
              <a:rPr dirty="0">
                <a:latin typeface="Tahoma"/>
                <a:cs typeface="Tahoma"/>
              </a:rPr>
              <a:t>	</a:t>
            </a:r>
            <a:r>
              <a:rPr spc="-10" dirty="0">
                <a:latin typeface="Tahoma"/>
                <a:cs typeface="Tahoma"/>
              </a:rPr>
              <a:t>descrição</a:t>
            </a:r>
            <a:r>
              <a:rPr dirty="0">
                <a:latin typeface="Tahoma"/>
                <a:cs typeface="Tahoma"/>
              </a:rPr>
              <a:t>	</a:t>
            </a:r>
            <a:r>
              <a:rPr spc="-25" dirty="0">
                <a:latin typeface="Tahoma"/>
                <a:cs typeface="Tahoma"/>
              </a:rPr>
              <a:t>de</a:t>
            </a:r>
            <a:r>
              <a:rPr dirty="0">
                <a:latin typeface="Tahoma"/>
                <a:cs typeface="Tahoma"/>
              </a:rPr>
              <a:t>	</a:t>
            </a:r>
            <a:r>
              <a:rPr spc="-25" dirty="0">
                <a:latin typeface="Tahoma"/>
                <a:cs typeface="Tahoma"/>
              </a:rPr>
              <a:t>um</a:t>
            </a:r>
            <a:r>
              <a:rPr dirty="0">
                <a:latin typeface="Tahoma"/>
                <a:cs typeface="Tahoma"/>
              </a:rPr>
              <a:t>	</a:t>
            </a:r>
            <a:r>
              <a:rPr spc="-10" dirty="0">
                <a:latin typeface="Tahoma"/>
                <a:cs typeface="Tahoma"/>
              </a:rPr>
              <a:t>conjunto</a:t>
            </a:r>
            <a:r>
              <a:rPr dirty="0">
                <a:latin typeface="Tahoma"/>
                <a:cs typeface="Tahoma"/>
              </a:rPr>
              <a:t>	</a:t>
            </a:r>
            <a:r>
              <a:rPr spc="-25" dirty="0">
                <a:latin typeface="Tahoma"/>
                <a:cs typeface="Tahoma"/>
              </a:rPr>
              <a:t>de</a:t>
            </a:r>
            <a:r>
              <a:rPr dirty="0">
                <a:latin typeface="Tahoma"/>
                <a:cs typeface="Tahoma"/>
              </a:rPr>
              <a:t>	</a:t>
            </a:r>
            <a:r>
              <a:rPr spc="-10" dirty="0">
                <a:latin typeface="Tahoma"/>
                <a:cs typeface="Tahoma"/>
              </a:rPr>
              <a:t>objetos</a:t>
            </a:r>
            <a:r>
              <a:rPr dirty="0">
                <a:latin typeface="Tahoma"/>
                <a:cs typeface="Tahoma"/>
              </a:rPr>
              <a:t>	</a:t>
            </a:r>
            <a:r>
              <a:rPr spc="-25" dirty="0">
                <a:latin typeface="Tahoma"/>
                <a:cs typeface="Tahoma"/>
              </a:rPr>
              <a:t>que</a:t>
            </a:r>
            <a:r>
              <a:rPr dirty="0">
                <a:latin typeface="Tahoma"/>
                <a:cs typeface="Tahoma"/>
              </a:rPr>
              <a:t>	</a:t>
            </a:r>
            <a:r>
              <a:rPr spc="-10" dirty="0">
                <a:latin typeface="Tahoma"/>
                <a:cs typeface="Tahoma"/>
              </a:rPr>
              <a:t>compartilham</a:t>
            </a:r>
            <a:r>
              <a:rPr dirty="0">
                <a:latin typeface="Tahoma"/>
                <a:cs typeface="Tahoma"/>
              </a:rPr>
              <a:t>	</a:t>
            </a:r>
            <a:r>
              <a:rPr spc="-25" dirty="0">
                <a:latin typeface="Tahoma"/>
                <a:cs typeface="Tahoma"/>
              </a:rPr>
              <a:t>os</a:t>
            </a:r>
            <a:r>
              <a:rPr dirty="0">
                <a:latin typeface="Tahoma"/>
                <a:cs typeface="Tahoma"/>
              </a:rPr>
              <a:t>	</a:t>
            </a:r>
            <a:r>
              <a:rPr spc="-10" dirty="0">
                <a:latin typeface="Tahoma"/>
                <a:cs typeface="Tahoma"/>
              </a:rPr>
              <a:t>mesmos</a:t>
            </a:r>
            <a:endParaRPr dirty="0">
              <a:latin typeface="Tahoma"/>
              <a:cs typeface="Tahoma"/>
            </a:endParaRPr>
          </a:p>
          <a:p>
            <a:pPr marL="285750"/>
            <a:r>
              <a:rPr dirty="0">
                <a:latin typeface="Tahoma"/>
                <a:cs typeface="Tahoma"/>
              </a:rPr>
              <a:t>atributos,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operações,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relacionamentos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semântica.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1065"/>
              </a:spcBef>
            </a:pP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5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Representada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por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retângulo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que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pode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possuir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até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três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divisões:</a:t>
            </a:r>
            <a:endParaRPr dirty="0">
              <a:latin typeface="Tahoma"/>
              <a:cs typeface="Tahoma"/>
            </a:endParaRPr>
          </a:p>
          <a:p>
            <a:pPr marL="741680" lvl="1" indent="-271780">
              <a:spcBef>
                <a:spcPts val="1080"/>
              </a:spcBef>
              <a:buClr>
                <a:srgbClr val="2D1500"/>
              </a:buClr>
              <a:buFont typeface="Wingdings"/>
              <a:buChar char=""/>
              <a:tabLst>
                <a:tab pos="741680" algn="l"/>
              </a:tabLst>
            </a:pPr>
            <a:r>
              <a:rPr dirty="0">
                <a:latin typeface="Tahoma"/>
                <a:cs typeface="Tahoma"/>
              </a:rPr>
              <a:t>Nome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classe</a:t>
            </a:r>
            <a:endParaRPr dirty="0">
              <a:latin typeface="Tahoma"/>
              <a:cs typeface="Tahoma"/>
            </a:endParaRPr>
          </a:p>
          <a:p>
            <a:pPr marL="741680" lvl="1" indent="-271780">
              <a:buClr>
                <a:srgbClr val="2D1500"/>
              </a:buClr>
              <a:buFont typeface="Wingdings"/>
              <a:buChar char=""/>
              <a:tabLst>
                <a:tab pos="741680" algn="l"/>
              </a:tabLst>
            </a:pPr>
            <a:r>
              <a:rPr dirty="0">
                <a:latin typeface="Tahoma"/>
                <a:cs typeface="Tahoma"/>
              </a:rPr>
              <a:t>Atributos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classe</a:t>
            </a:r>
            <a:endParaRPr dirty="0">
              <a:latin typeface="Tahoma"/>
              <a:cs typeface="Tahoma"/>
            </a:endParaRPr>
          </a:p>
          <a:p>
            <a:pPr marL="741680" lvl="1" indent="-271780">
              <a:buClr>
                <a:srgbClr val="2D1500"/>
              </a:buClr>
              <a:buFont typeface="Wingdings"/>
              <a:buChar char=""/>
              <a:tabLst>
                <a:tab pos="741680" algn="l"/>
              </a:tabLst>
            </a:pPr>
            <a:r>
              <a:rPr dirty="0">
                <a:latin typeface="Tahoma"/>
                <a:cs typeface="Tahoma"/>
              </a:rPr>
              <a:t>Métodos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classe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1910"/>
              </a:spcBef>
            </a:pPr>
            <a:endParaRPr dirty="0">
              <a:latin typeface="Tahoma"/>
              <a:cs typeface="Tahoma"/>
            </a:endParaRPr>
          </a:p>
          <a:p>
            <a:pPr marL="1502410" algn="ctr"/>
            <a:r>
              <a:rPr sz="2200" b="1" spc="-20" dirty="0">
                <a:latin typeface="Arial"/>
                <a:cs typeface="Arial"/>
              </a:rPr>
              <a:t>Nome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890"/>
              </a:spcBef>
            </a:pPr>
            <a:endParaRPr sz="2200" dirty="0">
              <a:latin typeface="Arial"/>
              <a:cs typeface="Arial"/>
            </a:endParaRPr>
          </a:p>
          <a:p>
            <a:pPr marL="1504950" algn="ctr"/>
            <a:r>
              <a:rPr sz="2200" b="1" spc="-10" dirty="0">
                <a:latin typeface="Arial"/>
                <a:cs typeface="Arial"/>
              </a:rPr>
              <a:t>Atributos</a:t>
            </a:r>
            <a:endParaRPr sz="2200" dirty="0">
              <a:latin typeface="Arial"/>
              <a:cs typeface="Arial"/>
            </a:endParaRPr>
          </a:p>
          <a:p>
            <a:pPr marL="1504315" algn="ctr">
              <a:spcBef>
                <a:spcPts val="15"/>
              </a:spcBef>
            </a:pPr>
            <a:r>
              <a:rPr spc="-10" dirty="0">
                <a:latin typeface="Arial"/>
                <a:cs typeface="Arial"/>
              </a:rPr>
              <a:t>(características)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925"/>
              </a:spcBef>
            </a:pPr>
            <a:endParaRPr dirty="0">
              <a:latin typeface="Arial"/>
              <a:cs typeface="Arial"/>
            </a:endParaRPr>
          </a:p>
          <a:p>
            <a:pPr marL="1555115" algn="ctr"/>
            <a:r>
              <a:rPr sz="2200" b="1" spc="-10" dirty="0">
                <a:latin typeface="Arial"/>
                <a:cs typeface="Arial"/>
              </a:rPr>
              <a:t>Métodos</a:t>
            </a:r>
            <a:endParaRPr sz="2200" dirty="0">
              <a:latin typeface="Arial"/>
              <a:cs typeface="Arial"/>
            </a:endParaRPr>
          </a:p>
          <a:p>
            <a:pPr marL="1554480" algn="ctr">
              <a:spcBef>
                <a:spcPts val="15"/>
              </a:spcBef>
            </a:pPr>
            <a:r>
              <a:rPr spc="-10" dirty="0">
                <a:latin typeface="Arial"/>
                <a:cs typeface="Arial"/>
              </a:rPr>
              <a:t>(comportamento)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1" y="656061"/>
            <a:ext cx="99059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Relembrando...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4238" y="1324864"/>
            <a:ext cx="6667500" cy="40043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5115" indent="-272415">
              <a:spcBef>
                <a:spcPts val="118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spc="-1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Atributo</a:t>
            </a:r>
            <a:endParaRPr dirty="0">
              <a:latin typeface="Tahoma"/>
              <a:cs typeface="Tahoma"/>
            </a:endParaRPr>
          </a:p>
          <a:p>
            <a:pPr marL="741680" lvl="1" indent="-271780">
              <a:spcBef>
                <a:spcPts val="1080"/>
              </a:spcBef>
              <a:buClr>
                <a:srgbClr val="2D1500"/>
              </a:buClr>
              <a:buFont typeface="Wingdings"/>
              <a:buChar char=""/>
              <a:tabLst>
                <a:tab pos="741680" algn="l"/>
              </a:tabLst>
            </a:pPr>
            <a:r>
              <a:rPr dirty="0">
                <a:latin typeface="Tahoma"/>
                <a:cs typeface="Tahoma"/>
              </a:rPr>
              <a:t>Representa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características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classe.</a:t>
            </a:r>
            <a:endParaRPr dirty="0">
              <a:latin typeface="Tahoma"/>
              <a:cs typeface="Tahoma"/>
            </a:endParaRPr>
          </a:p>
          <a:p>
            <a:pPr marL="741680" lvl="1" indent="-271780">
              <a:buClr>
                <a:srgbClr val="2D1500"/>
              </a:buClr>
              <a:buFont typeface="Wingdings"/>
              <a:buChar char=""/>
              <a:tabLst>
                <a:tab pos="741680" algn="l"/>
              </a:tabLst>
            </a:pPr>
            <a:r>
              <a:rPr dirty="0">
                <a:latin typeface="Tahoma"/>
                <a:cs typeface="Tahoma"/>
              </a:rPr>
              <a:t>Exemplo: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Jogador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(nome,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sexo,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idade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etc.).</a:t>
            </a:r>
            <a:endParaRPr dirty="0">
              <a:latin typeface="Tahoma"/>
              <a:cs typeface="Tahoma"/>
            </a:endParaRPr>
          </a:p>
          <a:p>
            <a:pPr lvl="1">
              <a:spcBef>
                <a:spcPts val="1070"/>
              </a:spcBef>
              <a:buClr>
                <a:srgbClr val="2D1500"/>
              </a:buClr>
              <a:buFont typeface="Wingdings"/>
              <a:buChar char=""/>
            </a:pPr>
            <a:endParaRPr dirty="0">
              <a:latin typeface="Tahoma"/>
              <a:cs typeface="Tahoma"/>
            </a:endParaRPr>
          </a:p>
          <a:p>
            <a:pPr marL="285115" indent="-272415"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spc="-1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Método</a:t>
            </a:r>
            <a:endParaRPr dirty="0">
              <a:latin typeface="Tahoma"/>
              <a:cs typeface="Tahoma"/>
            </a:endParaRPr>
          </a:p>
          <a:p>
            <a:pPr marL="741680" marR="2154555" lvl="1" indent="-271780">
              <a:spcBef>
                <a:spcPts val="1080"/>
              </a:spcBef>
              <a:buClr>
                <a:srgbClr val="2D1500"/>
              </a:buClr>
              <a:buFont typeface="Wingdings"/>
              <a:buChar char=""/>
              <a:tabLst>
                <a:tab pos="742950" algn="l"/>
              </a:tabLst>
            </a:pPr>
            <a:r>
              <a:rPr dirty="0">
                <a:latin typeface="Tahoma"/>
                <a:cs typeface="Tahoma"/>
              </a:rPr>
              <a:t>Representa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atividades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que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objeto 	</a:t>
            </a:r>
            <a:r>
              <a:rPr dirty="0">
                <a:latin typeface="Tahoma"/>
                <a:cs typeface="Tahoma"/>
              </a:rPr>
              <a:t>de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pode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executar.</a:t>
            </a:r>
            <a:endParaRPr dirty="0">
              <a:latin typeface="Tahoma"/>
              <a:cs typeface="Tahoma"/>
            </a:endParaRPr>
          </a:p>
          <a:p>
            <a:pPr marL="741680" lvl="1" indent="-271780">
              <a:buClr>
                <a:srgbClr val="2D1500"/>
              </a:buClr>
              <a:buFont typeface="Wingdings"/>
              <a:buChar char=""/>
              <a:tabLst>
                <a:tab pos="741680" algn="l"/>
              </a:tabLst>
            </a:pPr>
            <a:r>
              <a:rPr dirty="0">
                <a:latin typeface="Tahoma"/>
                <a:cs typeface="Tahoma"/>
              </a:rPr>
              <a:t>Exemplo: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Jogador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(correr,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driblar,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chutar).</a:t>
            </a:r>
            <a:endParaRPr dirty="0">
              <a:latin typeface="Tahoma"/>
              <a:cs typeface="Tahoma"/>
            </a:endParaRPr>
          </a:p>
          <a:p>
            <a:pPr lvl="1">
              <a:spcBef>
                <a:spcPts val="1070"/>
              </a:spcBef>
              <a:buClr>
                <a:srgbClr val="2D1500"/>
              </a:buClr>
              <a:buFont typeface="Wingdings"/>
              <a:buChar char=""/>
            </a:pPr>
            <a:endParaRPr dirty="0">
              <a:latin typeface="Tahoma"/>
              <a:cs typeface="Tahoma"/>
            </a:endParaRPr>
          </a:p>
          <a:p>
            <a:pPr marL="285115" indent="-272415"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spc="-1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Visibilidade</a:t>
            </a:r>
            <a:endParaRPr dirty="0">
              <a:latin typeface="Tahoma"/>
              <a:cs typeface="Tahoma"/>
            </a:endParaRPr>
          </a:p>
          <a:p>
            <a:pPr marL="741680" lvl="1" indent="-271780">
              <a:buClr>
                <a:srgbClr val="2D1500"/>
              </a:buClr>
              <a:buFont typeface="Wingdings"/>
              <a:buChar char=""/>
              <a:tabLst>
                <a:tab pos="741680" algn="l"/>
              </a:tabLst>
            </a:pPr>
            <a:r>
              <a:rPr dirty="0">
                <a:latin typeface="Tahoma"/>
                <a:cs typeface="Tahoma"/>
              </a:rPr>
              <a:t>Indica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nível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acessibilidade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atributo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ou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método.</a:t>
            </a:r>
            <a:endParaRPr dirty="0">
              <a:latin typeface="Tahoma"/>
              <a:cs typeface="Tahoma"/>
            </a:endParaRPr>
          </a:p>
          <a:p>
            <a:pPr marL="741680" lvl="1" indent="-271780">
              <a:buClr>
                <a:srgbClr val="2D1500"/>
              </a:buClr>
              <a:buFont typeface="Wingdings"/>
              <a:buChar char=""/>
              <a:tabLst>
                <a:tab pos="741680" algn="l"/>
              </a:tabLst>
            </a:pPr>
            <a:r>
              <a:rPr dirty="0">
                <a:latin typeface="Tahoma"/>
                <a:cs typeface="Tahoma"/>
              </a:rPr>
              <a:t>Tipos: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Pública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(+),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Privada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(-</a:t>
            </a:r>
            <a:r>
              <a:rPr dirty="0">
                <a:latin typeface="Tahoma"/>
                <a:cs typeface="Tahoma"/>
              </a:rPr>
              <a:t>)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Protegida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(#).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2534" y="1528826"/>
            <a:ext cx="4797569" cy="31077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1" y="769238"/>
            <a:ext cx="99059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Relacionamento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4238" y="1520697"/>
            <a:ext cx="8601710" cy="436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2415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750" algn="l"/>
              </a:tabLst>
            </a:pPr>
            <a:r>
              <a:rPr dirty="0">
                <a:latin typeface="Tahoma"/>
                <a:cs typeface="Tahoma"/>
              </a:rPr>
              <a:t>Permite</a:t>
            </a:r>
            <a:r>
              <a:rPr spc="11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compartilhar</a:t>
            </a:r>
            <a:r>
              <a:rPr spc="11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informações</a:t>
            </a:r>
            <a:r>
              <a:rPr spc="11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colaborar</a:t>
            </a:r>
            <a:r>
              <a:rPr spc="11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com</a:t>
            </a:r>
            <a:r>
              <a:rPr spc="11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1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execução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dos</a:t>
            </a:r>
            <a:r>
              <a:rPr spc="11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processos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do 	</a:t>
            </a:r>
            <a:r>
              <a:rPr spc="-10" dirty="0">
                <a:latin typeface="Tahoma"/>
                <a:cs typeface="Tahoma"/>
              </a:rPr>
              <a:t>sistema.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1070"/>
              </a:spcBef>
              <a:buClr>
                <a:srgbClr val="2D1500"/>
              </a:buClr>
              <a:buFont typeface="Wingdings"/>
              <a:buChar char=""/>
            </a:pPr>
            <a:endParaRPr dirty="0">
              <a:latin typeface="Tahoma"/>
              <a:cs typeface="Tahoma"/>
            </a:endParaRPr>
          </a:p>
          <a:p>
            <a:pPr marL="285115" indent="-272415"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Descreve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vínculo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que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ocorre,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normalmente,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entre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os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objetos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ou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mais</a:t>
            </a:r>
            <a:endParaRPr dirty="0">
              <a:latin typeface="Tahoma"/>
              <a:cs typeface="Tahoma"/>
            </a:endParaRPr>
          </a:p>
          <a:p>
            <a:pPr marL="285750"/>
            <a:r>
              <a:rPr spc="-10" dirty="0">
                <a:latin typeface="Tahoma"/>
                <a:cs typeface="Tahoma"/>
              </a:rPr>
              <a:t>classes.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1065"/>
              </a:spcBef>
            </a:pPr>
            <a:endParaRPr dirty="0">
              <a:latin typeface="Tahoma"/>
              <a:cs typeface="Tahoma"/>
            </a:endParaRPr>
          </a:p>
          <a:p>
            <a:pPr marL="285115" indent="-272415"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Os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tipos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relacionamentos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são:</a:t>
            </a:r>
            <a:endParaRPr dirty="0">
              <a:latin typeface="Tahoma"/>
              <a:cs typeface="Tahoma"/>
            </a:endParaRPr>
          </a:p>
          <a:p>
            <a:pPr marL="756285" lvl="1" indent="-286385">
              <a:spcBef>
                <a:spcPts val="1730"/>
              </a:spcBef>
              <a:buClr>
                <a:srgbClr val="2D1500"/>
              </a:buClr>
              <a:buFont typeface="Wingdings"/>
              <a:buChar char=""/>
              <a:tabLst>
                <a:tab pos="756285" algn="l"/>
              </a:tabLst>
            </a:pPr>
            <a:r>
              <a:rPr spc="-10" dirty="0">
                <a:latin typeface="Tahoma"/>
                <a:cs typeface="Tahoma"/>
              </a:rPr>
              <a:t>Associação</a:t>
            </a:r>
            <a:endParaRPr dirty="0">
              <a:latin typeface="Tahoma"/>
              <a:cs typeface="Tahoma"/>
            </a:endParaRPr>
          </a:p>
          <a:p>
            <a:pPr marL="1212850" lvl="2" indent="-285750">
              <a:spcBef>
                <a:spcPts val="1080"/>
              </a:spcBef>
              <a:buClr>
                <a:srgbClr val="2D1500"/>
              </a:buClr>
              <a:buFont typeface="Wingdings"/>
              <a:buChar char=""/>
              <a:tabLst>
                <a:tab pos="1212850" algn="l"/>
              </a:tabLst>
            </a:pPr>
            <a:r>
              <a:rPr spc="-10" dirty="0">
                <a:latin typeface="Tahoma"/>
                <a:cs typeface="Tahoma"/>
              </a:rPr>
              <a:t>Agregação</a:t>
            </a:r>
            <a:endParaRPr dirty="0">
              <a:latin typeface="Tahoma"/>
              <a:cs typeface="Tahoma"/>
            </a:endParaRPr>
          </a:p>
          <a:p>
            <a:pPr marL="1212850" lvl="2" indent="-285750">
              <a:spcBef>
                <a:spcPts val="1080"/>
              </a:spcBef>
              <a:buClr>
                <a:srgbClr val="2D1500"/>
              </a:buClr>
              <a:buFont typeface="Wingdings"/>
              <a:buChar char=""/>
              <a:tabLst>
                <a:tab pos="1212850" algn="l"/>
              </a:tabLst>
            </a:pPr>
            <a:r>
              <a:rPr spc="-10" dirty="0">
                <a:latin typeface="Tahoma"/>
                <a:cs typeface="Tahoma"/>
              </a:rPr>
              <a:t>Composição</a:t>
            </a:r>
            <a:endParaRPr dirty="0">
              <a:latin typeface="Tahoma"/>
              <a:cs typeface="Tahoma"/>
            </a:endParaRPr>
          </a:p>
          <a:p>
            <a:pPr marL="756285" lvl="1" indent="-286385">
              <a:spcBef>
                <a:spcPts val="1085"/>
              </a:spcBef>
              <a:buClr>
                <a:srgbClr val="2D1500"/>
              </a:buClr>
              <a:buFont typeface="Wingdings"/>
              <a:buChar char=""/>
              <a:tabLst>
                <a:tab pos="756285" algn="l"/>
              </a:tabLst>
            </a:pPr>
            <a:r>
              <a:rPr spc="-10" dirty="0">
                <a:latin typeface="Tahoma"/>
                <a:cs typeface="Tahoma"/>
              </a:rPr>
              <a:t>Especialização/Generalização</a:t>
            </a:r>
            <a:endParaRPr dirty="0">
              <a:latin typeface="Tahoma"/>
              <a:cs typeface="Tahoma"/>
            </a:endParaRPr>
          </a:p>
          <a:p>
            <a:pPr marL="756285" lvl="1" indent="-286385">
              <a:spcBef>
                <a:spcPts val="1080"/>
              </a:spcBef>
              <a:buClr>
                <a:srgbClr val="2D1500"/>
              </a:buClr>
              <a:buFont typeface="Wingdings"/>
              <a:buChar char=""/>
              <a:tabLst>
                <a:tab pos="756285" algn="l"/>
              </a:tabLst>
            </a:pPr>
            <a:r>
              <a:rPr spc="-10" dirty="0">
                <a:latin typeface="Tahoma"/>
                <a:cs typeface="Tahoma"/>
              </a:rPr>
              <a:t>Dependência</a:t>
            </a:r>
            <a:endParaRPr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85718" y="3032342"/>
            <a:ext cx="3240405" cy="3632200"/>
            <a:chOff x="4499990" y="3140984"/>
            <a:chExt cx="3240405" cy="3632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9990" y="3140984"/>
              <a:ext cx="3240405" cy="36316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36028" y="4077080"/>
              <a:ext cx="185420" cy="267970"/>
            </a:xfrm>
            <a:custGeom>
              <a:avLst/>
              <a:gdLst/>
              <a:ahLst/>
              <a:cxnLst/>
              <a:rect l="l" t="t" r="r" b="b"/>
              <a:pathLst>
                <a:path w="185420" h="267970">
                  <a:moveTo>
                    <a:pt x="0" y="0"/>
                  </a:moveTo>
                  <a:lnTo>
                    <a:pt x="0" y="267843"/>
                  </a:lnTo>
                  <a:lnTo>
                    <a:pt x="185420" y="13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36028" y="4077080"/>
              <a:ext cx="185420" cy="267970"/>
            </a:xfrm>
            <a:custGeom>
              <a:avLst/>
              <a:gdLst/>
              <a:ahLst/>
              <a:cxnLst/>
              <a:rect l="l" t="t" r="r" b="b"/>
              <a:pathLst>
                <a:path w="185420" h="267970">
                  <a:moveTo>
                    <a:pt x="0" y="0"/>
                  </a:moveTo>
                  <a:lnTo>
                    <a:pt x="185420" y="133858"/>
                  </a:lnTo>
                  <a:lnTo>
                    <a:pt x="0" y="2678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6859" y="775628"/>
            <a:ext cx="990599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</a:rPr>
              <a:t>Associação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4239" y="1759843"/>
            <a:ext cx="664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Descreve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conjunto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vínculos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entre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elementos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modelo.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4239" y="2476957"/>
            <a:ext cx="8601075" cy="325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  <a:tab pos="2038350" algn="l"/>
                <a:tab pos="3155315" algn="l"/>
                <a:tab pos="3685540" algn="l"/>
                <a:tab pos="4818380" algn="l"/>
                <a:tab pos="5709920" algn="l"/>
                <a:tab pos="6111240" algn="l"/>
                <a:tab pos="6584950" algn="l"/>
                <a:tab pos="7179309" algn="l"/>
                <a:tab pos="8464550" algn="l"/>
              </a:tabLst>
            </a:pPr>
            <a:r>
              <a:rPr spc="-10" dirty="0">
                <a:latin typeface="Tahoma"/>
                <a:cs typeface="Tahoma"/>
              </a:rPr>
              <a:t>Relacionamento</a:t>
            </a:r>
            <a:r>
              <a:rPr dirty="0">
                <a:latin typeface="Tahoma"/>
                <a:cs typeface="Tahoma"/>
              </a:rPr>
              <a:t>	</a:t>
            </a:r>
            <a:r>
              <a:rPr spc="-10" dirty="0">
                <a:latin typeface="Tahoma"/>
                <a:cs typeface="Tahoma"/>
              </a:rPr>
              <a:t>estrutural</a:t>
            </a:r>
            <a:r>
              <a:rPr dirty="0">
                <a:latin typeface="Tahoma"/>
                <a:cs typeface="Tahoma"/>
              </a:rPr>
              <a:t>	</a:t>
            </a:r>
            <a:r>
              <a:rPr spc="-25" dirty="0">
                <a:latin typeface="Tahoma"/>
                <a:cs typeface="Tahoma"/>
              </a:rPr>
              <a:t>que</a:t>
            </a:r>
            <a:r>
              <a:rPr dirty="0">
                <a:latin typeface="Tahoma"/>
                <a:cs typeface="Tahoma"/>
              </a:rPr>
              <a:t>	</a:t>
            </a:r>
            <a:r>
              <a:rPr spc="-10" dirty="0">
                <a:latin typeface="Tahoma"/>
                <a:cs typeface="Tahoma"/>
              </a:rPr>
              <a:t>especifica</a:t>
            </a:r>
            <a:r>
              <a:rPr dirty="0">
                <a:latin typeface="Tahoma"/>
                <a:cs typeface="Tahoma"/>
              </a:rPr>
              <a:t>	</a:t>
            </a:r>
            <a:r>
              <a:rPr spc="-10" dirty="0">
                <a:latin typeface="Tahoma"/>
                <a:cs typeface="Tahoma"/>
              </a:rPr>
              <a:t>objetos</a:t>
            </a:r>
            <a:r>
              <a:rPr dirty="0">
                <a:latin typeface="Tahoma"/>
                <a:cs typeface="Tahoma"/>
              </a:rPr>
              <a:t>	</a:t>
            </a:r>
            <a:r>
              <a:rPr spc="-25" dirty="0">
                <a:latin typeface="Tahoma"/>
                <a:cs typeface="Tahoma"/>
              </a:rPr>
              <a:t>de</a:t>
            </a:r>
            <a:r>
              <a:rPr dirty="0">
                <a:latin typeface="Tahoma"/>
                <a:cs typeface="Tahoma"/>
              </a:rPr>
              <a:t>	</a:t>
            </a:r>
            <a:r>
              <a:rPr spc="-25" dirty="0">
                <a:latin typeface="Tahoma"/>
                <a:cs typeface="Tahoma"/>
              </a:rPr>
              <a:t>um</a:t>
            </a:r>
            <a:r>
              <a:rPr dirty="0">
                <a:latin typeface="Tahoma"/>
                <a:cs typeface="Tahoma"/>
              </a:rPr>
              <a:t>	</a:t>
            </a:r>
            <a:r>
              <a:rPr spc="-20" dirty="0">
                <a:latin typeface="Tahoma"/>
                <a:cs typeface="Tahoma"/>
              </a:rPr>
              <a:t>item</a:t>
            </a:r>
            <a:r>
              <a:rPr dirty="0">
                <a:latin typeface="Tahoma"/>
                <a:cs typeface="Tahoma"/>
              </a:rPr>
              <a:t>	</a:t>
            </a:r>
            <a:r>
              <a:rPr spc="-10" dirty="0">
                <a:latin typeface="Tahoma"/>
                <a:cs typeface="Tahoma"/>
              </a:rPr>
              <a:t>conectados</a:t>
            </a:r>
            <a:r>
              <a:rPr dirty="0">
                <a:latin typeface="Tahoma"/>
                <a:cs typeface="Tahoma"/>
              </a:rPr>
              <a:t>	</a:t>
            </a:r>
            <a:r>
              <a:rPr spc="-50" dirty="0">
                <a:latin typeface="Tahoma"/>
                <a:cs typeface="Tahoma"/>
              </a:rPr>
              <a:t>a</a:t>
            </a:r>
            <a:endParaRPr dirty="0">
              <a:latin typeface="Tahoma"/>
              <a:cs typeface="Tahoma"/>
            </a:endParaRPr>
          </a:p>
          <a:p>
            <a:pPr marL="285750"/>
            <a:r>
              <a:rPr dirty="0">
                <a:latin typeface="Tahoma"/>
                <a:cs typeface="Tahoma"/>
              </a:rPr>
              <a:t>objetos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outro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item:</a:t>
            </a:r>
            <a:endParaRPr dirty="0">
              <a:latin typeface="Tahoma"/>
              <a:cs typeface="Tahoma"/>
            </a:endParaRPr>
          </a:p>
          <a:p>
            <a:pPr>
              <a:spcBef>
                <a:spcPts val="1065"/>
              </a:spcBef>
            </a:pPr>
            <a:endParaRPr dirty="0">
              <a:latin typeface="Tahoma"/>
              <a:cs typeface="Tahoma"/>
            </a:endParaRPr>
          </a:p>
          <a:p>
            <a:pPr marL="756285" lvl="1" indent="-286385">
              <a:spcBef>
                <a:spcPts val="5"/>
              </a:spcBef>
              <a:buClr>
                <a:srgbClr val="2D1500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Associação</a:t>
            </a:r>
            <a:r>
              <a:rPr spc="27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 </a:t>
            </a:r>
            <a:r>
              <a:rPr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binária</a:t>
            </a:r>
            <a:r>
              <a:rPr spc="28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–</a:t>
            </a:r>
            <a:r>
              <a:rPr spc="30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quando</a:t>
            </a:r>
            <a:r>
              <a:rPr spc="27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há</a:t>
            </a:r>
            <a:r>
              <a:rPr spc="29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duas</a:t>
            </a:r>
            <a:r>
              <a:rPr spc="28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classes</a:t>
            </a:r>
            <a:r>
              <a:rPr spc="28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envolvidas</a:t>
            </a:r>
            <a:r>
              <a:rPr spc="28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na</a:t>
            </a:r>
            <a:r>
              <a:rPr spc="28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associação</a:t>
            </a:r>
            <a:r>
              <a:rPr spc="28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de</a:t>
            </a:r>
            <a:endParaRPr dirty="0">
              <a:latin typeface="Tahoma"/>
              <a:cs typeface="Tahoma"/>
            </a:endParaRPr>
          </a:p>
          <a:p>
            <a:pPr marL="756285"/>
            <a:r>
              <a:rPr dirty="0">
                <a:latin typeface="Tahoma"/>
                <a:cs typeface="Tahoma"/>
              </a:rPr>
              <a:t>forma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direta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para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outra.</a:t>
            </a:r>
            <a:endParaRPr dirty="0">
              <a:latin typeface="Tahoma"/>
              <a:cs typeface="Tahoma"/>
            </a:endParaRPr>
          </a:p>
          <a:p>
            <a:pPr marL="1212850" lvl="2" indent="-285750">
              <a:spcBef>
                <a:spcPts val="600"/>
              </a:spcBef>
              <a:buClr>
                <a:srgbClr val="2D1500"/>
              </a:buClr>
              <a:buFont typeface="Wingdings"/>
              <a:buChar char=""/>
              <a:tabLst>
                <a:tab pos="1212850" algn="l"/>
              </a:tabLst>
            </a:pPr>
            <a:r>
              <a:rPr dirty="0">
                <a:latin typeface="Tahoma"/>
                <a:cs typeface="Tahoma"/>
              </a:rPr>
              <a:t>Relacionamento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entre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duas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(tipo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mais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comum).</a:t>
            </a:r>
            <a:endParaRPr dirty="0">
              <a:latin typeface="Tahoma"/>
              <a:cs typeface="Tahoma"/>
            </a:endParaRPr>
          </a:p>
          <a:p>
            <a:pPr marL="1212850" lvl="2" indent="-285750">
              <a:spcBef>
                <a:spcPts val="1080"/>
              </a:spcBef>
              <a:buClr>
                <a:srgbClr val="2D1500"/>
              </a:buClr>
              <a:buFont typeface="Wingdings"/>
              <a:buChar char=""/>
              <a:tabLst>
                <a:tab pos="1212850" algn="l"/>
              </a:tabLst>
            </a:pPr>
            <a:r>
              <a:rPr dirty="0">
                <a:latin typeface="Tahoma"/>
                <a:cs typeface="Tahoma"/>
              </a:rPr>
              <a:t>Podem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possuir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títulos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para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determinar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tipo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vínculo.</a:t>
            </a:r>
            <a:endParaRPr dirty="0">
              <a:latin typeface="Tahoma"/>
              <a:cs typeface="Tahoma"/>
            </a:endParaRPr>
          </a:p>
          <a:p>
            <a:pPr lvl="2">
              <a:spcBef>
                <a:spcPts val="1070"/>
              </a:spcBef>
              <a:buClr>
                <a:srgbClr val="2D1500"/>
              </a:buClr>
              <a:buFont typeface="Wingdings"/>
              <a:buChar char=""/>
            </a:pPr>
            <a:endParaRPr dirty="0">
              <a:latin typeface="Tahoma"/>
              <a:cs typeface="Tahoma"/>
            </a:endParaRPr>
          </a:p>
          <a:p>
            <a:pPr marL="756285" marR="5080" lvl="1" indent="-287020">
              <a:buClr>
                <a:srgbClr val="2D1500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Associação</a:t>
            </a:r>
            <a:r>
              <a:rPr spc="240"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 </a:t>
            </a:r>
            <a:r>
              <a:rPr dirty="0">
                <a:uFill>
                  <a:solidFill>
                    <a:srgbClr val="713400"/>
                  </a:solidFill>
                </a:uFill>
                <a:latin typeface="Tahoma"/>
                <a:cs typeface="Tahoma"/>
              </a:rPr>
              <a:t>unária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–</a:t>
            </a:r>
            <a:r>
              <a:rPr spc="26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quando</a:t>
            </a:r>
            <a:r>
              <a:rPr spc="2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há</a:t>
            </a:r>
            <a:r>
              <a:rPr spc="25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relacionamento</a:t>
            </a:r>
            <a:r>
              <a:rPr spc="2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25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consigo </a:t>
            </a:r>
            <a:r>
              <a:rPr dirty="0">
                <a:latin typeface="Tahoma"/>
                <a:cs typeface="Tahoma"/>
              </a:rPr>
              <a:t>mesma.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comparada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ao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modelo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ER,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seria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auto-relacionamento.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3457" y="746986"/>
            <a:ext cx="9415557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</a:rPr>
              <a:t>Associação</a:t>
            </a:r>
            <a:r>
              <a:rPr b="1" spc="-3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unária</a:t>
            </a:r>
            <a:r>
              <a:rPr b="1" spc="-5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(ou</a:t>
            </a:r>
            <a:r>
              <a:rPr b="1" spc="-20" dirty="0">
                <a:solidFill>
                  <a:srgbClr val="FF0000"/>
                </a:solidFill>
              </a:rPr>
              <a:t> </a:t>
            </a:r>
            <a:r>
              <a:rPr b="1" spc="-10" dirty="0">
                <a:solidFill>
                  <a:srgbClr val="FF0000"/>
                </a:solidFill>
              </a:rPr>
              <a:t>reflexiva)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4239" y="1516761"/>
            <a:ext cx="85985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2415">
              <a:spcBef>
                <a:spcPts val="100"/>
              </a:spcBef>
              <a:buClr>
                <a:srgbClr val="2D1500"/>
              </a:buClr>
              <a:buFont typeface="Wingdings"/>
              <a:buChar char=""/>
              <a:tabLst>
                <a:tab pos="285750" algn="l"/>
              </a:tabLst>
            </a:pPr>
            <a:r>
              <a:rPr dirty="0">
                <a:latin typeface="Tahoma"/>
                <a:cs typeface="Tahoma"/>
              </a:rPr>
              <a:t>Ocorre</a:t>
            </a:r>
            <a:r>
              <a:rPr spc="1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quando</a:t>
            </a:r>
            <a:r>
              <a:rPr spc="1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há</a:t>
            </a:r>
            <a:r>
              <a:rPr spc="1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1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relacionamento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1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1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objeto</a:t>
            </a:r>
            <a:r>
              <a:rPr spc="1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spc="1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uma</a:t>
            </a:r>
            <a:r>
              <a:rPr spc="1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</a:t>
            </a:r>
            <a:r>
              <a:rPr spc="1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com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objetos 	</a:t>
            </a:r>
            <a:r>
              <a:rPr dirty="0">
                <a:latin typeface="Tahoma"/>
                <a:cs typeface="Tahoma"/>
              </a:rPr>
              <a:t>da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mesma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classe;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108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No</a:t>
            </a:r>
            <a:r>
              <a:rPr spc="229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exemplo</a:t>
            </a:r>
            <a:r>
              <a:rPr spc="2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abaixo,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percebe-</a:t>
            </a:r>
            <a:r>
              <a:rPr dirty="0">
                <a:latin typeface="Tahoma"/>
                <a:cs typeface="Tahoma"/>
              </a:rPr>
              <a:t>se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que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spc="2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objeto</a:t>
            </a:r>
            <a:r>
              <a:rPr spc="25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da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classe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Funcionário</a:t>
            </a:r>
            <a:r>
              <a:rPr spc="2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pode</a:t>
            </a:r>
            <a:r>
              <a:rPr spc="25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(ou</a:t>
            </a:r>
            <a:endParaRPr dirty="0">
              <a:latin typeface="Tahoma"/>
              <a:cs typeface="Tahoma"/>
            </a:endParaRPr>
          </a:p>
          <a:p>
            <a:pPr marL="285750"/>
            <a:r>
              <a:rPr dirty="0">
                <a:latin typeface="Tahoma"/>
                <a:cs typeface="Tahoma"/>
              </a:rPr>
              <a:t>não)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supervisionar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outros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objetos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dessa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mesma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classe;</a:t>
            </a:r>
            <a:endParaRPr dirty="0">
              <a:latin typeface="Tahoma"/>
              <a:cs typeface="Tahoma"/>
            </a:endParaRPr>
          </a:p>
          <a:p>
            <a:pPr marL="285115" indent="-272415">
              <a:spcBef>
                <a:spcPts val="1080"/>
              </a:spcBef>
              <a:buClr>
                <a:srgbClr val="2D1500"/>
              </a:buClr>
              <a:buFont typeface="Wingdings"/>
              <a:buChar char=""/>
              <a:tabLst>
                <a:tab pos="285115" algn="l"/>
              </a:tabLst>
            </a:pPr>
            <a:r>
              <a:rPr dirty="0">
                <a:latin typeface="Tahoma"/>
                <a:cs typeface="Tahoma"/>
              </a:rPr>
              <a:t>Para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relacionamento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ficar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mais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claro,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pode-</a:t>
            </a:r>
            <a:r>
              <a:rPr dirty="0">
                <a:latin typeface="Tahoma"/>
                <a:cs typeface="Tahoma"/>
              </a:rPr>
              <a:t>se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informar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sua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multiplicidade.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9741" y="3904878"/>
            <a:ext cx="6036606" cy="21865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372</TotalTime>
  <Words>978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Adobe Gothic Std B</vt:lpstr>
      <vt:lpstr>Arial</vt:lpstr>
      <vt:lpstr>Calibri</vt:lpstr>
      <vt:lpstr>Tahoma</vt:lpstr>
      <vt:lpstr>Times New Roman</vt:lpstr>
      <vt:lpstr>Tw Cen MT</vt:lpstr>
      <vt:lpstr>Wingdings</vt:lpstr>
      <vt:lpstr>Circuito</vt:lpstr>
      <vt:lpstr>Requisito e modelagem de software</vt:lpstr>
      <vt:lpstr>Apresentação do PowerPoint</vt:lpstr>
      <vt:lpstr>Apresentação do PowerPoint</vt:lpstr>
      <vt:lpstr>Introdução</vt:lpstr>
      <vt:lpstr>Classe</vt:lpstr>
      <vt:lpstr>Relembrando...</vt:lpstr>
      <vt:lpstr>Relacionamento</vt:lpstr>
      <vt:lpstr>Associação</vt:lpstr>
      <vt:lpstr>Associação unária (ou reflexiva)</vt:lpstr>
      <vt:lpstr>Apresentação do PowerPoint</vt:lpstr>
      <vt:lpstr>Apresentação do PowerPoint</vt:lpstr>
      <vt:lpstr>Multiplicidade</vt:lpstr>
      <vt:lpstr>Agregação</vt:lpstr>
      <vt:lpstr>Composição</vt:lpstr>
      <vt:lpstr>Especialização/Generalização</vt:lpstr>
      <vt:lpstr>Dependência</vt:lpstr>
      <vt:lpstr>Classe associativa</vt:lpstr>
      <vt:lpstr>Apresentação do PowerPoint</vt:lpstr>
      <vt:lpstr>Restrição</vt:lpstr>
      <vt:lpstr>Interface</vt:lpstr>
      <vt:lpstr>Exemplos de Diagramas de Classe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Recursivos</dc:title>
  <dc:creator>Familia</dc:creator>
  <cp:lastModifiedBy>Wellington Fabio de Oliveira Martins</cp:lastModifiedBy>
  <cp:revision>21</cp:revision>
  <dcterms:created xsi:type="dcterms:W3CDTF">2023-11-26T19:49:14Z</dcterms:created>
  <dcterms:modified xsi:type="dcterms:W3CDTF">2024-08-12T11:33:11Z</dcterms:modified>
</cp:coreProperties>
</file>