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‹nº›</a:t>
            </a:fld>
            <a:endParaRPr lang="pt-BR" spc="-25" dirty="0"/>
          </a:p>
        </p:txBody>
      </p:sp>
    </p:spTree>
    <p:extLst>
      <p:ext uri="{BB962C8B-B14F-4D97-AF65-F5344CB8AC3E}">
        <p14:creationId xmlns:p14="http://schemas.microsoft.com/office/powerpoint/2010/main" val="385884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Requisito e modelagem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923" y="371722"/>
            <a:ext cx="144970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Papeis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5" y="1479551"/>
            <a:ext cx="5965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Objetos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são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representados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pelo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papel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que </a:t>
            </a:r>
            <a:r>
              <a:rPr sz="2400" dirty="0">
                <a:latin typeface="Tahoma"/>
                <a:cs typeface="Tahoma"/>
              </a:rPr>
              <a:t>desempenham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transação,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não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são </a:t>
            </a:r>
            <a:r>
              <a:rPr sz="2400" dirty="0">
                <a:latin typeface="Tahoma"/>
                <a:cs typeface="Tahoma"/>
              </a:rPr>
              <a:t>referenciados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diretamente;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3176" y="2625725"/>
            <a:ext cx="2133600" cy="1524000"/>
          </a:xfrm>
          <a:custGeom>
            <a:avLst/>
            <a:gdLst/>
            <a:ahLst/>
            <a:cxnLst/>
            <a:rect l="l" t="t" r="r" b="b"/>
            <a:pathLst>
              <a:path w="2133600" h="1524000">
                <a:moveTo>
                  <a:pt x="2133600" y="0"/>
                </a:moveTo>
                <a:lnTo>
                  <a:pt x="0" y="0"/>
                </a:lnTo>
                <a:lnTo>
                  <a:pt x="0" y="1524000"/>
                </a:lnTo>
                <a:lnTo>
                  <a:pt x="2133600" y="1524000"/>
                </a:lnTo>
                <a:lnTo>
                  <a:pt x="213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3176" y="2625726"/>
            <a:ext cx="2133600" cy="9335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770"/>
              </a:spcBef>
            </a:pPr>
            <a:endParaRPr dirty="0">
              <a:latin typeface="Times New Roman"/>
              <a:cs typeface="Times New Roman"/>
            </a:endParaRPr>
          </a:p>
          <a:p>
            <a:pPr marL="415290">
              <a:spcBef>
                <a:spcPts val="5"/>
              </a:spcBef>
            </a:pPr>
            <a:r>
              <a:rPr spc="-10" dirty="0">
                <a:latin typeface="Tahoma"/>
                <a:cs typeface="Tahoma"/>
              </a:rPr>
              <a:t>Nome:Classe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3776" y="42418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1776" y="35560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7004" y="4974463"/>
            <a:ext cx="239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Linha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vida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objeto</a:t>
            </a:r>
            <a:endParaRPr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9455" y="4921885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80" y="129709"/>
                </a:moveTo>
                <a:lnTo>
                  <a:pt x="222504" y="158114"/>
                </a:lnTo>
                <a:lnTo>
                  <a:pt x="307594" y="158114"/>
                </a:lnTo>
                <a:lnTo>
                  <a:pt x="290576" y="135381"/>
                </a:lnTo>
                <a:lnTo>
                  <a:pt x="248031" y="135381"/>
                </a:lnTo>
                <a:lnTo>
                  <a:pt x="236680" y="129709"/>
                </a:lnTo>
                <a:close/>
              </a:path>
              <a:path w="307975" h="158114">
                <a:moveTo>
                  <a:pt x="242338" y="118372"/>
                </a:moveTo>
                <a:lnTo>
                  <a:pt x="236680" y="129709"/>
                </a:lnTo>
                <a:lnTo>
                  <a:pt x="248031" y="135381"/>
                </a:lnTo>
                <a:lnTo>
                  <a:pt x="253746" y="124078"/>
                </a:lnTo>
                <a:lnTo>
                  <a:pt x="242338" y="118372"/>
                </a:lnTo>
                <a:close/>
              </a:path>
              <a:path w="307975" h="158114">
                <a:moveTo>
                  <a:pt x="256540" y="89915"/>
                </a:moveTo>
                <a:lnTo>
                  <a:pt x="242338" y="118372"/>
                </a:lnTo>
                <a:lnTo>
                  <a:pt x="253746" y="124078"/>
                </a:lnTo>
                <a:lnTo>
                  <a:pt x="248031" y="135381"/>
                </a:lnTo>
                <a:lnTo>
                  <a:pt x="290576" y="135381"/>
                </a:lnTo>
                <a:lnTo>
                  <a:pt x="256540" y="89915"/>
                </a:lnTo>
                <a:close/>
              </a:path>
              <a:path w="307975" h="158114">
                <a:moveTo>
                  <a:pt x="5715" y="0"/>
                </a:moveTo>
                <a:lnTo>
                  <a:pt x="0" y="11429"/>
                </a:lnTo>
                <a:lnTo>
                  <a:pt x="236680" y="129709"/>
                </a:lnTo>
                <a:lnTo>
                  <a:pt x="242338" y="118372"/>
                </a:lnTo>
                <a:lnTo>
                  <a:pt x="5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401" y="359489"/>
            <a:ext cx="1671197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4443" y="1731975"/>
            <a:ext cx="4571365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spcBef>
                <a:spcPts val="105"/>
              </a:spcBef>
              <a:buClr>
                <a:srgbClr val="D24717"/>
              </a:buClr>
              <a:buSzPct val="84782"/>
              <a:buFont typeface="Segoe UI Symbol"/>
              <a:buChar char="⚫"/>
              <a:tabLst>
                <a:tab pos="285115" algn="l"/>
              </a:tabLst>
            </a:pPr>
            <a:r>
              <a:rPr sz="2300" dirty="0">
                <a:latin typeface="Tahoma"/>
                <a:cs typeface="Tahoma"/>
              </a:rPr>
              <a:t>Esteriótipos:bastante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utilizados, </a:t>
            </a:r>
            <a:r>
              <a:rPr sz="2300" dirty="0">
                <a:latin typeface="Tahoma"/>
                <a:cs typeface="Tahoma"/>
              </a:rPr>
              <a:t>pois</a:t>
            </a:r>
            <a:r>
              <a:rPr sz="2300" spc="-7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precisamos</a:t>
            </a:r>
            <a:r>
              <a:rPr sz="2300" spc="-7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representar </a:t>
            </a:r>
            <a:r>
              <a:rPr sz="2300" dirty="0">
                <a:latin typeface="Tahoma"/>
                <a:cs typeface="Tahoma"/>
              </a:rPr>
              <a:t>interações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com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usuário,</a:t>
            </a:r>
            <a:r>
              <a:rPr sz="2300" spc="57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gravação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</a:t>
            </a:r>
            <a:r>
              <a:rPr sz="2300" spc="-7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recuperação</a:t>
            </a:r>
            <a:r>
              <a:rPr sz="2300" spc="-7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de </a:t>
            </a:r>
            <a:r>
              <a:rPr sz="2300" dirty="0">
                <a:latin typeface="Tahoma"/>
                <a:cs typeface="Tahoma"/>
              </a:rPr>
              <a:t>informações</a:t>
            </a:r>
            <a:r>
              <a:rPr sz="2300" spc="-6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em</a:t>
            </a:r>
            <a:r>
              <a:rPr sz="2300" spc="-5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banco</a:t>
            </a:r>
            <a:r>
              <a:rPr sz="2300" spc="-5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de</a:t>
            </a:r>
            <a:r>
              <a:rPr sz="2300" spc="-5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dados, </a:t>
            </a:r>
            <a:r>
              <a:rPr sz="2300" dirty="0">
                <a:latin typeface="Tahoma"/>
                <a:cs typeface="Tahoma"/>
              </a:rPr>
              <a:t>textos</a:t>
            </a:r>
            <a:r>
              <a:rPr sz="2300" spc="-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ou</a:t>
            </a:r>
            <a:r>
              <a:rPr sz="2300" spc="-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XML.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No</a:t>
            </a:r>
            <a:r>
              <a:rPr sz="2300" spc="-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exemplo</a:t>
            </a:r>
            <a:r>
              <a:rPr sz="2300" spc="-5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ao</a:t>
            </a:r>
            <a:endParaRPr sz="2300">
              <a:latin typeface="Tahoma"/>
              <a:cs typeface="Tahoma"/>
            </a:endParaRPr>
          </a:p>
          <a:p>
            <a:pPr marL="285115" marR="347345"/>
            <a:r>
              <a:rPr sz="2300" dirty="0">
                <a:latin typeface="Tahoma"/>
                <a:cs typeface="Tahoma"/>
              </a:rPr>
              <a:t>lado,</a:t>
            </a:r>
            <a:r>
              <a:rPr sz="2300" spc="-5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letra</a:t>
            </a:r>
            <a:r>
              <a:rPr sz="2300" spc="-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“a”</a:t>
            </a:r>
            <a:r>
              <a:rPr sz="2300" spc="-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antes</a:t>
            </a:r>
            <a:r>
              <a:rPr sz="2300" spc="-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45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dois </a:t>
            </a:r>
            <a:r>
              <a:rPr sz="2300" dirty="0">
                <a:latin typeface="Tahoma"/>
                <a:cs typeface="Tahoma"/>
              </a:rPr>
              <a:t>pontos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será</a:t>
            </a:r>
            <a:r>
              <a:rPr sz="2300" spc="-3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nome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da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página </a:t>
            </a:r>
            <a:r>
              <a:rPr sz="2300" dirty="0">
                <a:latin typeface="Tahoma"/>
                <a:cs typeface="Tahoma"/>
              </a:rPr>
              <a:t>PHP</a:t>
            </a:r>
            <a:r>
              <a:rPr sz="2300" spc="-5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em</a:t>
            </a:r>
            <a:r>
              <a:rPr sz="2300" spc="-1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questão.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0926" y="1441451"/>
            <a:ext cx="2619375" cy="1209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0" y="3528948"/>
            <a:ext cx="2381250" cy="1257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522" y="574938"/>
            <a:ext cx="247695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Mensagens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88974"/>
            <a:ext cx="80841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Representam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execução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operação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classe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ocorrência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evento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máquina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de </a:t>
            </a:r>
            <a:r>
              <a:rPr sz="2400" dirty="0">
                <a:latin typeface="Tahoma"/>
                <a:cs typeface="Tahoma"/>
              </a:rPr>
              <a:t>estados,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são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ordenadas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tempo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cima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baixo);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703" y="3443234"/>
            <a:ext cx="5149946" cy="24336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269" y="725027"/>
            <a:ext cx="544893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Sintaxe</a:t>
            </a:r>
            <a:r>
              <a:rPr spc="-150" dirty="0"/>
              <a:t> </a:t>
            </a:r>
            <a:r>
              <a:rPr dirty="0"/>
              <a:t>para</a:t>
            </a:r>
            <a:r>
              <a:rPr spc="-114" dirty="0"/>
              <a:t> </a:t>
            </a:r>
            <a:r>
              <a:rPr spc="-10" dirty="0"/>
              <a:t>Mensagens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70050" y="1339736"/>
            <a:ext cx="9905999" cy="487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72415">
              <a:lnSpc>
                <a:spcPts val="288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99720" algn="l"/>
              </a:tabLst>
            </a:pPr>
            <a:r>
              <a:rPr spc="-10" dirty="0"/>
              <a:t>Mensagem</a:t>
            </a:r>
            <a:endParaRPr dirty="0"/>
          </a:p>
          <a:p>
            <a:pPr marL="575945" lvl="1" indent="-229235">
              <a:lnSpc>
                <a:spcPts val="2640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76580" algn="l"/>
                <a:tab pos="4892675" algn="l"/>
                <a:tab pos="6834505" algn="l"/>
              </a:tabLst>
            </a:pP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rótulos:</a:t>
            </a:r>
            <a:r>
              <a:rPr sz="2200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predecessor</a:t>
            </a:r>
            <a:r>
              <a:rPr sz="22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cond-guarda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exp-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sequencia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valor</a:t>
            </a:r>
            <a:endParaRPr sz="2200" dirty="0">
              <a:latin typeface="Tahoma"/>
              <a:cs typeface="Tahoma"/>
            </a:endParaRPr>
          </a:p>
          <a:p>
            <a:pPr marL="575310">
              <a:lnSpc>
                <a:spcPct val="100000"/>
              </a:lnSpc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retorno:=</a:t>
            </a:r>
            <a:r>
              <a:rPr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nome-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da-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mensagem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lista-</a:t>
            </a:r>
            <a:r>
              <a:rPr u="sng" spc="-35" dirty="0">
                <a:uFill>
                  <a:solidFill>
                    <a:srgbClr val="000000"/>
                  </a:solidFill>
                </a:uFill>
              </a:rPr>
              <a:t>de-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argumento</a:t>
            </a:r>
          </a:p>
          <a:p>
            <a:pPr marL="847725" lvl="2" indent="-226695">
              <a:lnSpc>
                <a:spcPct val="100000"/>
              </a:lnSpc>
              <a:spcBef>
                <a:spcPts val="10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48360" algn="l"/>
                <a:tab pos="6283325" algn="l"/>
                <a:tab pos="6518275" algn="l"/>
              </a:tabLst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expressão</a:t>
            </a:r>
            <a:r>
              <a:rPr sz="20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seqüência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1.1.2: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1.2.3: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3.1a: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3.1b:</a:t>
            </a:r>
            <a:endParaRPr sz="2000" dirty="0">
              <a:latin typeface="Tahoma"/>
              <a:cs typeface="Tahoma"/>
            </a:endParaRPr>
          </a:p>
          <a:p>
            <a:pPr marL="847725" lvl="2" indent="-226695">
              <a:lnSpc>
                <a:spcPct val="100000"/>
              </a:lnSpc>
              <a:buClr>
                <a:srgbClr val="E6B0AB"/>
              </a:buClr>
              <a:buSzPct val="85000"/>
              <a:buFont typeface="Segoe UI Symbol"/>
              <a:buChar char="⚫"/>
              <a:tabLst>
                <a:tab pos="848360" algn="l"/>
              </a:tabLst>
            </a:pP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predecessor</a:t>
            </a:r>
            <a:r>
              <a:rPr sz="2000" spc="-45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-</a:t>
            </a:r>
            <a:r>
              <a:rPr sz="2000" spc="-20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1.1,</a:t>
            </a:r>
            <a:r>
              <a:rPr sz="2000" spc="-40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1.2</a:t>
            </a:r>
            <a:r>
              <a:rPr sz="2000" spc="-25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/</a:t>
            </a:r>
            <a:r>
              <a:rPr sz="2000" spc="-20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1.3</a:t>
            </a:r>
            <a:r>
              <a:rPr sz="2000" spc="-25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:</a:t>
            </a:r>
            <a:r>
              <a:rPr sz="2000" spc="-10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continue</a:t>
            </a:r>
            <a:r>
              <a:rPr sz="2000" spc="-20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E3611"/>
                </a:solidFill>
                <a:latin typeface="Tahoma"/>
                <a:cs typeface="Tahoma"/>
              </a:rPr>
              <a:t>(</a:t>
            </a:r>
            <a:r>
              <a:rPr sz="2000" spc="-10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9E3611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847725" lvl="2" indent="-226695">
              <a:lnSpc>
                <a:spcPct val="100000"/>
              </a:lnSpc>
              <a:buClr>
                <a:srgbClr val="E6B0AB"/>
              </a:buClr>
              <a:buSzPct val="85000"/>
              <a:buFont typeface="Segoe UI Symbol"/>
              <a:buChar char="⚫"/>
              <a:tabLst>
                <a:tab pos="84836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condições</a:t>
            </a:r>
            <a:r>
              <a:rPr sz="20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guarda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[cláusula-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de-condição]</a:t>
            </a:r>
            <a:endParaRPr sz="2000" dirty="0">
              <a:latin typeface="Tahoma"/>
              <a:cs typeface="Tahoma"/>
            </a:endParaRPr>
          </a:p>
          <a:p>
            <a:pPr marL="1122680" lvl="3" indent="-227329">
              <a:lnSpc>
                <a:spcPct val="100000"/>
              </a:lnSpc>
              <a:buClr>
                <a:srgbClr val="A18E6A"/>
              </a:buClr>
              <a:buSzPct val="80000"/>
              <a:buFont typeface="Segoe UI Symbol"/>
              <a:buChar char="⚫"/>
              <a:tabLst>
                <a:tab pos="112331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3.1</a:t>
            </a:r>
            <a:r>
              <a:rPr sz="20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[x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0]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: abc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1123315" lvl="3" indent="-227965">
              <a:lnSpc>
                <a:spcPct val="100000"/>
              </a:lnSpc>
              <a:buClr>
                <a:srgbClr val="A18E6A"/>
              </a:buClr>
              <a:buSzPct val="80000"/>
              <a:buFont typeface="Segoe UI Symbol"/>
              <a:buChar char="⚫"/>
              <a:tabLst>
                <a:tab pos="11239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3.2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[x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&gt;=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0]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def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847725" lvl="2" indent="-226695">
              <a:lnSpc>
                <a:spcPct val="100000"/>
              </a:lnSpc>
              <a:buClr>
                <a:srgbClr val="E6B0AB"/>
              </a:buClr>
              <a:buSzPct val="85000"/>
              <a:buFont typeface="Segoe UI Symbol"/>
              <a:buChar char="⚫"/>
              <a:tabLst>
                <a:tab pos="848360" algn="l"/>
                <a:tab pos="2397125" algn="l"/>
              </a:tabLst>
            </a:pP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iterações</a:t>
            </a:r>
            <a:r>
              <a:rPr sz="2000" spc="-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-</a:t>
            </a:r>
            <a:r>
              <a:rPr sz="2000" spc="-50" dirty="0">
                <a:solidFill>
                  <a:srgbClr val="00AF50"/>
                </a:solidFill>
                <a:latin typeface="Tahoma"/>
                <a:cs typeface="Tahoma"/>
              </a:rPr>
              <a:t> *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	[cláusula-</a:t>
            </a:r>
            <a:r>
              <a:rPr sz="2000" spc="-10" dirty="0">
                <a:solidFill>
                  <a:srgbClr val="00AF50"/>
                </a:solidFill>
                <a:latin typeface="Tahoma"/>
                <a:cs typeface="Tahoma"/>
              </a:rPr>
              <a:t>de-interação]</a:t>
            </a:r>
            <a:endParaRPr sz="2000" dirty="0">
              <a:latin typeface="Tahoma"/>
              <a:cs typeface="Tahoma"/>
            </a:endParaRPr>
          </a:p>
          <a:p>
            <a:pPr marL="1122680" lvl="3" indent="-227329">
              <a:lnSpc>
                <a:spcPct val="100000"/>
              </a:lnSpc>
              <a:buClr>
                <a:srgbClr val="A18E6A"/>
              </a:buClr>
              <a:buSzPct val="80000"/>
              <a:buFont typeface="Segoe UI Symbol"/>
              <a:buChar char="⚫"/>
              <a:tabLst>
                <a:tab pos="1123315" algn="l"/>
              </a:tabLst>
            </a:pP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1.1</a:t>
            </a:r>
            <a:r>
              <a:rPr sz="2000" spc="-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*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[n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:=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1..10]:</a:t>
            </a:r>
            <a:r>
              <a:rPr sz="2000" spc="-5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execute</a:t>
            </a:r>
            <a:r>
              <a:rPr sz="20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(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AF50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847725" lvl="2" indent="-226695">
              <a:lnSpc>
                <a:spcPct val="100000"/>
              </a:lnSpc>
              <a:buClr>
                <a:srgbClr val="E6B0AB"/>
              </a:buClr>
              <a:buSzPct val="85000"/>
              <a:buFont typeface="Segoe UI Symbol"/>
              <a:buChar char="⚫"/>
              <a:tabLst>
                <a:tab pos="848360" algn="l"/>
              </a:tabLst>
            </a:pP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valor</a:t>
            </a:r>
            <a:r>
              <a:rPr sz="2000" spc="-30" dirty="0">
                <a:solidFill>
                  <a:srgbClr val="666633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de</a:t>
            </a:r>
            <a:r>
              <a:rPr sz="2000" spc="-10" dirty="0">
                <a:solidFill>
                  <a:srgbClr val="666633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retorno</a:t>
            </a:r>
            <a:r>
              <a:rPr sz="2000" spc="-25" dirty="0">
                <a:solidFill>
                  <a:srgbClr val="666633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:=</a:t>
            </a:r>
            <a:r>
              <a:rPr sz="2000" spc="-15" dirty="0">
                <a:solidFill>
                  <a:srgbClr val="666633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66633"/>
                </a:solidFill>
                <a:latin typeface="Tahoma"/>
                <a:cs typeface="Tahoma"/>
              </a:rPr>
              <a:t>nome-da-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msg</a:t>
            </a:r>
            <a:r>
              <a:rPr sz="2000" spc="-80" dirty="0">
                <a:solidFill>
                  <a:srgbClr val="666633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66633"/>
                </a:solidFill>
                <a:latin typeface="Tahoma"/>
                <a:cs typeface="Tahoma"/>
              </a:rPr>
              <a:t>lista-</a:t>
            </a:r>
            <a:r>
              <a:rPr sz="2000" spc="-25" dirty="0">
                <a:solidFill>
                  <a:srgbClr val="666633"/>
                </a:solidFill>
                <a:latin typeface="Tahoma"/>
                <a:cs typeface="Tahoma"/>
              </a:rPr>
              <a:t>arg</a:t>
            </a:r>
            <a:endParaRPr sz="2000" dirty="0">
              <a:latin typeface="Tahoma"/>
              <a:cs typeface="Tahoma"/>
            </a:endParaRPr>
          </a:p>
          <a:p>
            <a:pPr marL="1122680" lvl="3" indent="-227329">
              <a:lnSpc>
                <a:spcPct val="100000"/>
              </a:lnSpc>
              <a:buClr>
                <a:srgbClr val="A18E6A"/>
              </a:buClr>
              <a:buSzPct val="80000"/>
              <a:buFont typeface="Segoe UI Symbol"/>
              <a:buChar char="⚫"/>
              <a:tabLst>
                <a:tab pos="1123315" algn="l"/>
                <a:tab pos="2016125" algn="l"/>
                <a:tab pos="2378710" algn="l"/>
                <a:tab pos="2891790" algn="l"/>
                <a:tab pos="3982085" algn="l"/>
              </a:tabLst>
            </a:pPr>
            <a:r>
              <a:rPr sz="2000" spc="-10" dirty="0">
                <a:solidFill>
                  <a:srgbClr val="666633"/>
                </a:solidFill>
                <a:latin typeface="Tahoma"/>
                <a:cs typeface="Tahoma"/>
              </a:rPr>
              <a:t>1.4.5: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666633"/>
                </a:solidFill>
                <a:latin typeface="Tahoma"/>
                <a:cs typeface="Tahoma"/>
              </a:rPr>
              <a:t>x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666633"/>
                </a:solidFill>
                <a:latin typeface="Tahoma"/>
                <a:cs typeface="Tahoma"/>
              </a:rPr>
              <a:t>:=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666633"/>
                </a:solidFill>
                <a:latin typeface="Tahoma"/>
                <a:cs typeface="Tahoma"/>
              </a:rPr>
              <a:t>calcular</a:t>
            </a:r>
            <a:r>
              <a:rPr sz="2000" dirty="0">
                <a:solidFill>
                  <a:srgbClr val="666633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666633"/>
                </a:solidFill>
                <a:latin typeface="Tahoma"/>
                <a:cs typeface="Tahoma"/>
              </a:rPr>
              <a:t>(n)</a:t>
            </a:r>
            <a:endParaRPr sz="2000" dirty="0">
              <a:latin typeface="Tahoma"/>
              <a:cs typeface="Tahoma"/>
            </a:endParaRPr>
          </a:p>
          <a:p>
            <a:pPr marL="848360" lvl="2" indent="-227329">
              <a:lnSpc>
                <a:spcPct val="100000"/>
              </a:lnSpc>
              <a:spcBef>
                <a:spcPts val="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48994" algn="l"/>
              </a:tabLst>
            </a:pPr>
            <a:r>
              <a:rPr sz="2000" dirty="0">
                <a:latin typeface="Tahoma"/>
                <a:cs typeface="Tahoma"/>
              </a:rPr>
              <a:t>EX: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[n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..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8]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Acumulado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calcularNext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(n)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8212" y="2133600"/>
            <a:ext cx="7849234" cy="2741930"/>
            <a:chOff x="684212" y="2133600"/>
            <a:chExt cx="7849234" cy="2741930"/>
          </a:xfrm>
        </p:grpSpPr>
        <p:sp>
          <p:nvSpPr>
            <p:cNvPr id="3" name="object 3"/>
            <p:cNvSpPr/>
            <p:nvPr/>
          </p:nvSpPr>
          <p:spPr>
            <a:xfrm>
              <a:off x="1835150" y="3933825"/>
              <a:ext cx="3889375" cy="935355"/>
            </a:xfrm>
            <a:custGeom>
              <a:avLst/>
              <a:gdLst/>
              <a:ahLst/>
              <a:cxnLst/>
              <a:rect l="l" t="t" r="r" b="b"/>
              <a:pathLst>
                <a:path w="3889375" h="935354">
                  <a:moveTo>
                    <a:pt x="1944751" y="0"/>
                  </a:moveTo>
                  <a:lnTo>
                    <a:pt x="1871843" y="322"/>
                  </a:lnTo>
                  <a:lnTo>
                    <a:pt x="1728108" y="2868"/>
                  </a:lnTo>
                  <a:lnTo>
                    <a:pt x="1587457" y="7872"/>
                  </a:lnTo>
                  <a:lnTo>
                    <a:pt x="1450267" y="15245"/>
                  </a:lnTo>
                  <a:lnTo>
                    <a:pt x="1316913" y="24897"/>
                  </a:lnTo>
                  <a:lnTo>
                    <a:pt x="1187773" y="36736"/>
                  </a:lnTo>
                  <a:lnTo>
                    <a:pt x="1124900" y="43448"/>
                  </a:lnTo>
                  <a:lnTo>
                    <a:pt x="1063221" y="50673"/>
                  </a:lnTo>
                  <a:lnTo>
                    <a:pt x="1002784" y="58400"/>
                  </a:lnTo>
                  <a:lnTo>
                    <a:pt x="943635" y="66617"/>
                  </a:lnTo>
                  <a:lnTo>
                    <a:pt x="885821" y="75313"/>
                  </a:lnTo>
                  <a:lnTo>
                    <a:pt x="829389" y="84477"/>
                  </a:lnTo>
                  <a:lnTo>
                    <a:pt x="774387" y="94098"/>
                  </a:lnTo>
                  <a:lnTo>
                    <a:pt x="720861" y="104164"/>
                  </a:lnTo>
                  <a:lnTo>
                    <a:pt x="668858" y="114664"/>
                  </a:lnTo>
                  <a:lnTo>
                    <a:pt x="618426" y="125587"/>
                  </a:lnTo>
                  <a:lnTo>
                    <a:pt x="569610" y="136921"/>
                  </a:lnTo>
                  <a:lnTo>
                    <a:pt x="522460" y="148656"/>
                  </a:lnTo>
                  <a:lnTo>
                    <a:pt x="477020" y="160779"/>
                  </a:lnTo>
                  <a:lnTo>
                    <a:pt x="433339" y="173279"/>
                  </a:lnTo>
                  <a:lnTo>
                    <a:pt x="391463" y="186146"/>
                  </a:lnTo>
                  <a:lnTo>
                    <a:pt x="351439" y="199367"/>
                  </a:lnTo>
                  <a:lnTo>
                    <a:pt x="313315" y="212933"/>
                  </a:lnTo>
                  <a:lnTo>
                    <a:pt x="277137" y="226830"/>
                  </a:lnTo>
                  <a:lnTo>
                    <a:pt x="210809" y="255577"/>
                  </a:lnTo>
                  <a:lnTo>
                    <a:pt x="152830" y="285517"/>
                  </a:lnTo>
                  <a:lnTo>
                    <a:pt x="103577" y="316561"/>
                  </a:lnTo>
                  <a:lnTo>
                    <a:pt x="63425" y="348617"/>
                  </a:lnTo>
                  <a:lnTo>
                    <a:pt x="32751" y="381596"/>
                  </a:lnTo>
                  <a:lnTo>
                    <a:pt x="11931" y="415407"/>
                  </a:lnTo>
                  <a:lnTo>
                    <a:pt x="0" y="467487"/>
                  </a:lnTo>
                  <a:lnTo>
                    <a:pt x="1341" y="485013"/>
                  </a:lnTo>
                  <a:lnTo>
                    <a:pt x="21086" y="536572"/>
                  </a:lnTo>
                  <a:lnTo>
                    <a:pt x="46880" y="569982"/>
                  </a:lnTo>
                  <a:lnTo>
                    <a:pt x="82340" y="602516"/>
                  </a:lnTo>
                  <a:lnTo>
                    <a:pt x="127089" y="634083"/>
                  </a:lnTo>
                  <a:lnTo>
                    <a:pt x="180752" y="664593"/>
                  </a:lnTo>
                  <a:lnTo>
                    <a:pt x="242953" y="693955"/>
                  </a:lnTo>
                  <a:lnTo>
                    <a:pt x="313315" y="722078"/>
                  </a:lnTo>
                  <a:lnTo>
                    <a:pt x="351439" y="735648"/>
                  </a:lnTo>
                  <a:lnTo>
                    <a:pt x="391463" y="748873"/>
                  </a:lnTo>
                  <a:lnTo>
                    <a:pt x="433339" y="761744"/>
                  </a:lnTo>
                  <a:lnTo>
                    <a:pt x="477020" y="774249"/>
                  </a:lnTo>
                  <a:lnTo>
                    <a:pt x="522460" y="786377"/>
                  </a:lnTo>
                  <a:lnTo>
                    <a:pt x="569610" y="798115"/>
                  </a:lnTo>
                  <a:lnTo>
                    <a:pt x="618426" y="809454"/>
                  </a:lnTo>
                  <a:lnTo>
                    <a:pt x="668858" y="820381"/>
                  </a:lnTo>
                  <a:lnTo>
                    <a:pt x="720861" y="830885"/>
                  </a:lnTo>
                  <a:lnTo>
                    <a:pt x="774387" y="840955"/>
                  </a:lnTo>
                  <a:lnTo>
                    <a:pt x="829389" y="850580"/>
                  </a:lnTo>
                  <a:lnTo>
                    <a:pt x="885821" y="859749"/>
                  </a:lnTo>
                  <a:lnTo>
                    <a:pt x="943635" y="868449"/>
                  </a:lnTo>
                  <a:lnTo>
                    <a:pt x="1002784" y="876670"/>
                  </a:lnTo>
                  <a:lnTo>
                    <a:pt x="1063221" y="884400"/>
                  </a:lnTo>
                  <a:lnTo>
                    <a:pt x="1124900" y="891629"/>
                  </a:lnTo>
                  <a:lnTo>
                    <a:pt x="1187773" y="898344"/>
                  </a:lnTo>
                  <a:lnTo>
                    <a:pt x="1251793" y="904535"/>
                  </a:lnTo>
                  <a:lnTo>
                    <a:pt x="1383087" y="915297"/>
                  </a:lnTo>
                  <a:lnTo>
                    <a:pt x="1518406" y="923825"/>
                  </a:lnTo>
                  <a:lnTo>
                    <a:pt x="1657373" y="930029"/>
                  </a:lnTo>
                  <a:lnTo>
                    <a:pt x="1799614" y="933818"/>
                  </a:lnTo>
                  <a:lnTo>
                    <a:pt x="1944751" y="935101"/>
                  </a:lnTo>
                  <a:lnTo>
                    <a:pt x="2089871" y="933818"/>
                  </a:lnTo>
                  <a:lnTo>
                    <a:pt x="2232096" y="930029"/>
                  </a:lnTo>
                  <a:lnTo>
                    <a:pt x="2371050" y="923825"/>
                  </a:lnTo>
                  <a:lnTo>
                    <a:pt x="2506357" y="915297"/>
                  </a:lnTo>
                  <a:lnTo>
                    <a:pt x="2637640" y="904535"/>
                  </a:lnTo>
                  <a:lnTo>
                    <a:pt x="2701655" y="898344"/>
                  </a:lnTo>
                  <a:lnTo>
                    <a:pt x="2764523" y="891629"/>
                  </a:lnTo>
                  <a:lnTo>
                    <a:pt x="2826197" y="884400"/>
                  </a:lnTo>
                  <a:lnTo>
                    <a:pt x="2886630" y="876670"/>
                  </a:lnTo>
                  <a:lnTo>
                    <a:pt x="2945776" y="868449"/>
                  </a:lnTo>
                  <a:lnTo>
                    <a:pt x="3003586" y="859749"/>
                  </a:lnTo>
                  <a:lnTo>
                    <a:pt x="3060014" y="850580"/>
                  </a:lnTo>
                  <a:lnTo>
                    <a:pt x="3115013" y="840955"/>
                  </a:lnTo>
                  <a:lnTo>
                    <a:pt x="3168536" y="830885"/>
                  </a:lnTo>
                  <a:lnTo>
                    <a:pt x="3220537" y="820381"/>
                  </a:lnTo>
                  <a:lnTo>
                    <a:pt x="3270967" y="809454"/>
                  </a:lnTo>
                  <a:lnTo>
                    <a:pt x="3319779" y="798115"/>
                  </a:lnTo>
                  <a:lnTo>
                    <a:pt x="3366928" y="786377"/>
                  </a:lnTo>
                  <a:lnTo>
                    <a:pt x="3412366" y="774249"/>
                  </a:lnTo>
                  <a:lnTo>
                    <a:pt x="3456045" y="761744"/>
                  </a:lnTo>
                  <a:lnTo>
                    <a:pt x="3497920" y="748873"/>
                  </a:lnTo>
                  <a:lnTo>
                    <a:pt x="3537942" y="735648"/>
                  </a:lnTo>
                  <a:lnTo>
                    <a:pt x="3576065" y="722078"/>
                  </a:lnTo>
                  <a:lnTo>
                    <a:pt x="3612242" y="708177"/>
                  </a:lnTo>
                  <a:lnTo>
                    <a:pt x="3678568" y="679423"/>
                  </a:lnTo>
                  <a:lnTo>
                    <a:pt x="3736546" y="649476"/>
                  </a:lnTo>
                  <a:lnTo>
                    <a:pt x="3785798" y="618426"/>
                  </a:lnTo>
                  <a:lnTo>
                    <a:pt x="3825949" y="586364"/>
                  </a:lnTo>
                  <a:lnTo>
                    <a:pt x="3856623" y="553381"/>
                  </a:lnTo>
                  <a:lnTo>
                    <a:pt x="3877443" y="519567"/>
                  </a:lnTo>
                  <a:lnTo>
                    <a:pt x="3889375" y="467487"/>
                  </a:lnTo>
                  <a:lnTo>
                    <a:pt x="3888033" y="449960"/>
                  </a:lnTo>
                  <a:lnTo>
                    <a:pt x="3868288" y="398404"/>
                  </a:lnTo>
                  <a:lnTo>
                    <a:pt x="3842494" y="364997"/>
                  </a:lnTo>
                  <a:lnTo>
                    <a:pt x="3807035" y="332468"/>
                  </a:lnTo>
                  <a:lnTo>
                    <a:pt x="3762286" y="300907"/>
                  </a:lnTo>
                  <a:lnTo>
                    <a:pt x="3708624" y="270404"/>
                  </a:lnTo>
                  <a:lnTo>
                    <a:pt x="3646425" y="241049"/>
                  </a:lnTo>
                  <a:lnTo>
                    <a:pt x="3576065" y="212933"/>
                  </a:lnTo>
                  <a:lnTo>
                    <a:pt x="3537942" y="199367"/>
                  </a:lnTo>
                  <a:lnTo>
                    <a:pt x="3497920" y="186146"/>
                  </a:lnTo>
                  <a:lnTo>
                    <a:pt x="3456045" y="173279"/>
                  </a:lnTo>
                  <a:lnTo>
                    <a:pt x="3412366" y="160779"/>
                  </a:lnTo>
                  <a:lnTo>
                    <a:pt x="3366928" y="148656"/>
                  </a:lnTo>
                  <a:lnTo>
                    <a:pt x="3319780" y="136921"/>
                  </a:lnTo>
                  <a:lnTo>
                    <a:pt x="3270967" y="125587"/>
                  </a:lnTo>
                  <a:lnTo>
                    <a:pt x="3220537" y="114664"/>
                  </a:lnTo>
                  <a:lnTo>
                    <a:pt x="3168536" y="104164"/>
                  </a:lnTo>
                  <a:lnTo>
                    <a:pt x="3115013" y="94098"/>
                  </a:lnTo>
                  <a:lnTo>
                    <a:pt x="3060014" y="84477"/>
                  </a:lnTo>
                  <a:lnTo>
                    <a:pt x="3003586" y="75313"/>
                  </a:lnTo>
                  <a:lnTo>
                    <a:pt x="2945776" y="66617"/>
                  </a:lnTo>
                  <a:lnTo>
                    <a:pt x="2886630" y="58400"/>
                  </a:lnTo>
                  <a:lnTo>
                    <a:pt x="2826197" y="50673"/>
                  </a:lnTo>
                  <a:lnTo>
                    <a:pt x="2764523" y="43448"/>
                  </a:lnTo>
                  <a:lnTo>
                    <a:pt x="2701655" y="36736"/>
                  </a:lnTo>
                  <a:lnTo>
                    <a:pt x="2572524" y="24897"/>
                  </a:lnTo>
                  <a:lnTo>
                    <a:pt x="2439183" y="15245"/>
                  </a:lnTo>
                  <a:lnTo>
                    <a:pt x="2302005" y="7872"/>
                  </a:lnTo>
                  <a:lnTo>
                    <a:pt x="2161369" y="2868"/>
                  </a:lnTo>
                  <a:lnTo>
                    <a:pt x="2017649" y="322"/>
                  </a:lnTo>
                  <a:lnTo>
                    <a:pt x="1944751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5150" y="3933825"/>
              <a:ext cx="3889375" cy="935355"/>
            </a:xfrm>
            <a:custGeom>
              <a:avLst/>
              <a:gdLst/>
              <a:ahLst/>
              <a:cxnLst/>
              <a:rect l="l" t="t" r="r" b="b"/>
              <a:pathLst>
                <a:path w="3889375" h="935354">
                  <a:moveTo>
                    <a:pt x="0" y="467487"/>
                  </a:moveTo>
                  <a:lnTo>
                    <a:pt x="11931" y="415407"/>
                  </a:lnTo>
                  <a:lnTo>
                    <a:pt x="32751" y="381596"/>
                  </a:lnTo>
                  <a:lnTo>
                    <a:pt x="63425" y="348617"/>
                  </a:lnTo>
                  <a:lnTo>
                    <a:pt x="103577" y="316561"/>
                  </a:lnTo>
                  <a:lnTo>
                    <a:pt x="152830" y="285517"/>
                  </a:lnTo>
                  <a:lnTo>
                    <a:pt x="210809" y="255577"/>
                  </a:lnTo>
                  <a:lnTo>
                    <a:pt x="277137" y="226830"/>
                  </a:lnTo>
                  <a:lnTo>
                    <a:pt x="313315" y="212933"/>
                  </a:lnTo>
                  <a:lnTo>
                    <a:pt x="351439" y="199367"/>
                  </a:lnTo>
                  <a:lnTo>
                    <a:pt x="391463" y="186146"/>
                  </a:lnTo>
                  <a:lnTo>
                    <a:pt x="433339" y="173279"/>
                  </a:lnTo>
                  <a:lnTo>
                    <a:pt x="477020" y="160779"/>
                  </a:lnTo>
                  <a:lnTo>
                    <a:pt x="522460" y="148656"/>
                  </a:lnTo>
                  <a:lnTo>
                    <a:pt x="569610" y="136921"/>
                  </a:lnTo>
                  <a:lnTo>
                    <a:pt x="618426" y="125587"/>
                  </a:lnTo>
                  <a:lnTo>
                    <a:pt x="668858" y="114664"/>
                  </a:lnTo>
                  <a:lnTo>
                    <a:pt x="720861" y="104164"/>
                  </a:lnTo>
                  <a:lnTo>
                    <a:pt x="774387" y="94098"/>
                  </a:lnTo>
                  <a:lnTo>
                    <a:pt x="829389" y="84477"/>
                  </a:lnTo>
                  <a:lnTo>
                    <a:pt x="885821" y="75313"/>
                  </a:lnTo>
                  <a:lnTo>
                    <a:pt x="943635" y="66617"/>
                  </a:lnTo>
                  <a:lnTo>
                    <a:pt x="1002784" y="58400"/>
                  </a:lnTo>
                  <a:lnTo>
                    <a:pt x="1063221" y="50673"/>
                  </a:lnTo>
                  <a:lnTo>
                    <a:pt x="1124900" y="43448"/>
                  </a:lnTo>
                  <a:lnTo>
                    <a:pt x="1187773" y="36736"/>
                  </a:lnTo>
                  <a:lnTo>
                    <a:pt x="1251793" y="30549"/>
                  </a:lnTo>
                  <a:lnTo>
                    <a:pt x="1316913" y="24897"/>
                  </a:lnTo>
                  <a:lnTo>
                    <a:pt x="1383087" y="19792"/>
                  </a:lnTo>
                  <a:lnTo>
                    <a:pt x="1450267" y="15245"/>
                  </a:lnTo>
                  <a:lnTo>
                    <a:pt x="1518406" y="11268"/>
                  </a:lnTo>
                  <a:lnTo>
                    <a:pt x="1587457" y="7872"/>
                  </a:lnTo>
                  <a:lnTo>
                    <a:pt x="1657373" y="5068"/>
                  </a:lnTo>
                  <a:lnTo>
                    <a:pt x="1728108" y="2868"/>
                  </a:lnTo>
                  <a:lnTo>
                    <a:pt x="1799614" y="1282"/>
                  </a:lnTo>
                  <a:lnTo>
                    <a:pt x="1871843" y="322"/>
                  </a:lnTo>
                  <a:lnTo>
                    <a:pt x="1944751" y="0"/>
                  </a:lnTo>
                  <a:lnTo>
                    <a:pt x="2017649" y="322"/>
                  </a:lnTo>
                  <a:lnTo>
                    <a:pt x="2089871" y="1282"/>
                  </a:lnTo>
                  <a:lnTo>
                    <a:pt x="2161369" y="2868"/>
                  </a:lnTo>
                  <a:lnTo>
                    <a:pt x="2232096" y="5068"/>
                  </a:lnTo>
                  <a:lnTo>
                    <a:pt x="2302005" y="7872"/>
                  </a:lnTo>
                  <a:lnTo>
                    <a:pt x="2371050" y="11268"/>
                  </a:lnTo>
                  <a:lnTo>
                    <a:pt x="2439183" y="15245"/>
                  </a:lnTo>
                  <a:lnTo>
                    <a:pt x="2506357" y="19792"/>
                  </a:lnTo>
                  <a:lnTo>
                    <a:pt x="2572524" y="24897"/>
                  </a:lnTo>
                  <a:lnTo>
                    <a:pt x="2637640" y="30549"/>
                  </a:lnTo>
                  <a:lnTo>
                    <a:pt x="2701655" y="36736"/>
                  </a:lnTo>
                  <a:lnTo>
                    <a:pt x="2764523" y="43448"/>
                  </a:lnTo>
                  <a:lnTo>
                    <a:pt x="2826197" y="50673"/>
                  </a:lnTo>
                  <a:lnTo>
                    <a:pt x="2886630" y="58400"/>
                  </a:lnTo>
                  <a:lnTo>
                    <a:pt x="2945776" y="66617"/>
                  </a:lnTo>
                  <a:lnTo>
                    <a:pt x="3003586" y="75313"/>
                  </a:lnTo>
                  <a:lnTo>
                    <a:pt x="3060014" y="84477"/>
                  </a:lnTo>
                  <a:lnTo>
                    <a:pt x="3115013" y="94098"/>
                  </a:lnTo>
                  <a:lnTo>
                    <a:pt x="3168536" y="104164"/>
                  </a:lnTo>
                  <a:lnTo>
                    <a:pt x="3220537" y="114664"/>
                  </a:lnTo>
                  <a:lnTo>
                    <a:pt x="3270967" y="125587"/>
                  </a:lnTo>
                  <a:lnTo>
                    <a:pt x="3319779" y="136921"/>
                  </a:lnTo>
                  <a:lnTo>
                    <a:pt x="3366928" y="148656"/>
                  </a:lnTo>
                  <a:lnTo>
                    <a:pt x="3412366" y="160779"/>
                  </a:lnTo>
                  <a:lnTo>
                    <a:pt x="3456045" y="173279"/>
                  </a:lnTo>
                  <a:lnTo>
                    <a:pt x="3497920" y="186146"/>
                  </a:lnTo>
                  <a:lnTo>
                    <a:pt x="3537942" y="199367"/>
                  </a:lnTo>
                  <a:lnTo>
                    <a:pt x="3576065" y="212933"/>
                  </a:lnTo>
                  <a:lnTo>
                    <a:pt x="3612242" y="226830"/>
                  </a:lnTo>
                  <a:lnTo>
                    <a:pt x="3678568" y="255577"/>
                  </a:lnTo>
                  <a:lnTo>
                    <a:pt x="3736546" y="285517"/>
                  </a:lnTo>
                  <a:lnTo>
                    <a:pt x="3785798" y="316561"/>
                  </a:lnTo>
                  <a:lnTo>
                    <a:pt x="3825949" y="348617"/>
                  </a:lnTo>
                  <a:lnTo>
                    <a:pt x="3856623" y="381596"/>
                  </a:lnTo>
                  <a:lnTo>
                    <a:pt x="3877443" y="415407"/>
                  </a:lnTo>
                  <a:lnTo>
                    <a:pt x="3889375" y="467487"/>
                  </a:lnTo>
                  <a:lnTo>
                    <a:pt x="3888033" y="485013"/>
                  </a:lnTo>
                  <a:lnTo>
                    <a:pt x="3884040" y="502377"/>
                  </a:lnTo>
                  <a:lnTo>
                    <a:pt x="3856623" y="553381"/>
                  </a:lnTo>
                  <a:lnTo>
                    <a:pt x="3825949" y="586364"/>
                  </a:lnTo>
                  <a:lnTo>
                    <a:pt x="3785798" y="618426"/>
                  </a:lnTo>
                  <a:lnTo>
                    <a:pt x="3736546" y="649476"/>
                  </a:lnTo>
                  <a:lnTo>
                    <a:pt x="3678568" y="679423"/>
                  </a:lnTo>
                  <a:lnTo>
                    <a:pt x="3612242" y="708177"/>
                  </a:lnTo>
                  <a:lnTo>
                    <a:pt x="3576065" y="722078"/>
                  </a:lnTo>
                  <a:lnTo>
                    <a:pt x="3537942" y="735648"/>
                  </a:lnTo>
                  <a:lnTo>
                    <a:pt x="3497920" y="748873"/>
                  </a:lnTo>
                  <a:lnTo>
                    <a:pt x="3456045" y="761744"/>
                  </a:lnTo>
                  <a:lnTo>
                    <a:pt x="3412366" y="774249"/>
                  </a:lnTo>
                  <a:lnTo>
                    <a:pt x="3366928" y="786377"/>
                  </a:lnTo>
                  <a:lnTo>
                    <a:pt x="3319779" y="798115"/>
                  </a:lnTo>
                  <a:lnTo>
                    <a:pt x="3270967" y="809454"/>
                  </a:lnTo>
                  <a:lnTo>
                    <a:pt x="3220537" y="820381"/>
                  </a:lnTo>
                  <a:lnTo>
                    <a:pt x="3168536" y="830885"/>
                  </a:lnTo>
                  <a:lnTo>
                    <a:pt x="3115013" y="840955"/>
                  </a:lnTo>
                  <a:lnTo>
                    <a:pt x="3060014" y="850580"/>
                  </a:lnTo>
                  <a:lnTo>
                    <a:pt x="3003586" y="859749"/>
                  </a:lnTo>
                  <a:lnTo>
                    <a:pt x="2945776" y="868449"/>
                  </a:lnTo>
                  <a:lnTo>
                    <a:pt x="2886630" y="876670"/>
                  </a:lnTo>
                  <a:lnTo>
                    <a:pt x="2826197" y="884400"/>
                  </a:lnTo>
                  <a:lnTo>
                    <a:pt x="2764523" y="891629"/>
                  </a:lnTo>
                  <a:lnTo>
                    <a:pt x="2701655" y="898344"/>
                  </a:lnTo>
                  <a:lnTo>
                    <a:pt x="2637640" y="904535"/>
                  </a:lnTo>
                  <a:lnTo>
                    <a:pt x="2572524" y="910189"/>
                  </a:lnTo>
                  <a:lnTo>
                    <a:pt x="2506357" y="915297"/>
                  </a:lnTo>
                  <a:lnTo>
                    <a:pt x="2439183" y="919846"/>
                  </a:lnTo>
                  <a:lnTo>
                    <a:pt x="2371050" y="923825"/>
                  </a:lnTo>
                  <a:lnTo>
                    <a:pt x="2302005" y="927223"/>
                  </a:lnTo>
                  <a:lnTo>
                    <a:pt x="2232096" y="930029"/>
                  </a:lnTo>
                  <a:lnTo>
                    <a:pt x="2161369" y="932231"/>
                  </a:lnTo>
                  <a:lnTo>
                    <a:pt x="2089871" y="933818"/>
                  </a:lnTo>
                  <a:lnTo>
                    <a:pt x="2017649" y="934778"/>
                  </a:lnTo>
                  <a:lnTo>
                    <a:pt x="1944751" y="935101"/>
                  </a:lnTo>
                  <a:lnTo>
                    <a:pt x="1871843" y="934778"/>
                  </a:lnTo>
                  <a:lnTo>
                    <a:pt x="1799614" y="933818"/>
                  </a:lnTo>
                  <a:lnTo>
                    <a:pt x="1728108" y="932231"/>
                  </a:lnTo>
                  <a:lnTo>
                    <a:pt x="1657373" y="930029"/>
                  </a:lnTo>
                  <a:lnTo>
                    <a:pt x="1587457" y="927223"/>
                  </a:lnTo>
                  <a:lnTo>
                    <a:pt x="1518406" y="923825"/>
                  </a:lnTo>
                  <a:lnTo>
                    <a:pt x="1450267" y="919846"/>
                  </a:lnTo>
                  <a:lnTo>
                    <a:pt x="1383087" y="915297"/>
                  </a:lnTo>
                  <a:lnTo>
                    <a:pt x="1316913" y="910189"/>
                  </a:lnTo>
                  <a:lnTo>
                    <a:pt x="1251793" y="904535"/>
                  </a:lnTo>
                  <a:lnTo>
                    <a:pt x="1187773" y="898344"/>
                  </a:lnTo>
                  <a:lnTo>
                    <a:pt x="1124900" y="891629"/>
                  </a:lnTo>
                  <a:lnTo>
                    <a:pt x="1063221" y="884400"/>
                  </a:lnTo>
                  <a:lnTo>
                    <a:pt x="1002784" y="876670"/>
                  </a:lnTo>
                  <a:lnTo>
                    <a:pt x="943635" y="868449"/>
                  </a:lnTo>
                  <a:lnTo>
                    <a:pt x="885821" y="859749"/>
                  </a:lnTo>
                  <a:lnTo>
                    <a:pt x="829389" y="850580"/>
                  </a:lnTo>
                  <a:lnTo>
                    <a:pt x="774387" y="840955"/>
                  </a:lnTo>
                  <a:lnTo>
                    <a:pt x="720861" y="830885"/>
                  </a:lnTo>
                  <a:lnTo>
                    <a:pt x="668858" y="820381"/>
                  </a:lnTo>
                  <a:lnTo>
                    <a:pt x="618426" y="809454"/>
                  </a:lnTo>
                  <a:lnTo>
                    <a:pt x="569610" y="798115"/>
                  </a:lnTo>
                  <a:lnTo>
                    <a:pt x="522460" y="786377"/>
                  </a:lnTo>
                  <a:lnTo>
                    <a:pt x="477020" y="774249"/>
                  </a:lnTo>
                  <a:lnTo>
                    <a:pt x="433339" y="761744"/>
                  </a:lnTo>
                  <a:lnTo>
                    <a:pt x="391463" y="748873"/>
                  </a:lnTo>
                  <a:lnTo>
                    <a:pt x="351439" y="735648"/>
                  </a:lnTo>
                  <a:lnTo>
                    <a:pt x="313315" y="722078"/>
                  </a:lnTo>
                  <a:lnTo>
                    <a:pt x="277137" y="708177"/>
                  </a:lnTo>
                  <a:lnTo>
                    <a:pt x="210809" y="679423"/>
                  </a:lnTo>
                  <a:lnTo>
                    <a:pt x="152830" y="649476"/>
                  </a:lnTo>
                  <a:lnTo>
                    <a:pt x="103577" y="618426"/>
                  </a:lnTo>
                  <a:lnTo>
                    <a:pt x="63425" y="586364"/>
                  </a:lnTo>
                  <a:lnTo>
                    <a:pt x="32751" y="553381"/>
                  </a:lnTo>
                  <a:lnTo>
                    <a:pt x="11931" y="519567"/>
                  </a:lnTo>
                  <a:lnTo>
                    <a:pt x="0" y="467487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212" y="2209800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1905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905000" y="13716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2676" y="2133600"/>
              <a:ext cx="1600200" cy="1447800"/>
            </a:xfrm>
            <a:custGeom>
              <a:avLst/>
              <a:gdLst/>
              <a:ahLst/>
              <a:cxnLst/>
              <a:rect l="l" t="t" r="r" b="b"/>
              <a:pathLst>
                <a:path w="1600200" h="1447800">
                  <a:moveTo>
                    <a:pt x="16002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600200" y="1447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5413" y="1074713"/>
            <a:ext cx="990599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Sintaxe</a:t>
            </a:r>
            <a:r>
              <a:rPr spc="-150" dirty="0"/>
              <a:t> </a:t>
            </a:r>
            <a:r>
              <a:rPr dirty="0"/>
              <a:t>para</a:t>
            </a:r>
            <a:r>
              <a:rPr spc="-114" dirty="0"/>
              <a:t> </a:t>
            </a:r>
            <a:r>
              <a:rPr spc="-10" dirty="0"/>
              <a:t>Mensagens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08212" y="2209801"/>
            <a:ext cx="1905000" cy="8566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170"/>
              </a:spcBef>
            </a:pPr>
            <a:endParaRPr>
              <a:latin typeface="Times New Roman"/>
              <a:cs typeface="Times New Roman"/>
            </a:endParaRPr>
          </a:p>
          <a:p>
            <a:pPr marL="637540"/>
            <a:r>
              <a:rPr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:Posto</a:t>
            </a:r>
            <a:r>
              <a:rPr u="sng" spc="5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6676" y="2133601"/>
            <a:ext cx="1600200" cy="8951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70"/>
              </a:spcBef>
            </a:pPr>
            <a:endParaRPr>
              <a:latin typeface="Times New Roman"/>
              <a:cs typeface="Times New Roman"/>
            </a:endParaRPr>
          </a:p>
          <a:p>
            <a:pPr marL="449580"/>
            <a:r>
              <a:rPr spc="-10" dirty="0">
                <a:latin typeface="Tahoma"/>
                <a:cs typeface="Tahoma"/>
              </a:rPr>
              <a:t>:Venda</a:t>
            </a:r>
            <a:endParaRPr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8871" y="4147184"/>
            <a:ext cx="321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0045" algn="l"/>
              </a:tabLst>
            </a:pPr>
            <a:r>
              <a:rPr spc="-25" dirty="0">
                <a:latin typeface="Tahoma"/>
                <a:cs typeface="Tahoma"/>
              </a:rPr>
              <a:t>1:</a:t>
            </a:r>
            <a:r>
              <a:rPr dirty="0">
                <a:latin typeface="Tahoma"/>
                <a:cs typeface="Tahoma"/>
              </a:rPr>
              <a:t>	*[(x&lt;10)]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t:=total():Integer</a:t>
            </a:r>
            <a:endParaRPr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17913" y="3043237"/>
            <a:ext cx="6634480" cy="2672080"/>
            <a:chOff x="1593913" y="3043237"/>
            <a:chExt cx="6634480" cy="2672080"/>
          </a:xfrm>
        </p:grpSpPr>
        <p:sp>
          <p:nvSpPr>
            <p:cNvPr id="12" name="object 12"/>
            <p:cNvSpPr/>
            <p:nvPr/>
          </p:nvSpPr>
          <p:spPr>
            <a:xfrm>
              <a:off x="1598675" y="3581400"/>
              <a:ext cx="5943600" cy="2133600"/>
            </a:xfrm>
            <a:custGeom>
              <a:avLst/>
              <a:gdLst/>
              <a:ahLst/>
              <a:cxnLst/>
              <a:rect l="l" t="t" r="r" b="b"/>
              <a:pathLst>
                <a:path w="5943600" h="2133600">
                  <a:moveTo>
                    <a:pt x="0" y="0"/>
                  </a:moveTo>
                  <a:lnTo>
                    <a:pt x="0" y="2057400"/>
                  </a:lnTo>
                </a:path>
                <a:path w="5943600" h="2133600">
                  <a:moveTo>
                    <a:pt x="5943600" y="0"/>
                  </a:moveTo>
                  <a:lnTo>
                    <a:pt x="5943600" y="2133600"/>
                  </a:lnTo>
                </a:path>
              </a:pathLst>
            </a:custGeom>
            <a:ln w="952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8675" y="3048000"/>
              <a:ext cx="6629400" cy="1600200"/>
            </a:xfrm>
            <a:custGeom>
              <a:avLst/>
              <a:gdLst/>
              <a:ahLst/>
              <a:cxnLst/>
              <a:rect l="l" t="t" r="r" b="b"/>
              <a:pathLst>
                <a:path w="6629400" h="1600200">
                  <a:moveTo>
                    <a:pt x="0" y="1600200"/>
                  </a:moveTo>
                  <a:lnTo>
                    <a:pt x="5943600" y="1600200"/>
                  </a:lnTo>
                </a:path>
                <a:path w="6629400" h="1600200">
                  <a:moveTo>
                    <a:pt x="5715000" y="0"/>
                  </a:moveTo>
                  <a:lnTo>
                    <a:pt x="6629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3" y="1020666"/>
            <a:ext cx="4351023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6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Mensagens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62126" y="2466771"/>
            <a:ext cx="9905999" cy="2297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955" indent="-272415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75590" algn="l"/>
              </a:tabLst>
            </a:pPr>
            <a:r>
              <a:rPr dirty="0"/>
              <a:t>Síncrona:</a:t>
            </a:r>
            <a:r>
              <a:rPr spc="-65" dirty="0"/>
              <a:t> </a:t>
            </a:r>
            <a:r>
              <a:rPr dirty="0"/>
              <a:t>emissor</a:t>
            </a:r>
            <a:r>
              <a:rPr spc="-50" dirty="0"/>
              <a:t> </a:t>
            </a:r>
            <a:r>
              <a:rPr dirty="0"/>
              <a:t>fica</a:t>
            </a:r>
            <a:r>
              <a:rPr spc="-60" dirty="0"/>
              <a:t> </a:t>
            </a:r>
            <a:r>
              <a:rPr dirty="0"/>
              <a:t>bloqueado</a:t>
            </a:r>
            <a:r>
              <a:rPr spc="-45" dirty="0"/>
              <a:t> </a:t>
            </a:r>
            <a:r>
              <a:rPr dirty="0"/>
              <a:t>até</a:t>
            </a:r>
            <a:r>
              <a:rPr spc="-50" dirty="0"/>
              <a:t> </a:t>
            </a:r>
            <a:r>
              <a:rPr dirty="0"/>
              <a:t>o</a:t>
            </a:r>
            <a:r>
              <a:rPr spc="-60" dirty="0"/>
              <a:t> </a:t>
            </a:r>
            <a:r>
              <a:rPr dirty="0"/>
              <a:t>receptor</a:t>
            </a:r>
            <a:r>
              <a:rPr spc="-35" dirty="0"/>
              <a:t> </a:t>
            </a:r>
            <a:r>
              <a:rPr dirty="0"/>
              <a:t>receber</a:t>
            </a:r>
            <a:r>
              <a:rPr spc="-40" dirty="0"/>
              <a:t> </a:t>
            </a:r>
            <a:r>
              <a:rPr spc="-50" dirty="0"/>
              <a:t>e</a:t>
            </a:r>
          </a:p>
          <a:p>
            <a:pPr marL="275590">
              <a:lnSpc>
                <a:spcPct val="100000"/>
              </a:lnSpc>
            </a:pPr>
            <a:r>
              <a:rPr dirty="0"/>
              <a:t>tratar</a:t>
            </a:r>
            <a:r>
              <a:rPr spc="-5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mensagem</a:t>
            </a: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dirty="0"/>
              <a:t>Ex:</a:t>
            </a:r>
            <a:r>
              <a:rPr spc="-35" dirty="0"/>
              <a:t> </a:t>
            </a:r>
            <a:r>
              <a:rPr dirty="0"/>
              <a:t>é</a:t>
            </a:r>
            <a:r>
              <a:rPr spc="-15" dirty="0"/>
              <a:t> </a:t>
            </a:r>
            <a:r>
              <a:rPr dirty="0"/>
              <a:t>uma</a:t>
            </a:r>
            <a:r>
              <a:rPr spc="-15" dirty="0"/>
              <a:t> </a:t>
            </a:r>
            <a:r>
              <a:rPr dirty="0"/>
              <a:t>chamada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procedimento</a:t>
            </a:r>
          </a:p>
          <a:p>
            <a:pPr marL="275590" marR="75565" indent="-273685">
              <a:lnSpc>
                <a:spcPct val="100000"/>
              </a:lnSpc>
              <a:spcBef>
                <a:spcPts val="264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76225" algn="l"/>
              </a:tabLst>
            </a:pPr>
            <a:r>
              <a:rPr dirty="0"/>
              <a:t>Assíncrona:</a:t>
            </a:r>
            <a:r>
              <a:rPr spc="-70" dirty="0"/>
              <a:t> </a:t>
            </a:r>
            <a:r>
              <a:rPr dirty="0"/>
              <a:t>emissor</a:t>
            </a:r>
            <a:r>
              <a:rPr spc="-60" dirty="0"/>
              <a:t> </a:t>
            </a:r>
            <a:r>
              <a:rPr dirty="0"/>
              <a:t>continua</a:t>
            </a:r>
            <a:r>
              <a:rPr spc="-6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emitir</a:t>
            </a:r>
            <a:r>
              <a:rPr spc="-65" dirty="0"/>
              <a:t> </a:t>
            </a:r>
            <a:r>
              <a:rPr dirty="0"/>
              <a:t>mensagens,</a:t>
            </a:r>
            <a:r>
              <a:rPr spc="-55" dirty="0"/>
              <a:t> </a:t>
            </a:r>
            <a:r>
              <a:rPr dirty="0"/>
              <a:t>não</a:t>
            </a:r>
            <a:r>
              <a:rPr spc="-65" dirty="0"/>
              <a:t> </a:t>
            </a:r>
            <a:r>
              <a:rPr spc="-25" dirty="0"/>
              <a:t>há </a:t>
            </a:r>
            <a:r>
              <a:rPr spc="-10" dirty="0"/>
              <a:t>dependências</a:t>
            </a:r>
          </a:p>
          <a:p>
            <a:pPr marL="275590" marR="5080" indent="-273685">
              <a:lnSpc>
                <a:spcPts val="2630"/>
              </a:lnSpc>
              <a:spcBef>
                <a:spcPts val="60"/>
              </a:spcBef>
            </a:pPr>
            <a:r>
              <a:rPr dirty="0"/>
              <a:t>Ex:</a:t>
            </a:r>
            <a:r>
              <a:rPr dirty="0">
                <a:latin typeface="Arial MT"/>
                <a:cs typeface="Arial MT"/>
              </a:rPr>
              <a:t>uma</a:t>
            </a:r>
            <a:r>
              <a:rPr spc="-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operação</a:t>
            </a:r>
            <a:r>
              <a:rPr spc="-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para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apresentação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</a:t>
            </a:r>
            <a:r>
              <a:rPr spc="-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uma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mensagem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no </a:t>
            </a:r>
            <a:r>
              <a:rPr spc="-10" dirty="0">
                <a:latin typeface="Arial MT"/>
                <a:cs typeface="Arial MT"/>
              </a:rPr>
              <a:t>monitor.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538" y="603933"/>
            <a:ext cx="6704924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95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dirty="0"/>
              <a:t>Mensagens</a:t>
            </a:r>
            <a:r>
              <a:rPr spc="-5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Notação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1" y="1412876"/>
            <a:ext cx="5424805" cy="5060315"/>
            <a:chOff x="1739900" y="1412875"/>
            <a:chExt cx="5424805" cy="5060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150" y="1412875"/>
              <a:ext cx="5132927" cy="50599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39900" y="2918078"/>
              <a:ext cx="5424805" cy="1739264"/>
            </a:xfrm>
            <a:custGeom>
              <a:avLst/>
              <a:gdLst/>
              <a:ahLst/>
              <a:cxnLst/>
              <a:rect l="l" t="t" r="r" b="b"/>
              <a:pathLst>
                <a:path w="5424805" h="1739264">
                  <a:moveTo>
                    <a:pt x="2761742" y="1237869"/>
                  </a:moveTo>
                  <a:lnTo>
                    <a:pt x="2759583" y="1225423"/>
                  </a:lnTo>
                  <a:lnTo>
                    <a:pt x="34391" y="1690878"/>
                  </a:lnTo>
                  <a:lnTo>
                    <a:pt x="24815" y="1698904"/>
                  </a:lnTo>
                  <a:lnTo>
                    <a:pt x="29375" y="1695069"/>
                  </a:lnTo>
                  <a:lnTo>
                    <a:pt x="34391" y="1690878"/>
                  </a:lnTo>
                  <a:lnTo>
                    <a:pt x="84074" y="1649222"/>
                  </a:lnTo>
                  <a:lnTo>
                    <a:pt x="86741" y="1646936"/>
                  </a:lnTo>
                  <a:lnTo>
                    <a:pt x="87122" y="1642999"/>
                  </a:lnTo>
                  <a:lnTo>
                    <a:pt x="84836" y="1640332"/>
                  </a:lnTo>
                  <a:lnTo>
                    <a:pt x="82677" y="1637665"/>
                  </a:lnTo>
                  <a:lnTo>
                    <a:pt x="78613" y="1637284"/>
                  </a:lnTo>
                  <a:lnTo>
                    <a:pt x="75946" y="1639443"/>
                  </a:lnTo>
                  <a:lnTo>
                    <a:pt x="0" y="1703197"/>
                  </a:lnTo>
                  <a:lnTo>
                    <a:pt x="92710" y="1737995"/>
                  </a:lnTo>
                  <a:lnTo>
                    <a:pt x="96012" y="1739138"/>
                  </a:lnTo>
                  <a:lnTo>
                    <a:pt x="99695" y="1737487"/>
                  </a:lnTo>
                  <a:lnTo>
                    <a:pt x="100965" y="1734185"/>
                  </a:lnTo>
                  <a:lnTo>
                    <a:pt x="102108" y="1730883"/>
                  </a:lnTo>
                  <a:lnTo>
                    <a:pt x="100457" y="1727327"/>
                  </a:lnTo>
                  <a:lnTo>
                    <a:pt x="97282" y="1726057"/>
                  </a:lnTo>
                  <a:lnTo>
                    <a:pt x="47129" y="1707261"/>
                  </a:lnTo>
                  <a:lnTo>
                    <a:pt x="36588" y="1703311"/>
                  </a:lnTo>
                  <a:lnTo>
                    <a:pt x="2761742" y="1237869"/>
                  </a:lnTo>
                  <a:close/>
                </a:path>
                <a:path w="5424805" h="1739264">
                  <a:moveTo>
                    <a:pt x="5424551" y="768096"/>
                  </a:moveTo>
                  <a:lnTo>
                    <a:pt x="5354955" y="697484"/>
                  </a:lnTo>
                  <a:lnTo>
                    <a:pt x="5352542" y="694944"/>
                  </a:lnTo>
                  <a:lnTo>
                    <a:pt x="5348478" y="694944"/>
                  </a:lnTo>
                  <a:lnTo>
                    <a:pt x="5343525" y="699897"/>
                  </a:lnTo>
                  <a:lnTo>
                    <a:pt x="5343525" y="703961"/>
                  </a:lnTo>
                  <a:lnTo>
                    <a:pt x="5345938" y="706374"/>
                  </a:lnTo>
                  <a:lnTo>
                    <a:pt x="5391315" y="752513"/>
                  </a:lnTo>
                  <a:lnTo>
                    <a:pt x="2617851" y="0"/>
                  </a:lnTo>
                  <a:lnTo>
                    <a:pt x="2614549" y="12192"/>
                  </a:lnTo>
                  <a:lnTo>
                    <a:pt x="5388102" y="764768"/>
                  </a:lnTo>
                  <a:lnTo>
                    <a:pt x="5325491" y="781558"/>
                  </a:lnTo>
                  <a:lnTo>
                    <a:pt x="5322189" y="782574"/>
                  </a:lnTo>
                  <a:lnTo>
                    <a:pt x="5320157" y="786003"/>
                  </a:lnTo>
                  <a:lnTo>
                    <a:pt x="5321046" y="789432"/>
                  </a:lnTo>
                  <a:lnTo>
                    <a:pt x="5321935" y="792734"/>
                  </a:lnTo>
                  <a:lnTo>
                    <a:pt x="5325491" y="794766"/>
                  </a:lnTo>
                  <a:lnTo>
                    <a:pt x="5414162" y="770890"/>
                  </a:lnTo>
                  <a:lnTo>
                    <a:pt x="5424551" y="768096"/>
                  </a:lnTo>
                  <a:close/>
                </a:path>
              </a:pathLst>
            </a:custGeom>
            <a:solidFill>
              <a:srgbClr val="AE3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68334" y="3532758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ahoma"/>
                <a:cs typeface="Tahoma"/>
              </a:rPr>
              <a:t>Síncrona</a:t>
            </a:r>
            <a:endParaRPr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1217" y="4469383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Tahoma"/>
                <a:cs typeface="Tahoma"/>
              </a:rPr>
              <a:t>Assíncrona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296" y="806197"/>
            <a:ext cx="5093407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Sequência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417" y="2032253"/>
            <a:ext cx="7381875" cy="401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ts val="288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spc="-10" dirty="0">
                <a:latin typeface="Tahoma"/>
                <a:cs typeface="Tahoma"/>
              </a:rPr>
              <a:t>Mensagem</a:t>
            </a:r>
            <a:endParaRPr sz="2400">
              <a:latin typeface="Tahoma"/>
              <a:cs typeface="Tahoma"/>
            </a:endParaRPr>
          </a:p>
          <a:p>
            <a:pPr marL="561975" lvl="1" indent="-229870">
              <a:lnSpc>
                <a:spcPts val="2640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975" algn="l"/>
              </a:tabLst>
            </a:pPr>
            <a:r>
              <a:rPr sz="2200" spc="-10" dirty="0">
                <a:latin typeface="Tahoma"/>
                <a:cs typeface="Tahoma"/>
              </a:rPr>
              <a:t>Tipos:</a:t>
            </a:r>
            <a:endParaRPr sz="2200">
              <a:latin typeface="Tahoma"/>
              <a:cs typeface="Tahoma"/>
            </a:endParaRPr>
          </a:p>
          <a:p>
            <a:pPr marL="835660" marR="5080" lvl="2" indent="-228600">
              <a:spcBef>
                <a:spcPts val="5"/>
              </a:spcBef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dirty="0">
                <a:latin typeface="Tahoma"/>
                <a:cs typeface="Tahoma"/>
              </a:rPr>
              <a:t>síncrona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: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remetente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espera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destinatário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aceitar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msg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antes </a:t>
            </a:r>
            <a:r>
              <a:rPr dirty="0">
                <a:latin typeface="Tahoma"/>
                <a:cs typeface="Tahoma"/>
              </a:rPr>
              <a:t>de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continuar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seu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processamento.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Usada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nas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chamadas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de </a:t>
            </a:r>
            <a:r>
              <a:rPr dirty="0">
                <a:latin typeface="Tahoma"/>
                <a:cs typeface="Tahoma"/>
              </a:rPr>
              <a:t>procedimento</a:t>
            </a:r>
            <a:r>
              <a:rPr spc="-1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comuns</a:t>
            </a:r>
            <a:endParaRPr>
              <a:latin typeface="Tahoma"/>
              <a:cs typeface="Tahoma"/>
            </a:endParaRPr>
          </a:p>
          <a:p>
            <a:pPr marL="835660" marR="130175" lvl="2" indent="-228600"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dirty="0">
                <a:latin typeface="Tahoma"/>
                <a:cs typeface="Tahoma"/>
              </a:rPr>
              <a:t>simples: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fluxo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controle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simples,mostra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controle</a:t>
            </a:r>
            <a:r>
              <a:rPr spc="-50" dirty="0">
                <a:latin typeface="Tahoma"/>
                <a:cs typeface="Tahoma"/>
              </a:rPr>
              <a:t> é </a:t>
            </a:r>
            <a:r>
              <a:rPr dirty="0">
                <a:latin typeface="Tahoma"/>
                <a:cs typeface="Tahoma"/>
              </a:rPr>
              <a:t>passado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outro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sem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descrever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qualquer </a:t>
            </a:r>
            <a:r>
              <a:rPr dirty="0">
                <a:latin typeface="Tahoma"/>
                <a:cs typeface="Tahoma"/>
              </a:rPr>
              <a:t>detalhe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comunicação.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Usado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quando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detalhes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sobre</a:t>
            </a:r>
            <a:r>
              <a:rPr spc="-50" dirty="0">
                <a:latin typeface="Tahoma"/>
                <a:cs typeface="Tahoma"/>
              </a:rPr>
              <a:t> a </a:t>
            </a:r>
            <a:r>
              <a:rPr dirty="0">
                <a:latin typeface="Tahoma"/>
                <a:cs typeface="Tahoma"/>
              </a:rPr>
              <a:t>comunicação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são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desconhecidos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irrelevantes,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ainda,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para </a:t>
            </a:r>
            <a:r>
              <a:rPr dirty="0">
                <a:latin typeface="Tahoma"/>
                <a:cs typeface="Tahoma"/>
              </a:rPr>
              <a:t>indicar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retorno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mensagem</a:t>
            </a:r>
            <a:endParaRPr>
              <a:latin typeface="Tahoma"/>
              <a:cs typeface="Tahoma"/>
            </a:endParaRPr>
          </a:p>
          <a:p>
            <a:pPr marL="835660" marR="276860" lvl="2" indent="-228600"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dirty="0">
                <a:latin typeface="Tahoma"/>
                <a:cs typeface="Tahoma"/>
              </a:rPr>
              <a:t>assíncrona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: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remetente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envia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mensagem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continua</a:t>
            </a:r>
            <a:r>
              <a:rPr spc="-50" dirty="0">
                <a:latin typeface="Tahoma"/>
                <a:cs typeface="Tahoma"/>
              </a:rPr>
              <a:t> o </a:t>
            </a:r>
            <a:r>
              <a:rPr dirty="0">
                <a:latin typeface="Tahoma"/>
                <a:cs typeface="Tahoma"/>
              </a:rPr>
              <a:t>processamento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sem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esperar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pelo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recebimento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desta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parte </a:t>
            </a:r>
            <a:r>
              <a:rPr dirty="0">
                <a:latin typeface="Tahoma"/>
                <a:cs typeface="Tahoma"/>
              </a:rPr>
              <a:t>do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destinatário</a:t>
            </a:r>
            <a:endParaRPr>
              <a:latin typeface="Tahoma"/>
              <a:cs typeface="Tahoma"/>
            </a:endParaRPr>
          </a:p>
          <a:p>
            <a:pPr marL="835660" lvl="2" indent="-228600">
              <a:spcBef>
                <a:spcPts val="5"/>
              </a:spcBef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dirty="0">
                <a:latin typeface="Tahoma"/>
                <a:cs typeface="Tahoma"/>
              </a:rPr>
              <a:t>Retorno: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mensagem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síncrona.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Normalmente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é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facultativo</a:t>
            </a:r>
            <a:endParaRPr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375" y="2786127"/>
            <a:ext cx="1085850" cy="25812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524125" y="5865812"/>
            <a:ext cx="647700" cy="127000"/>
          </a:xfrm>
          <a:custGeom>
            <a:avLst/>
            <a:gdLst/>
            <a:ahLst/>
            <a:cxnLst/>
            <a:rect l="l" t="t" r="r" b="b"/>
            <a:pathLst>
              <a:path w="647700" h="127000">
                <a:moveTo>
                  <a:pt x="647700" y="57150"/>
                </a:moveTo>
                <a:lnTo>
                  <a:pt x="546100" y="57150"/>
                </a:lnTo>
                <a:lnTo>
                  <a:pt x="546100" y="69850"/>
                </a:lnTo>
                <a:lnTo>
                  <a:pt x="647700" y="69850"/>
                </a:lnTo>
                <a:lnTo>
                  <a:pt x="647700" y="57150"/>
                </a:lnTo>
                <a:close/>
              </a:path>
              <a:path w="647700" h="127000">
                <a:moveTo>
                  <a:pt x="508000" y="57150"/>
                </a:moveTo>
                <a:lnTo>
                  <a:pt x="406400" y="57150"/>
                </a:lnTo>
                <a:lnTo>
                  <a:pt x="406400" y="69850"/>
                </a:lnTo>
                <a:lnTo>
                  <a:pt x="508000" y="69850"/>
                </a:lnTo>
                <a:lnTo>
                  <a:pt x="508000" y="57150"/>
                </a:lnTo>
                <a:close/>
              </a:path>
              <a:path w="647700" h="127000">
                <a:moveTo>
                  <a:pt x="368300" y="57150"/>
                </a:moveTo>
                <a:lnTo>
                  <a:pt x="266700" y="57150"/>
                </a:lnTo>
                <a:lnTo>
                  <a:pt x="266700" y="69850"/>
                </a:lnTo>
                <a:lnTo>
                  <a:pt x="368300" y="69850"/>
                </a:lnTo>
                <a:lnTo>
                  <a:pt x="368300" y="57150"/>
                </a:lnTo>
                <a:close/>
              </a:path>
              <a:path w="6477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0"/>
                </a:lnTo>
                <a:close/>
              </a:path>
              <a:path w="647700" h="127000">
                <a:moveTo>
                  <a:pt x="228600" y="57150"/>
                </a:moveTo>
                <a:lnTo>
                  <a:pt x="127000" y="57150"/>
                </a:lnTo>
                <a:lnTo>
                  <a:pt x="127000" y="69850"/>
                </a:lnTo>
                <a:lnTo>
                  <a:pt x="228600" y="69850"/>
                </a:lnTo>
                <a:lnTo>
                  <a:pt x="2286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919" y="386867"/>
            <a:ext cx="10275683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Mensagem</a:t>
            </a:r>
            <a:r>
              <a:rPr spc="-215" dirty="0"/>
              <a:t> </a:t>
            </a:r>
            <a:r>
              <a:rPr dirty="0"/>
              <a:t>Reflexiva</a:t>
            </a:r>
            <a:r>
              <a:rPr spc="-204" dirty="0"/>
              <a:t> </a:t>
            </a:r>
            <a:r>
              <a:rPr spc="-25" dirty="0"/>
              <a:t>ou </a:t>
            </a:r>
            <a:r>
              <a:rPr spc="-10" dirty="0"/>
              <a:t>Autodelegação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b="4237"/>
          <a:stretch/>
        </p:blipFill>
        <p:spPr>
          <a:xfrm>
            <a:off x="5000057" y="1540877"/>
            <a:ext cx="2004652" cy="48599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3324321" y="5963436"/>
            <a:ext cx="771089" cy="204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25" dirty="0"/>
              <a:pPr marL="38100">
                <a:lnSpc>
                  <a:spcPts val="1664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74713"/>
            <a:ext cx="990599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/>
              <a:t>Objetos</a:t>
            </a:r>
            <a:r>
              <a:rPr spc="-175" dirty="0"/>
              <a:t> </a:t>
            </a:r>
            <a:r>
              <a:rPr spc="-10" dirty="0"/>
              <a:t>Compostos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2209800"/>
            <a:ext cx="1905000" cy="1295400"/>
          </a:xfrm>
          <a:custGeom>
            <a:avLst/>
            <a:gdLst/>
            <a:ahLst/>
            <a:cxnLst/>
            <a:rect l="l" t="t" r="r" b="b"/>
            <a:pathLst>
              <a:path w="1905000" h="1295400">
                <a:moveTo>
                  <a:pt x="1905000" y="0"/>
                </a:moveTo>
                <a:lnTo>
                  <a:pt x="0" y="0"/>
                </a:lnTo>
                <a:lnTo>
                  <a:pt x="0" y="1295400"/>
                </a:lnTo>
                <a:lnTo>
                  <a:pt x="1905000" y="12954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400" y="2209801"/>
            <a:ext cx="1905000" cy="94128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>
              <a:spcBef>
                <a:spcPts val="860"/>
              </a:spcBef>
            </a:pPr>
            <a:endParaRPr>
              <a:latin typeface="Times New Roman"/>
              <a:cs typeface="Times New Roman"/>
            </a:endParaRPr>
          </a:p>
          <a:p>
            <a:pPr marL="450215" marR="440690" indent="6350"/>
            <a:r>
              <a:rPr u="sng" spc="5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Objeto</a:t>
            </a:r>
            <a:r>
              <a:rPr u="sng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pc="-1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Composto</a:t>
            </a:r>
            <a:endParaRPr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48038" y="3581400"/>
            <a:ext cx="847725" cy="1828800"/>
            <a:chOff x="1824037" y="3581400"/>
            <a:chExt cx="847725" cy="1828800"/>
          </a:xfrm>
        </p:grpSpPr>
        <p:sp>
          <p:nvSpPr>
            <p:cNvPr id="6" name="object 6"/>
            <p:cNvSpPr/>
            <p:nvPr/>
          </p:nvSpPr>
          <p:spPr>
            <a:xfrm>
              <a:off x="1828800" y="358140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952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4038600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0"/>
                  </a:moveTo>
                  <a:lnTo>
                    <a:pt x="838200" y="0"/>
                  </a:lnTo>
                </a:path>
                <a:path w="838200" h="609600">
                  <a:moveTo>
                    <a:pt x="838200" y="0"/>
                  </a:moveTo>
                  <a:lnTo>
                    <a:pt x="838200" y="533400"/>
                  </a:lnTo>
                </a:path>
                <a:path w="838200" h="609600">
                  <a:moveTo>
                    <a:pt x="838200" y="533400"/>
                  </a:moveTo>
                  <a:lnTo>
                    <a:pt x="0" y="533400"/>
                  </a:lnTo>
                </a:path>
                <a:path w="838200" h="609600">
                  <a:moveTo>
                    <a:pt x="0" y="533400"/>
                  </a:moveTo>
                  <a:lnTo>
                    <a:pt x="152400" y="457200"/>
                  </a:lnTo>
                </a:path>
                <a:path w="838200" h="609600">
                  <a:moveTo>
                    <a:pt x="0" y="533400"/>
                  </a:moveTo>
                  <a:lnTo>
                    <a:pt x="7620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800" y="2438400"/>
            <a:ext cx="1905000" cy="1295400"/>
          </a:xfrm>
          <a:custGeom>
            <a:avLst/>
            <a:gdLst/>
            <a:ahLst/>
            <a:cxnLst/>
            <a:rect l="l" t="t" r="r" b="b"/>
            <a:pathLst>
              <a:path w="1905000" h="1295400">
                <a:moveTo>
                  <a:pt x="1905000" y="0"/>
                </a:moveTo>
                <a:lnTo>
                  <a:pt x="0" y="0"/>
                </a:lnTo>
                <a:lnTo>
                  <a:pt x="0" y="1295400"/>
                </a:lnTo>
                <a:lnTo>
                  <a:pt x="1905000" y="12954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05800" y="2438401"/>
            <a:ext cx="1905000" cy="80278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spcBef>
                <a:spcPts val="1939"/>
              </a:spcBef>
            </a:pPr>
            <a:endParaRPr>
              <a:latin typeface="Times New Roman"/>
              <a:cs typeface="Times New Roman"/>
            </a:endParaRPr>
          </a:p>
          <a:p>
            <a:pPr marL="300355"/>
            <a:r>
              <a:rPr spc="-10" dirty="0">
                <a:latin typeface="Tahoma"/>
                <a:cs typeface="Tahoma"/>
              </a:rPr>
              <a:t>Sub-</a:t>
            </a:r>
            <a:r>
              <a:rPr dirty="0">
                <a:latin typeface="Tahoma"/>
                <a:cs typeface="Tahoma"/>
              </a:rPr>
              <a:t>objeto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B</a:t>
            </a:r>
            <a:endParaRPr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200" y="2438400"/>
            <a:ext cx="1905000" cy="1295400"/>
          </a:xfrm>
          <a:custGeom>
            <a:avLst/>
            <a:gdLst/>
            <a:ahLst/>
            <a:cxnLst/>
            <a:rect l="l" t="t" r="r" b="b"/>
            <a:pathLst>
              <a:path w="1905000" h="1295400">
                <a:moveTo>
                  <a:pt x="1905000" y="0"/>
                </a:moveTo>
                <a:lnTo>
                  <a:pt x="0" y="0"/>
                </a:lnTo>
                <a:lnTo>
                  <a:pt x="0" y="1295400"/>
                </a:lnTo>
                <a:lnTo>
                  <a:pt x="1905000" y="12954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1200" y="2438401"/>
            <a:ext cx="1905000" cy="80278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spcBef>
                <a:spcPts val="1939"/>
              </a:spcBef>
            </a:pPr>
            <a:endParaRPr>
              <a:latin typeface="Times New Roman"/>
              <a:cs typeface="Times New Roman"/>
            </a:endParaRPr>
          </a:p>
          <a:p>
            <a:pPr marL="298450"/>
            <a:r>
              <a:rPr spc="-10" dirty="0">
                <a:latin typeface="Tahoma"/>
                <a:cs typeface="Tahoma"/>
              </a:rPr>
              <a:t>Sub-</a:t>
            </a:r>
            <a:r>
              <a:rPr dirty="0">
                <a:latin typeface="Tahoma"/>
                <a:cs typeface="Tahoma"/>
              </a:rPr>
              <a:t>objeto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A</a:t>
            </a:r>
            <a:endParaRPr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3600" y="3271837"/>
            <a:ext cx="4114800" cy="2291080"/>
            <a:chOff x="4419600" y="3271837"/>
            <a:chExt cx="4114800" cy="2291080"/>
          </a:xfrm>
        </p:grpSpPr>
        <p:sp>
          <p:nvSpPr>
            <p:cNvPr id="13" name="object 13"/>
            <p:cNvSpPr/>
            <p:nvPr/>
          </p:nvSpPr>
          <p:spPr>
            <a:xfrm>
              <a:off x="5029200" y="3733800"/>
              <a:ext cx="2667000" cy="1828800"/>
            </a:xfrm>
            <a:custGeom>
              <a:avLst/>
              <a:gdLst/>
              <a:ahLst/>
              <a:cxnLst/>
              <a:rect l="l" t="t" r="r" b="b"/>
              <a:pathLst>
                <a:path w="2667000" h="1828800">
                  <a:moveTo>
                    <a:pt x="2667000" y="0"/>
                  </a:moveTo>
                  <a:lnTo>
                    <a:pt x="2667000" y="1828800"/>
                  </a:lnTo>
                </a:path>
                <a:path w="2667000"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952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4305300"/>
              <a:ext cx="2590800" cy="76200"/>
            </a:xfrm>
            <a:custGeom>
              <a:avLst/>
              <a:gdLst/>
              <a:ahLst/>
              <a:cxnLst/>
              <a:rect l="l" t="t" r="r" b="b"/>
              <a:pathLst>
                <a:path w="2590800" h="76200">
                  <a:moveTo>
                    <a:pt x="2514600" y="0"/>
                  </a:moveTo>
                  <a:lnTo>
                    <a:pt x="2514600" y="76200"/>
                  </a:lnTo>
                  <a:lnTo>
                    <a:pt x="2578100" y="44450"/>
                  </a:lnTo>
                  <a:lnTo>
                    <a:pt x="2527300" y="44450"/>
                  </a:lnTo>
                  <a:lnTo>
                    <a:pt x="2527300" y="31750"/>
                  </a:lnTo>
                  <a:lnTo>
                    <a:pt x="2578100" y="31750"/>
                  </a:lnTo>
                  <a:lnTo>
                    <a:pt x="2514600" y="0"/>
                  </a:lnTo>
                  <a:close/>
                </a:path>
                <a:path w="2590800" h="76200">
                  <a:moveTo>
                    <a:pt x="2514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514600" y="44450"/>
                  </a:lnTo>
                  <a:lnTo>
                    <a:pt x="2514600" y="31750"/>
                  </a:lnTo>
                  <a:close/>
                </a:path>
                <a:path w="2590800" h="76200">
                  <a:moveTo>
                    <a:pt x="2578100" y="31750"/>
                  </a:moveTo>
                  <a:lnTo>
                    <a:pt x="2527300" y="31750"/>
                  </a:lnTo>
                  <a:lnTo>
                    <a:pt x="2527300" y="44450"/>
                  </a:lnTo>
                  <a:lnTo>
                    <a:pt x="2578100" y="44450"/>
                  </a:lnTo>
                  <a:lnTo>
                    <a:pt x="2590800" y="38100"/>
                  </a:lnTo>
                  <a:lnTo>
                    <a:pt x="2578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4800600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25908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4762499"/>
              <a:ext cx="2667000" cy="457200"/>
            </a:xfrm>
            <a:custGeom>
              <a:avLst/>
              <a:gdLst/>
              <a:ahLst/>
              <a:cxnLst/>
              <a:rect l="l" t="t" r="r" b="b"/>
              <a:pathLst>
                <a:path w="2667000" h="457200">
                  <a:moveTo>
                    <a:pt x="2590800" y="419100"/>
                  </a:moveTo>
                  <a:lnTo>
                    <a:pt x="2578100" y="412750"/>
                  </a:lnTo>
                  <a:lnTo>
                    <a:pt x="2514600" y="381000"/>
                  </a:lnTo>
                  <a:lnTo>
                    <a:pt x="2514600" y="412750"/>
                  </a:lnTo>
                  <a:lnTo>
                    <a:pt x="0" y="412750"/>
                  </a:lnTo>
                  <a:lnTo>
                    <a:pt x="0" y="425450"/>
                  </a:lnTo>
                  <a:lnTo>
                    <a:pt x="2514600" y="425450"/>
                  </a:lnTo>
                  <a:lnTo>
                    <a:pt x="2514600" y="457200"/>
                  </a:lnTo>
                  <a:lnTo>
                    <a:pt x="2578100" y="425450"/>
                  </a:lnTo>
                  <a:lnTo>
                    <a:pt x="2590800" y="419100"/>
                  </a:lnTo>
                  <a:close/>
                </a:path>
                <a:path w="2667000" h="457200">
                  <a:moveTo>
                    <a:pt x="26670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2667000" y="44450"/>
                  </a:lnTo>
                  <a:lnTo>
                    <a:pt x="2667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3276600"/>
              <a:ext cx="4114800" cy="0"/>
            </a:xfrm>
            <a:custGeom>
              <a:avLst/>
              <a:gdLst/>
              <a:ahLst/>
              <a:cxnLst/>
              <a:rect l="l" t="t" r="r" b="b"/>
              <a:pathLst>
                <a:path w="4114800">
                  <a:moveTo>
                    <a:pt x="0" y="0"/>
                  </a:moveTo>
                  <a:lnTo>
                    <a:pt x="1676400" y="0"/>
                  </a:lnTo>
                </a:path>
                <a:path w="4114800">
                  <a:moveTo>
                    <a:pt x="2438400" y="0"/>
                  </a:moveTo>
                  <a:lnTo>
                    <a:pt x="411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7540" y="5671515"/>
            <a:ext cx="821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As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interações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partes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objeto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composto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também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expressas </a:t>
            </a:r>
            <a:r>
              <a:rPr dirty="0">
                <a:latin typeface="Tahoma"/>
                <a:cs typeface="Tahoma"/>
              </a:rPr>
              <a:t>como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mensagens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reflexivas.</a:t>
            </a:r>
            <a:endParaRPr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23638" y="4390136"/>
            <a:ext cx="687070" cy="112395"/>
          </a:xfrm>
          <a:custGeom>
            <a:avLst/>
            <a:gdLst/>
            <a:ahLst/>
            <a:cxnLst/>
            <a:rect l="l" t="t" r="r" b="b"/>
            <a:pathLst>
              <a:path w="687070" h="112395">
                <a:moveTo>
                  <a:pt x="610181" y="31626"/>
                </a:moveTo>
                <a:lnTo>
                  <a:pt x="0" y="99313"/>
                </a:lnTo>
                <a:lnTo>
                  <a:pt x="1524" y="112013"/>
                </a:lnTo>
                <a:lnTo>
                  <a:pt x="611573" y="44203"/>
                </a:lnTo>
                <a:lnTo>
                  <a:pt x="610181" y="31626"/>
                </a:lnTo>
                <a:close/>
              </a:path>
              <a:path w="687070" h="112395">
                <a:moveTo>
                  <a:pt x="685383" y="30225"/>
                </a:moveTo>
                <a:lnTo>
                  <a:pt x="622808" y="30225"/>
                </a:lnTo>
                <a:lnTo>
                  <a:pt x="624204" y="42799"/>
                </a:lnTo>
                <a:lnTo>
                  <a:pt x="611573" y="44203"/>
                </a:lnTo>
                <a:lnTo>
                  <a:pt x="615061" y="75691"/>
                </a:lnTo>
                <a:lnTo>
                  <a:pt x="685383" y="30225"/>
                </a:lnTo>
                <a:close/>
              </a:path>
              <a:path w="687070" h="112395">
                <a:moveTo>
                  <a:pt x="622808" y="30225"/>
                </a:moveTo>
                <a:lnTo>
                  <a:pt x="610181" y="31626"/>
                </a:lnTo>
                <a:lnTo>
                  <a:pt x="611573" y="44203"/>
                </a:lnTo>
                <a:lnTo>
                  <a:pt x="624204" y="42799"/>
                </a:lnTo>
                <a:lnTo>
                  <a:pt x="622808" y="30225"/>
                </a:lnTo>
                <a:close/>
              </a:path>
              <a:path w="687070" h="112395">
                <a:moveTo>
                  <a:pt x="606678" y="0"/>
                </a:moveTo>
                <a:lnTo>
                  <a:pt x="610181" y="31626"/>
                </a:lnTo>
                <a:lnTo>
                  <a:pt x="622808" y="30225"/>
                </a:lnTo>
                <a:lnTo>
                  <a:pt x="685383" y="30225"/>
                </a:lnTo>
                <a:lnTo>
                  <a:pt x="686562" y="29463"/>
                </a:lnTo>
                <a:lnTo>
                  <a:pt x="606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3200" y="3200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4971A4-B89E-06F3-FC13-BBDC44C01BDB}"/>
              </a:ext>
            </a:extLst>
          </p:cNvPr>
          <p:cNvSpPr txBox="1">
            <a:spLocks/>
          </p:cNvSpPr>
          <p:nvPr/>
        </p:nvSpPr>
        <p:spPr>
          <a:xfrm>
            <a:off x="1034452" y="2146946"/>
            <a:ext cx="1037291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Diagrama </a:t>
            </a:r>
            <a:r>
              <a:rPr lang="pt-BR" sz="6000" b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 sequência</a:t>
            </a:r>
            <a:endParaRPr lang="pt-BR" sz="6000" b="1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754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439" y="1479551"/>
            <a:ext cx="10031238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8265" indent="-27305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Criação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objeto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representada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mensagem </a:t>
            </a:r>
            <a:r>
              <a:rPr sz="2400" dirty="0">
                <a:latin typeface="Tahoma"/>
                <a:cs typeface="Tahoma"/>
              </a:rPr>
              <a:t>dirigida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própria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caixa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objeto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(em </a:t>
            </a:r>
            <a:r>
              <a:rPr sz="2400" dirty="0">
                <a:latin typeface="Tahoma"/>
                <a:cs typeface="Tahoma"/>
              </a:rPr>
              <a:t>vez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dirigida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linha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vida)</a:t>
            </a:r>
            <a:endParaRPr sz="2400" dirty="0">
              <a:latin typeface="Tahoma"/>
              <a:cs typeface="Tahoma"/>
            </a:endParaRPr>
          </a:p>
          <a:p>
            <a:pPr marL="560705" lvl="1" indent="-228600"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dirty="0">
                <a:latin typeface="Tahoma"/>
                <a:cs typeface="Tahoma"/>
              </a:rPr>
              <a:t>Mensagem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criação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ter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estereótipo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«create»</a:t>
            </a:r>
            <a:endParaRPr dirty="0">
              <a:latin typeface="Tahoma"/>
              <a:cs typeface="Tahoma"/>
            </a:endParaRPr>
          </a:p>
          <a:p>
            <a:pPr marL="285115" marR="300355" indent="-273050"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Destruição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 err="1">
                <a:latin typeface="Tahoma"/>
                <a:cs typeface="Tahoma"/>
              </a:rPr>
              <a:t>objeto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representada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no </a:t>
            </a:r>
            <a:r>
              <a:rPr sz="2400" dirty="0">
                <a:latin typeface="Tahoma"/>
                <a:cs typeface="Tahoma"/>
              </a:rPr>
              <a:t>fim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linha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vida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 err="1">
                <a:latin typeface="Tahoma"/>
                <a:cs typeface="Tahoma"/>
              </a:rPr>
              <a:t>objeto</a:t>
            </a:r>
            <a:endParaRPr sz="2400" dirty="0">
              <a:latin typeface="Tahoma"/>
              <a:cs typeface="Tahoma"/>
            </a:endParaRPr>
          </a:p>
          <a:p>
            <a:pPr marL="560705" lvl="1" indent="-228600">
              <a:spcBef>
                <a:spcPts val="5"/>
              </a:spcBef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dirty="0">
                <a:latin typeface="Tahoma"/>
                <a:cs typeface="Tahoma"/>
              </a:rPr>
              <a:t>Mensagem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destruição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ter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estereótipo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«destroy</a:t>
            </a:r>
            <a:r>
              <a:rPr sz="2400" spc="-10" dirty="0">
                <a:latin typeface="Tahoma"/>
                <a:cs typeface="Tahoma"/>
              </a:rPr>
              <a:t>»</a:t>
            </a:r>
            <a:endParaRPr sz="2400" dirty="0">
              <a:latin typeface="Tahoma"/>
              <a:cs typeface="Tahoma"/>
            </a:endParaRPr>
          </a:p>
          <a:p>
            <a:pPr marL="560705" lvl="1" indent="-228600"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dirty="0">
                <a:latin typeface="Tahoma"/>
                <a:cs typeface="Tahoma"/>
              </a:rPr>
              <a:t>Pode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ocorrer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recepção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mensagem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retorno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chamada</a:t>
            </a:r>
            <a:endParaRPr dirty="0">
              <a:latin typeface="Tahoma"/>
              <a:cs typeface="Tahoma"/>
            </a:endParaRPr>
          </a:p>
          <a:p>
            <a:pPr marL="560705" lvl="1" indent="-228600"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dirty="0">
                <a:latin typeface="Tahoma"/>
                <a:cs typeface="Tahoma"/>
              </a:rPr>
              <a:t>Objecto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auto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destruir-</a:t>
            </a:r>
            <a:r>
              <a:rPr spc="-25" dirty="0">
                <a:latin typeface="Tahoma"/>
                <a:cs typeface="Tahoma"/>
              </a:rPr>
              <a:t>se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2552" y="5297488"/>
            <a:ext cx="866775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885">
              <a:spcBef>
                <a:spcPts val="300"/>
              </a:spcBef>
            </a:pPr>
            <a:r>
              <a:rPr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ob1:C1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2749" y="5376798"/>
            <a:ext cx="1184275" cy="76200"/>
          </a:xfrm>
          <a:custGeom>
            <a:avLst/>
            <a:gdLst/>
            <a:ahLst/>
            <a:cxnLst/>
            <a:rect l="l" t="t" r="r" b="b"/>
            <a:pathLst>
              <a:path w="1184275" h="76200">
                <a:moveTo>
                  <a:pt x="1108075" y="0"/>
                </a:moveTo>
                <a:lnTo>
                  <a:pt x="1108075" y="76200"/>
                </a:lnTo>
                <a:lnTo>
                  <a:pt x="1171575" y="44450"/>
                </a:lnTo>
                <a:lnTo>
                  <a:pt x="1120902" y="44450"/>
                </a:lnTo>
                <a:lnTo>
                  <a:pt x="1120902" y="31750"/>
                </a:lnTo>
                <a:lnTo>
                  <a:pt x="1171575" y="31750"/>
                </a:lnTo>
                <a:lnTo>
                  <a:pt x="1108075" y="0"/>
                </a:lnTo>
                <a:close/>
              </a:path>
              <a:path w="1184275" h="76200">
                <a:moveTo>
                  <a:pt x="1108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08075" y="44450"/>
                </a:lnTo>
                <a:lnTo>
                  <a:pt x="1108075" y="31750"/>
                </a:lnTo>
                <a:close/>
              </a:path>
              <a:path w="1184275" h="76200">
                <a:moveTo>
                  <a:pt x="1171575" y="31750"/>
                </a:moveTo>
                <a:lnTo>
                  <a:pt x="1120902" y="31750"/>
                </a:lnTo>
                <a:lnTo>
                  <a:pt x="1120902" y="44450"/>
                </a:lnTo>
                <a:lnTo>
                  <a:pt x="1171575" y="44450"/>
                </a:lnTo>
                <a:lnTo>
                  <a:pt x="1184275" y="38100"/>
                </a:lnTo>
                <a:lnTo>
                  <a:pt x="11715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3975" y="5661026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437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24625" y="5610225"/>
            <a:ext cx="1935480" cy="711200"/>
            <a:chOff x="5000625" y="5610225"/>
            <a:chExt cx="1935480" cy="711200"/>
          </a:xfrm>
        </p:grpSpPr>
        <p:sp>
          <p:nvSpPr>
            <p:cNvPr id="7" name="object 7"/>
            <p:cNvSpPr/>
            <p:nvPr/>
          </p:nvSpPr>
          <p:spPr>
            <a:xfrm>
              <a:off x="6570725" y="5610225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4">
                  <a:moveTo>
                    <a:pt x="0" y="0"/>
                  </a:moveTo>
                  <a:lnTo>
                    <a:pt x="0" y="611187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3550" y="5962650"/>
              <a:ext cx="609600" cy="346075"/>
            </a:xfrm>
            <a:custGeom>
              <a:avLst/>
              <a:gdLst/>
              <a:ahLst/>
              <a:cxnLst/>
              <a:rect l="l" t="t" r="r" b="b"/>
              <a:pathLst>
                <a:path w="609600" h="346075">
                  <a:moveTo>
                    <a:pt x="609600" y="0"/>
                  </a:moveTo>
                  <a:lnTo>
                    <a:pt x="3175" y="303212"/>
                  </a:lnTo>
                </a:path>
                <a:path w="609600" h="346075">
                  <a:moveTo>
                    <a:pt x="0" y="11112"/>
                  </a:moveTo>
                  <a:lnTo>
                    <a:pt x="593725" y="346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0625" y="6097587"/>
              <a:ext cx="1433830" cy="76200"/>
            </a:xfrm>
            <a:custGeom>
              <a:avLst/>
              <a:gdLst/>
              <a:ahLst/>
              <a:cxnLst/>
              <a:rect l="l" t="t" r="r" b="b"/>
              <a:pathLst>
                <a:path w="1433829" h="76200">
                  <a:moveTo>
                    <a:pt x="1357249" y="0"/>
                  </a:moveTo>
                  <a:lnTo>
                    <a:pt x="1357249" y="76200"/>
                  </a:lnTo>
                  <a:lnTo>
                    <a:pt x="1420749" y="44450"/>
                  </a:lnTo>
                  <a:lnTo>
                    <a:pt x="1369949" y="44450"/>
                  </a:lnTo>
                  <a:lnTo>
                    <a:pt x="1369949" y="31750"/>
                  </a:lnTo>
                  <a:lnTo>
                    <a:pt x="1420749" y="31750"/>
                  </a:lnTo>
                  <a:lnTo>
                    <a:pt x="1357249" y="0"/>
                  </a:lnTo>
                  <a:close/>
                </a:path>
                <a:path w="1433829" h="76200">
                  <a:moveTo>
                    <a:pt x="1357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57249" y="44450"/>
                  </a:lnTo>
                  <a:lnTo>
                    <a:pt x="1357249" y="31750"/>
                  </a:lnTo>
                  <a:close/>
                </a:path>
                <a:path w="1433829" h="76200">
                  <a:moveTo>
                    <a:pt x="1420749" y="31750"/>
                  </a:moveTo>
                  <a:lnTo>
                    <a:pt x="1369949" y="31750"/>
                  </a:lnTo>
                  <a:lnTo>
                    <a:pt x="1369949" y="44450"/>
                  </a:lnTo>
                  <a:lnTo>
                    <a:pt x="1420749" y="44450"/>
                  </a:lnTo>
                  <a:lnTo>
                    <a:pt x="1433449" y="38100"/>
                  </a:lnTo>
                  <a:lnTo>
                    <a:pt x="1420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53402" y="5214938"/>
            <a:ext cx="866775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6520">
              <a:spcBef>
                <a:spcPts val="300"/>
              </a:spcBef>
            </a:pPr>
            <a:r>
              <a:rPr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ob1:C1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4715" y="504628"/>
            <a:ext cx="532257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90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spc="-10" dirty="0"/>
              <a:t>Sequência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64" y="455459"/>
            <a:ext cx="8886808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/>
              <a:t>Criação</a:t>
            </a:r>
            <a:r>
              <a:rPr spc="-80" dirty="0"/>
              <a:t> </a:t>
            </a:r>
            <a:r>
              <a:rPr dirty="0"/>
              <a:t>e</a:t>
            </a:r>
            <a:r>
              <a:rPr spc="-85" dirty="0"/>
              <a:t> </a:t>
            </a:r>
            <a:r>
              <a:rPr dirty="0"/>
              <a:t>Destruição</a:t>
            </a:r>
            <a:r>
              <a:rPr spc="-7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676" y="1412812"/>
            <a:ext cx="5492958" cy="50866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3324321" y="5963436"/>
            <a:ext cx="771089" cy="204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25" dirty="0"/>
              <a:pPr marL="38100">
                <a:lnSpc>
                  <a:spcPts val="1664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74713"/>
            <a:ext cx="990599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Tempo</a:t>
            </a:r>
            <a:r>
              <a:rPr spc="-13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dirty="0"/>
              <a:t>Atividade</a:t>
            </a:r>
            <a:r>
              <a:rPr spc="-130" dirty="0"/>
              <a:t> </a:t>
            </a:r>
            <a:r>
              <a:rPr dirty="0"/>
              <a:t>dos</a:t>
            </a:r>
            <a:r>
              <a:rPr spc="-12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4" y="2089226"/>
            <a:ext cx="718312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  <a:tab pos="6127750" algn="l"/>
              </a:tabLst>
            </a:pPr>
            <a:r>
              <a:rPr sz="2800" dirty="0">
                <a:latin typeface="Tahoma"/>
                <a:cs typeface="Tahoma"/>
              </a:rPr>
              <a:t>Corresponde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ao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tempo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durante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qual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um 	</a:t>
            </a:r>
            <a:r>
              <a:rPr sz="2800" dirty="0">
                <a:latin typeface="Tahoma"/>
                <a:cs typeface="Tahoma"/>
              </a:rPr>
              <a:t>objeto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exerce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sua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ação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diretamente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ou 	</a:t>
            </a:r>
            <a:r>
              <a:rPr sz="2800" spc="-10" dirty="0">
                <a:latin typeface="Tahoma"/>
                <a:cs typeface="Tahoma"/>
              </a:rPr>
              <a:t>indiretamente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através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objeto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que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lhe 	</a:t>
            </a:r>
            <a:r>
              <a:rPr sz="2800" dirty="0">
                <a:latin typeface="Tahoma"/>
                <a:cs typeface="Tahoma"/>
              </a:rPr>
              <a:t>presta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serviço</a:t>
            </a:r>
            <a:endParaRPr sz="2800">
              <a:latin typeface="Tahoma"/>
              <a:cs typeface="Tahoma"/>
            </a:endParaRPr>
          </a:p>
          <a:p>
            <a:pPr marL="283210" marR="335915" indent="-271145">
              <a:spcBef>
                <a:spcPts val="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800" dirty="0">
                <a:latin typeface="Tahoma"/>
                <a:cs typeface="Tahoma"/>
              </a:rPr>
              <a:t>A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representação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é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dada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retângulo 	</a:t>
            </a:r>
            <a:r>
              <a:rPr sz="2800" dirty="0">
                <a:latin typeface="Tahoma"/>
                <a:cs typeface="Tahoma"/>
              </a:rPr>
              <a:t>cuja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bordas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representam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período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de 	</a:t>
            </a:r>
            <a:r>
              <a:rPr sz="2800" spc="-10" dirty="0">
                <a:latin typeface="Tahoma"/>
                <a:cs typeface="Tahoma"/>
              </a:rPr>
              <a:t>atividade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322" y="653019"/>
            <a:ext cx="6895046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Tempo</a:t>
            </a:r>
            <a:r>
              <a:rPr spc="-13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dirty="0"/>
              <a:t>Atividade</a:t>
            </a:r>
            <a:r>
              <a:rPr spc="-130" dirty="0"/>
              <a:t> </a:t>
            </a:r>
            <a:r>
              <a:rPr dirty="0"/>
              <a:t>dos</a:t>
            </a:r>
            <a:r>
              <a:rPr spc="-12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23</a:t>
            </a:fld>
            <a:endParaRPr spc="-25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E9DECEE-05BA-9EC7-F077-F0B01AEF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45" y="1637380"/>
            <a:ext cx="4067743" cy="50680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814" y="690188"/>
            <a:ext cx="6967474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Tempo</a:t>
            </a:r>
            <a:r>
              <a:rPr spc="-13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dirty="0"/>
              <a:t>Atividade</a:t>
            </a:r>
            <a:r>
              <a:rPr spc="-130" dirty="0"/>
              <a:t> </a:t>
            </a:r>
            <a:r>
              <a:rPr dirty="0"/>
              <a:t>dos</a:t>
            </a:r>
            <a:r>
              <a:rPr spc="-12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24</a:t>
            </a:fld>
            <a:endParaRPr spc="-25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B19723C-9FD7-723C-BC53-F9200FD1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09" y="1668864"/>
            <a:ext cx="6325483" cy="45916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571" y="744677"/>
            <a:ext cx="7537842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/>
              <a:t>Retorno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dirty="0"/>
              <a:t>Mensagem</a:t>
            </a:r>
            <a:r>
              <a:rPr spc="-125" dirty="0"/>
              <a:t> </a:t>
            </a:r>
            <a:r>
              <a:rPr spc="-10" dirty="0"/>
              <a:t>Síncrona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25</a:t>
            </a:fld>
            <a:endParaRPr spc="-25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7351AEB-45A9-E386-EABF-91773D33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616896"/>
            <a:ext cx="5668166" cy="449642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3120" y="417644"/>
            <a:ext cx="752812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Retorno</a:t>
            </a:r>
            <a:r>
              <a:rPr spc="-5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Mensagem Assíncrona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26</a:t>
            </a:fld>
            <a:endParaRPr spc="-25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1CF6A54-71C2-230A-7E01-EC82626A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60" y="1832261"/>
            <a:ext cx="6020640" cy="41725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650" y="859208"/>
            <a:ext cx="9905998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dirty="0"/>
              <a:t>Diagrama</a:t>
            </a:r>
            <a:r>
              <a:rPr lang="pt-BR" spc="-85" dirty="0"/>
              <a:t> </a:t>
            </a:r>
            <a:r>
              <a:rPr lang="pt-BR" dirty="0"/>
              <a:t>de</a:t>
            </a:r>
            <a:r>
              <a:rPr lang="pt-BR" spc="-85" dirty="0"/>
              <a:t> </a:t>
            </a:r>
            <a:r>
              <a:rPr lang="pt-BR" dirty="0"/>
              <a:t>Sequência-</a:t>
            </a:r>
            <a:r>
              <a:rPr lang="pt-BR" spc="-90" dirty="0"/>
              <a:t> </a:t>
            </a:r>
            <a:r>
              <a:rPr lang="pt-BR" spc="-10" dirty="0"/>
              <a:t>Exemplo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1" y="2233613"/>
            <a:ext cx="7343775" cy="4048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3324321" y="5963436"/>
            <a:ext cx="771089" cy="204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27</a:t>
            </a:fld>
            <a:endParaRPr lang="pt-BR"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74713"/>
            <a:ext cx="990599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8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Sequência-</a:t>
            </a:r>
            <a:r>
              <a:rPr spc="-90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093" y="1936750"/>
            <a:ext cx="7040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  <a:buClr>
                <a:srgbClr val="95A9A9"/>
              </a:buClr>
              <a:buSzPct val="58333"/>
              <a:buFont typeface="Wingdings"/>
              <a:buChar char=""/>
              <a:tabLst>
                <a:tab pos="355600" algn="l"/>
                <a:tab pos="2472055" algn="l"/>
              </a:tabLst>
            </a:pPr>
            <a:r>
              <a:rPr dirty="0">
                <a:latin typeface="Tahoma"/>
                <a:cs typeface="Tahoma"/>
              </a:rPr>
              <a:t>Seja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caso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uso:</a:t>
            </a:r>
            <a:r>
              <a:rPr dirty="0">
                <a:latin typeface="Tahoma"/>
                <a:cs typeface="Tahoma"/>
              </a:rPr>
              <a:t>	a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universidade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decide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lançar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neste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semestre </a:t>
            </a:r>
            <a:r>
              <a:rPr dirty="0">
                <a:latin typeface="Tahoma"/>
                <a:cs typeface="Tahoma"/>
              </a:rPr>
              <a:t>mais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curso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graduação.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Cabe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então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secretário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Divisão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Graduação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proceder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inclusão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novo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curso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sistema.</a:t>
            </a:r>
            <a:endParaRPr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1502" y="4078352"/>
            <a:ext cx="4048125" cy="10953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74713"/>
            <a:ext cx="990599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85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Sequência-</a:t>
            </a:r>
            <a:r>
              <a:rPr spc="-90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093" y="1732026"/>
            <a:ext cx="204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95A9A9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dirty="0">
                <a:latin typeface="Tahoma"/>
                <a:cs typeface="Tahoma"/>
              </a:rPr>
              <a:t>Criar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novo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Curso</a:t>
            </a:r>
            <a:endParaRPr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578" y="2132069"/>
            <a:ext cx="7494609" cy="41671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8599" y="581397"/>
            <a:ext cx="2434801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6250" y="1516127"/>
            <a:ext cx="9542351" cy="447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16610" indent="-27305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Diagrama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Interação: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modelam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aspectos </a:t>
            </a:r>
            <a:r>
              <a:rPr sz="2400" dirty="0">
                <a:latin typeface="Tahoma"/>
                <a:cs typeface="Tahoma"/>
              </a:rPr>
              <a:t>dinâmicos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sistema</a:t>
            </a:r>
            <a:endParaRPr sz="2400" dirty="0">
              <a:latin typeface="Tahoma"/>
              <a:cs typeface="Tahoma"/>
            </a:endParaRPr>
          </a:p>
          <a:p>
            <a:pPr marL="285115" indent="-272415"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spc="-10" dirty="0">
                <a:latin typeface="Tahoma"/>
                <a:cs typeface="Tahoma"/>
              </a:rPr>
              <a:t>Contém:</a:t>
            </a:r>
            <a:endParaRPr sz="2400" dirty="0">
              <a:latin typeface="Tahoma"/>
              <a:cs typeface="Tahoma"/>
            </a:endParaRPr>
          </a:p>
          <a:p>
            <a:pPr marL="558800" lvl="1" indent="-226695">
              <a:spcBef>
                <a:spcPts val="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Tahoma"/>
                <a:cs typeface="Tahoma"/>
              </a:rPr>
              <a:t>Objetos</a:t>
            </a:r>
            <a:endParaRPr sz="2000" dirty="0">
              <a:latin typeface="Tahoma"/>
              <a:cs typeface="Tahoma"/>
            </a:endParaRPr>
          </a:p>
          <a:p>
            <a:pPr marL="558800" lvl="1" indent="-226695"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Tahoma"/>
                <a:cs typeface="Tahoma"/>
              </a:rPr>
              <a:t>Vínculos</a:t>
            </a:r>
            <a:endParaRPr sz="2000" dirty="0">
              <a:latin typeface="Tahoma"/>
              <a:cs typeface="Tahoma"/>
            </a:endParaRPr>
          </a:p>
          <a:p>
            <a:pPr marL="558800" lvl="1" indent="-226695">
              <a:lnSpc>
                <a:spcPts val="2400"/>
              </a:lnSpc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Tahoma"/>
                <a:cs typeface="Tahoma"/>
              </a:rPr>
              <a:t>Mensagens</a:t>
            </a:r>
            <a:endParaRPr sz="2000" dirty="0">
              <a:latin typeface="Tahoma"/>
              <a:cs typeface="Tahoma"/>
            </a:endParaRPr>
          </a:p>
          <a:p>
            <a:pPr marL="285115" marR="552450" indent="-273050">
              <a:lnSpc>
                <a:spcPts val="2880"/>
              </a:lnSpc>
              <a:spcBef>
                <a:spcPts val="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Tipicamente,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diagrama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interação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captura </a:t>
            </a:r>
            <a:r>
              <a:rPr sz="2400" dirty="0">
                <a:latin typeface="Tahoma"/>
                <a:cs typeface="Tahoma"/>
              </a:rPr>
              <a:t>comportamento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uso</a:t>
            </a:r>
            <a:endParaRPr sz="2400" dirty="0">
              <a:latin typeface="Tahoma"/>
              <a:cs typeface="Tahoma"/>
            </a:endParaRPr>
          </a:p>
          <a:p>
            <a:pPr marL="285115" marR="5080" indent="-273050">
              <a:lnSpc>
                <a:spcPts val="288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Descrevem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grupos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objetos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colaboram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num </a:t>
            </a:r>
            <a:r>
              <a:rPr sz="2400" dirty="0">
                <a:latin typeface="Tahoma"/>
                <a:cs typeface="Tahoma"/>
              </a:rPr>
              <a:t>contexto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cenário</a:t>
            </a:r>
            <a:endParaRPr sz="2400" dirty="0">
              <a:latin typeface="Tahoma"/>
              <a:cs typeface="Tahoma"/>
            </a:endParaRPr>
          </a:p>
          <a:p>
            <a:pPr marL="285115" indent="-272415">
              <a:lnSpc>
                <a:spcPts val="2785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Existem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tipos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diagramas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interação:</a:t>
            </a:r>
            <a:endParaRPr sz="2400" dirty="0">
              <a:latin typeface="Tahoma"/>
              <a:cs typeface="Tahoma"/>
            </a:endParaRPr>
          </a:p>
          <a:p>
            <a:pPr marL="559435" lvl="1" indent="-227329">
              <a:spcBef>
                <a:spcPts val="1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9435" algn="l"/>
              </a:tabLst>
            </a:pPr>
            <a:r>
              <a:rPr sz="2000" dirty="0">
                <a:latin typeface="Tahoma"/>
                <a:cs typeface="Tahoma"/>
              </a:rPr>
              <a:t>Diagrama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Seqüência</a:t>
            </a:r>
            <a:endParaRPr sz="2000" dirty="0">
              <a:latin typeface="Tahoma"/>
              <a:cs typeface="Tahoma"/>
            </a:endParaRPr>
          </a:p>
          <a:p>
            <a:pPr marL="558800" lvl="1" indent="-226695"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dirty="0">
                <a:latin typeface="Tahoma"/>
                <a:cs typeface="Tahoma"/>
              </a:rPr>
              <a:t>Diagrama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Comunicação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4892" y="1516126"/>
            <a:ext cx="8433624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indent="-271145"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spc="-10" dirty="0">
                <a:latin typeface="Tahoma"/>
                <a:cs typeface="Tahoma"/>
              </a:rPr>
              <a:t>Cenários:</a:t>
            </a:r>
            <a:endParaRPr sz="2800" dirty="0">
              <a:latin typeface="Tahoma"/>
              <a:cs typeface="Tahoma"/>
            </a:endParaRPr>
          </a:p>
          <a:p>
            <a:pPr marL="561340" marR="487680" lvl="1" indent="-232410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ahoma"/>
                <a:cs typeface="Tahoma"/>
              </a:rPr>
              <a:t>Instância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uso,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descrevendo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como </a:t>
            </a:r>
            <a:r>
              <a:rPr sz="2400" dirty="0">
                <a:latin typeface="Tahoma"/>
                <a:cs typeface="Tahoma"/>
              </a:rPr>
              <a:t>este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funciona</a:t>
            </a:r>
            <a:endParaRPr sz="2400" dirty="0">
              <a:latin typeface="Tahoma"/>
              <a:cs typeface="Tahoma"/>
            </a:endParaRPr>
          </a:p>
          <a:p>
            <a:pPr marL="561340" marR="369570" lvl="1" indent="-232410"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ahoma"/>
                <a:cs typeface="Tahoma"/>
              </a:rPr>
              <a:t>É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caminho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através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fluxo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eventos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um </a:t>
            </a:r>
            <a:r>
              <a:rPr sz="2400" dirty="0">
                <a:latin typeface="Tahoma"/>
                <a:cs typeface="Tahoma"/>
              </a:rPr>
              <a:t>caso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uso</a:t>
            </a:r>
            <a:endParaRPr sz="2400" dirty="0">
              <a:latin typeface="Tahoma"/>
              <a:cs typeface="Tahoma"/>
            </a:endParaRPr>
          </a:p>
          <a:p>
            <a:pPr marL="560705" lvl="1" indent="-231775"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  <a:tab pos="3131820" algn="l"/>
              </a:tabLst>
            </a:pPr>
            <a:r>
              <a:rPr sz="2400" dirty="0">
                <a:latin typeface="Tahoma"/>
                <a:cs typeface="Tahoma"/>
              </a:rPr>
              <a:t>Fluxo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eventos:</a:t>
            </a:r>
            <a:r>
              <a:rPr sz="2400" dirty="0">
                <a:latin typeface="Tahoma"/>
                <a:cs typeface="Tahoma"/>
              </a:rPr>
              <a:t>	documentado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texto</a:t>
            </a:r>
            <a:endParaRPr sz="2400" dirty="0">
              <a:latin typeface="Tahoma"/>
              <a:cs typeface="Tahoma"/>
            </a:endParaRPr>
          </a:p>
          <a:p>
            <a:pPr marL="560705" lvl="1" indent="-231775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dirty="0">
                <a:latin typeface="Tahoma"/>
                <a:cs typeface="Tahoma"/>
              </a:rPr>
              <a:t>Cenário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documentado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diagramas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interação</a:t>
            </a:r>
            <a:endParaRPr sz="2400" dirty="0">
              <a:latin typeface="Tahoma"/>
              <a:cs typeface="Tahoma"/>
            </a:endParaRPr>
          </a:p>
          <a:p>
            <a:pPr marL="561340" marR="5080" lvl="1" indent="-232410"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ahoma"/>
                <a:cs typeface="Tahoma"/>
              </a:rPr>
              <a:t>Documenta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responsabilidades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são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divididas </a:t>
            </a:r>
            <a:r>
              <a:rPr sz="2400" dirty="0">
                <a:latin typeface="Tahoma"/>
                <a:cs typeface="Tahoma"/>
              </a:rPr>
              <a:t>entre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classes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objetos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4</a:t>
            </a:fld>
            <a:endParaRPr spc="-2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7B79752-2676-404C-1D75-6FC5C82ED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8599" y="581397"/>
            <a:ext cx="2434801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Interação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502" y="922548"/>
            <a:ext cx="519299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Interação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2587" y="2168395"/>
            <a:ext cx="8838346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1780" algn="just"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4480" algn="l"/>
              </a:tabLst>
            </a:pPr>
            <a:r>
              <a:rPr sz="2800" dirty="0">
                <a:latin typeface="Tahoma"/>
                <a:cs typeface="Tahoma"/>
              </a:rPr>
              <a:t>Interação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caso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uso</a:t>
            </a:r>
            <a:endParaRPr sz="2800" dirty="0">
              <a:latin typeface="Tahoma"/>
              <a:cs typeface="Tahoma"/>
            </a:endParaRPr>
          </a:p>
          <a:p>
            <a:pPr marL="560705" marR="5080" lvl="1" indent="-232410" algn="just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dirty="0">
                <a:latin typeface="Tahoma"/>
                <a:cs typeface="Tahoma"/>
              </a:rPr>
              <a:t>Inclui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seqüência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trocas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mensagens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entre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conjunto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objetos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realização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caso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uso</a:t>
            </a:r>
            <a:endParaRPr sz="2400" dirty="0">
              <a:latin typeface="Tahoma"/>
              <a:cs typeface="Tahoma"/>
            </a:endParaRPr>
          </a:p>
          <a:p>
            <a:pPr marL="560705" marR="447040" lvl="1" indent="-232410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  <a:tab pos="4589145" algn="l"/>
                <a:tab pos="5521960" algn="l"/>
              </a:tabLst>
            </a:pPr>
            <a:r>
              <a:rPr sz="2400" dirty="0">
                <a:latin typeface="Tahoma"/>
                <a:cs typeface="Tahoma"/>
              </a:rPr>
              <a:t>As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mensagens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podem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incluir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sinais</a:t>
            </a:r>
            <a:r>
              <a:rPr sz="2400" dirty="0">
                <a:latin typeface="Tahoma"/>
                <a:cs typeface="Tahoma"/>
              </a:rPr>
              <a:t>	e</a:t>
            </a:r>
            <a:r>
              <a:rPr sz="2400" spc="-10" dirty="0">
                <a:latin typeface="Tahoma"/>
                <a:cs typeface="Tahoma"/>
              </a:rPr>
              <a:t> chamadas implícitas</a:t>
            </a:r>
            <a:endParaRPr sz="2400" dirty="0">
              <a:latin typeface="Tahoma"/>
              <a:cs typeface="Tahoma"/>
            </a:endParaRPr>
          </a:p>
          <a:p>
            <a:pPr marL="560705" marR="525780" lvl="1" indent="-232410"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dirty="0">
                <a:latin typeface="Tahoma"/>
                <a:cs typeface="Tahoma"/>
              </a:rPr>
              <a:t>Em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modelagem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comportamental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10" dirty="0">
                <a:latin typeface="Tahoma"/>
                <a:cs typeface="Tahoma"/>
              </a:rPr>
              <a:t> comum </a:t>
            </a:r>
            <a:r>
              <a:rPr sz="2400" dirty="0">
                <a:latin typeface="Tahoma"/>
                <a:cs typeface="Tahoma"/>
              </a:rPr>
              <a:t>descrever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vários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cenários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para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cada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uso</a:t>
            </a:r>
            <a:endParaRPr sz="2400" dirty="0">
              <a:latin typeface="Tahoma"/>
              <a:cs typeface="Tahoma"/>
            </a:endParaRPr>
          </a:p>
          <a:p>
            <a:pPr marL="560705" marR="210185" lvl="1" indent="-232410"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dirty="0">
                <a:latin typeface="Tahoma"/>
                <a:cs typeface="Tahoma"/>
              </a:rPr>
              <a:t>Para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especificar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interação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necessário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definir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contexto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estabelecer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os </a:t>
            </a:r>
            <a:r>
              <a:rPr sz="2400" dirty="0">
                <a:latin typeface="Tahoma"/>
                <a:cs typeface="Tahoma"/>
              </a:rPr>
              <a:t>objetos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interagem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seus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relacionamentos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441" y="821216"/>
            <a:ext cx="538311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Interaçãos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8917" y="2020900"/>
            <a:ext cx="4353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1780"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4480" algn="l"/>
              </a:tabLst>
            </a:pPr>
            <a:r>
              <a:rPr sz="2800" dirty="0">
                <a:latin typeface="Tahoma"/>
                <a:cs typeface="Tahoma"/>
              </a:rPr>
              <a:t>Interação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caso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uso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87" y="2600326"/>
            <a:ext cx="7943850" cy="32670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556" y="1091473"/>
            <a:ext cx="517488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Interação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2456" y="2104601"/>
            <a:ext cx="901697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indent="-271145"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3845" algn="l"/>
              </a:tabLst>
            </a:pPr>
            <a:r>
              <a:rPr sz="2800" dirty="0">
                <a:latin typeface="Tahoma"/>
                <a:cs typeface="Tahoma"/>
              </a:rPr>
              <a:t>Diagrama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Seqüência</a:t>
            </a:r>
            <a:endParaRPr sz="2800" dirty="0">
              <a:latin typeface="Tahoma"/>
              <a:cs typeface="Tahoma"/>
            </a:endParaRPr>
          </a:p>
          <a:p>
            <a:pPr marL="560705" marR="66675" lvl="1" indent="-232410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dirty="0">
                <a:latin typeface="Tahoma"/>
                <a:cs typeface="Tahoma"/>
              </a:rPr>
              <a:t>Mostra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interação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entre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objetos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tendo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vista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seqüência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mensagens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tempo</a:t>
            </a:r>
            <a:endParaRPr sz="2400" dirty="0">
              <a:latin typeface="Tahoma"/>
              <a:cs typeface="Tahoma"/>
            </a:endParaRPr>
          </a:p>
          <a:p>
            <a:pPr marL="560070" lvl="1" indent="-231775"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dirty="0">
                <a:latin typeface="Tahoma"/>
                <a:cs typeface="Tahoma"/>
              </a:rPr>
              <a:t>Mostra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cenário:</a:t>
            </a:r>
            <a:endParaRPr sz="2400" dirty="0">
              <a:latin typeface="Tahoma"/>
              <a:cs typeface="Tahoma"/>
            </a:endParaRPr>
          </a:p>
          <a:p>
            <a:pPr marL="833755" lvl="2" indent="-227329">
              <a:lnSpc>
                <a:spcPts val="2400"/>
              </a:lnSpc>
              <a:spcBef>
                <a:spcPts val="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755" algn="l"/>
              </a:tabLst>
            </a:pPr>
            <a:r>
              <a:rPr sz="2000" dirty="0">
                <a:latin typeface="Tahoma"/>
                <a:cs typeface="Tahoma"/>
              </a:rPr>
              <a:t>Objetos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classes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envolvidos</a:t>
            </a:r>
            <a:endParaRPr sz="2000" dirty="0">
              <a:latin typeface="Tahoma"/>
              <a:cs typeface="Tahoma"/>
            </a:endParaRPr>
          </a:p>
          <a:p>
            <a:pPr marL="560070" lvl="1" indent="-231775">
              <a:lnSpc>
                <a:spcPts val="2875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seqüência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mensagens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trocadas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pelos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objetos</a:t>
            </a:r>
            <a:endParaRPr sz="2400" dirty="0">
              <a:latin typeface="Tahoma"/>
              <a:cs typeface="Tahoma"/>
            </a:endParaRPr>
          </a:p>
          <a:p>
            <a:pPr marL="284480" indent="-271780">
              <a:lnSpc>
                <a:spcPts val="336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4480" algn="l"/>
              </a:tabLst>
            </a:pPr>
            <a:r>
              <a:rPr sz="2800" spc="-10" dirty="0">
                <a:latin typeface="Tahoma"/>
                <a:cs typeface="Tahoma"/>
              </a:rPr>
              <a:t>Elementos:</a:t>
            </a:r>
            <a:endParaRPr sz="2800" dirty="0">
              <a:latin typeface="Tahoma"/>
              <a:cs typeface="Tahoma"/>
            </a:endParaRPr>
          </a:p>
          <a:p>
            <a:pPr marL="560705" marR="36830" lvl="1" indent="-232410">
              <a:spcBef>
                <a:spcPts val="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dirty="0">
                <a:latin typeface="Tahoma"/>
                <a:cs typeface="Tahoma"/>
              </a:rPr>
              <a:t>Linha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vida,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ativação,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chamada,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condição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retorno,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iteração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930" y="859223"/>
            <a:ext cx="5048139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Sequência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8918" y="1588974"/>
            <a:ext cx="1504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115" algn="l"/>
              </a:tabLst>
            </a:pPr>
            <a:r>
              <a:rPr sz="2400" spc="-10" dirty="0">
                <a:latin typeface="Tahoma"/>
                <a:cs typeface="Tahoma"/>
              </a:rPr>
              <a:t>Notação: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1087" y="1916113"/>
            <a:ext cx="7924800" cy="4942205"/>
            <a:chOff x="827087" y="1916112"/>
            <a:chExt cx="7924800" cy="4942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087" y="1916112"/>
              <a:ext cx="7924800" cy="4562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58125" y="650081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178561" y="0"/>
                  </a:moveTo>
                  <a:lnTo>
                    <a:pt x="131115" y="6379"/>
                  </a:lnTo>
                  <a:lnTo>
                    <a:pt x="88467" y="24383"/>
                  </a:lnTo>
                  <a:lnTo>
                    <a:pt x="52324" y="52309"/>
                  </a:lnTo>
                  <a:lnTo>
                    <a:pt x="24393" y="88455"/>
                  </a:lnTo>
                  <a:lnTo>
                    <a:pt x="6382" y="131120"/>
                  </a:lnTo>
                  <a:lnTo>
                    <a:pt x="0" y="178600"/>
                  </a:lnTo>
                  <a:lnTo>
                    <a:pt x="6382" y="226074"/>
                  </a:lnTo>
                  <a:lnTo>
                    <a:pt x="24393" y="268735"/>
                  </a:lnTo>
                  <a:lnTo>
                    <a:pt x="52323" y="304879"/>
                  </a:lnTo>
                  <a:lnTo>
                    <a:pt x="88467" y="332804"/>
                  </a:lnTo>
                  <a:lnTo>
                    <a:pt x="131115" y="350808"/>
                  </a:lnTo>
                  <a:lnTo>
                    <a:pt x="178561" y="357187"/>
                  </a:lnTo>
                  <a:lnTo>
                    <a:pt x="226061" y="350808"/>
                  </a:lnTo>
                  <a:lnTo>
                    <a:pt x="268746" y="332804"/>
                  </a:lnTo>
                  <a:lnTo>
                    <a:pt x="304911" y="304879"/>
                  </a:lnTo>
                  <a:lnTo>
                    <a:pt x="332852" y="268735"/>
                  </a:lnTo>
                  <a:lnTo>
                    <a:pt x="350867" y="226074"/>
                  </a:lnTo>
                  <a:lnTo>
                    <a:pt x="357250" y="178600"/>
                  </a:lnTo>
                  <a:lnTo>
                    <a:pt x="350867" y="131120"/>
                  </a:lnTo>
                  <a:lnTo>
                    <a:pt x="332852" y="88455"/>
                  </a:lnTo>
                  <a:lnTo>
                    <a:pt x="304911" y="52309"/>
                  </a:lnTo>
                  <a:lnTo>
                    <a:pt x="268746" y="24383"/>
                  </a:lnTo>
                  <a:lnTo>
                    <a:pt x="226061" y="6379"/>
                  </a:lnTo>
                  <a:lnTo>
                    <a:pt x="178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663" y="739735"/>
            <a:ext cx="5138674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Diagrama</a:t>
            </a:r>
            <a:r>
              <a:rPr spc="-135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Sequência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12" y="2032172"/>
            <a:ext cx="8809021" cy="3213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3555" indent="-273050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5115" algn="l"/>
              </a:tabLst>
            </a:pPr>
            <a:r>
              <a:rPr sz="2200" dirty="0">
                <a:latin typeface="Tahoma"/>
                <a:cs typeface="Tahoma"/>
              </a:rPr>
              <a:t>Apresenta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conjunto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mensagens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trocadas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entre </a:t>
            </a:r>
            <a:r>
              <a:rPr sz="2200" dirty="0">
                <a:latin typeface="Tahoma"/>
                <a:cs typeface="Tahoma"/>
              </a:rPr>
              <a:t>objetos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na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execução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transações.</a:t>
            </a:r>
            <a:endParaRPr sz="2200" dirty="0">
              <a:latin typeface="Tahoma"/>
              <a:cs typeface="Tahoma"/>
            </a:endParaRPr>
          </a:p>
          <a:p>
            <a:pPr marL="285115" marR="5080" indent="-273050">
              <a:buClr>
                <a:srgbClr val="D24717"/>
              </a:buClr>
              <a:buSzPct val="84090"/>
              <a:buFont typeface="Segoe UI Symbol"/>
              <a:buChar char="⚫"/>
              <a:tabLst>
                <a:tab pos="285115" algn="l"/>
              </a:tabLst>
            </a:pPr>
            <a:r>
              <a:rPr sz="2200" dirty="0">
                <a:latin typeface="Tahoma"/>
                <a:cs typeface="Tahoma"/>
              </a:rPr>
              <a:t>Cada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diagrama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mostra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um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cenário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execução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uma </a:t>
            </a:r>
            <a:r>
              <a:rPr sz="2200" spc="-10" dirty="0">
                <a:latin typeface="Tahoma"/>
                <a:cs typeface="Tahoma"/>
              </a:rPr>
              <a:t>transação.</a:t>
            </a:r>
            <a:endParaRPr sz="2200" dirty="0">
              <a:latin typeface="Tahoma"/>
              <a:cs typeface="Tahoma"/>
            </a:endParaRPr>
          </a:p>
          <a:p>
            <a:pPr marL="285115" indent="-272415">
              <a:spcBef>
                <a:spcPts val="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5115" algn="l"/>
              </a:tabLst>
            </a:pPr>
            <a:r>
              <a:rPr sz="2200" dirty="0">
                <a:latin typeface="Tahoma"/>
                <a:cs typeface="Tahoma"/>
              </a:rPr>
              <a:t>Elementos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Modelagem:</a:t>
            </a:r>
            <a:endParaRPr sz="2200" dirty="0">
              <a:latin typeface="Tahoma"/>
              <a:cs typeface="Tahoma"/>
            </a:endParaRPr>
          </a:p>
          <a:p>
            <a:pPr marL="558800" lvl="1" indent="-226695">
              <a:spcBef>
                <a:spcPts val="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Tahoma"/>
                <a:cs typeface="Tahoma"/>
              </a:rPr>
              <a:t>Papéis</a:t>
            </a:r>
            <a:endParaRPr sz="2000" dirty="0">
              <a:latin typeface="Tahoma"/>
              <a:cs typeface="Tahoma"/>
            </a:endParaRPr>
          </a:p>
          <a:p>
            <a:pPr marL="558800" lvl="1" indent="-226695"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spc="-10" dirty="0">
                <a:latin typeface="Tahoma"/>
                <a:cs typeface="Tahoma"/>
              </a:rPr>
              <a:t>Mensagens</a:t>
            </a:r>
            <a:endParaRPr sz="2000" dirty="0">
              <a:latin typeface="Tahoma"/>
              <a:cs typeface="Tahoma"/>
            </a:endParaRPr>
          </a:p>
          <a:p>
            <a:pPr marL="559435" lvl="1" indent="-227329">
              <a:spcBef>
                <a:spcPts val="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9435" algn="l"/>
              </a:tabLst>
            </a:pPr>
            <a:r>
              <a:rPr sz="2000" dirty="0">
                <a:latin typeface="Tahoma"/>
                <a:cs typeface="Tahoma"/>
              </a:rPr>
              <a:t>Linha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vida: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representa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período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existência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um</a:t>
            </a:r>
            <a:endParaRPr sz="2000" dirty="0">
              <a:latin typeface="Tahoma"/>
              <a:cs typeface="Tahoma"/>
            </a:endParaRPr>
          </a:p>
          <a:p>
            <a:pPr marL="560705"/>
            <a:r>
              <a:rPr sz="2000" spc="-10" dirty="0">
                <a:latin typeface="Tahoma"/>
                <a:cs typeface="Tahoma"/>
              </a:rPr>
              <a:t>objeto;</a:t>
            </a:r>
            <a:endParaRPr sz="2000" dirty="0">
              <a:latin typeface="Tahoma"/>
              <a:cs typeface="Tahoma"/>
            </a:endParaRPr>
          </a:p>
          <a:p>
            <a:pPr marL="558800" marR="236220" lvl="1" indent="-226695">
              <a:buClr>
                <a:srgbClr val="9B2C1F"/>
              </a:buClr>
              <a:buSzPct val="85000"/>
              <a:buFont typeface="Segoe UI Symbol"/>
              <a:buChar char="⚫"/>
              <a:tabLst>
                <a:tab pos="560705" algn="l"/>
              </a:tabLst>
            </a:pPr>
            <a:r>
              <a:rPr sz="2000" dirty="0">
                <a:latin typeface="Tahoma"/>
                <a:cs typeface="Tahoma"/>
              </a:rPr>
              <a:t>Período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atividade: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representa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períodos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em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um 	</a:t>
            </a:r>
            <a:r>
              <a:rPr sz="2000" dirty="0">
                <a:latin typeface="Tahoma"/>
                <a:cs typeface="Tahoma"/>
              </a:rPr>
              <a:t>objeto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está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ativo.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31647" y="6329531"/>
            <a:ext cx="2997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pt-BR" spc="-25" smtClean="0"/>
              <a:pPr marL="38100">
                <a:lnSpc>
                  <a:spcPts val="1664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D1E2450D2CCF4B94B30D13213EC305" ma:contentTypeVersion="17" ma:contentTypeDescription="Crie um novo documento." ma:contentTypeScope="" ma:versionID="73626f75b0b284794a08b1dbf66208ca">
  <xsd:schema xmlns:xsd="http://www.w3.org/2001/XMLSchema" xmlns:xs="http://www.w3.org/2001/XMLSchema" xmlns:p="http://schemas.microsoft.com/office/2006/metadata/properties" xmlns:ns3="b37a9e9f-dabd-4ec4-96f1-5ea18684f50e" xmlns:ns4="e2750cde-43d6-4eda-a582-fdf0d091b109" targetNamespace="http://schemas.microsoft.com/office/2006/metadata/properties" ma:root="true" ma:fieldsID="f95d18336f9651a6543ec120e76dac5d" ns3:_="" ns4:_="">
    <xsd:import namespace="b37a9e9f-dabd-4ec4-96f1-5ea18684f50e"/>
    <xsd:import namespace="e2750cde-43d6-4eda-a582-fdf0d091b1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ystemTags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a9e9f-dabd-4ec4-96f1-5ea18684f5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50cde-43d6-4eda-a582-fdf0d091b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750cde-43d6-4eda-a582-fdf0d091b109" xsi:nil="true"/>
  </documentManagement>
</p:properties>
</file>

<file path=customXml/itemProps1.xml><?xml version="1.0" encoding="utf-8"?>
<ds:datastoreItem xmlns:ds="http://schemas.openxmlformats.org/officeDocument/2006/customXml" ds:itemID="{0AB488A9-A616-44FE-B681-F925F457A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7a9e9f-dabd-4ec4-96f1-5ea18684f50e"/>
    <ds:schemaRef ds:uri="e2750cde-43d6-4eda-a582-fdf0d091b1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AEF1B6-45C7-443B-A152-892D9BAFA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FBE513-B99B-488C-BB08-75670AECA46A}">
  <ds:schemaRefs>
    <ds:schemaRef ds:uri="http://purl.org/dc/terms/"/>
    <ds:schemaRef ds:uri="http://schemas.openxmlformats.org/package/2006/metadata/core-properties"/>
    <ds:schemaRef ds:uri="e2750cde-43d6-4eda-a582-fdf0d091b10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37a9e9f-dabd-4ec4-96f1-5ea18684f50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437</TotalTime>
  <Words>989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9" baseType="lpstr">
      <vt:lpstr>Adobe Gothic Std B</vt:lpstr>
      <vt:lpstr>Arial</vt:lpstr>
      <vt:lpstr>Arial MT</vt:lpstr>
      <vt:lpstr>Franklin Gothic Medium</vt:lpstr>
      <vt:lpstr>Segoe UI Symbol</vt:lpstr>
      <vt:lpstr>Tahoma</vt:lpstr>
      <vt:lpstr>Times New Roman</vt:lpstr>
      <vt:lpstr>Tw Cen MT</vt:lpstr>
      <vt:lpstr>Wingdings</vt:lpstr>
      <vt:lpstr>Circuito</vt:lpstr>
      <vt:lpstr>Requisito e modelagem de software</vt:lpstr>
      <vt:lpstr>Apresentação do PowerPoint</vt:lpstr>
      <vt:lpstr>Interação</vt:lpstr>
      <vt:lpstr>Interação</vt:lpstr>
      <vt:lpstr>Diagrama de Interação</vt:lpstr>
      <vt:lpstr>Diagrama de Interaçãos</vt:lpstr>
      <vt:lpstr>Diagrama de Interação</vt:lpstr>
      <vt:lpstr>Diagrama de Sequência</vt:lpstr>
      <vt:lpstr>Diagrama de Sequência</vt:lpstr>
      <vt:lpstr>Papeis</vt:lpstr>
      <vt:lpstr>Objeto</vt:lpstr>
      <vt:lpstr>Mensagens</vt:lpstr>
      <vt:lpstr>Sintaxe para Mensagens</vt:lpstr>
      <vt:lpstr>Sintaxe para Mensagens</vt:lpstr>
      <vt:lpstr>Tipos de Mensagens</vt:lpstr>
      <vt:lpstr>Tipos de Mensagens - Notação</vt:lpstr>
      <vt:lpstr>Diagrama de Sequência</vt:lpstr>
      <vt:lpstr>Mensagem Reflexiva ou Autodelegação</vt:lpstr>
      <vt:lpstr>Objetos Compostos</vt:lpstr>
      <vt:lpstr>Diagrama de Sequência</vt:lpstr>
      <vt:lpstr>Criação e Destruição de Objetos</vt:lpstr>
      <vt:lpstr>Tempo de Atividade dos Objetos</vt:lpstr>
      <vt:lpstr>Tempo de Atividade dos Objetos</vt:lpstr>
      <vt:lpstr>Tempo de Atividade dos Objetos</vt:lpstr>
      <vt:lpstr>Retorno de Mensagem Síncrona</vt:lpstr>
      <vt:lpstr>Retorno de Mensagem Assíncrona</vt:lpstr>
      <vt:lpstr>Diagrama de Sequência- Exemplo</vt:lpstr>
      <vt:lpstr>Diagrama de Sequência- Exemplo</vt:lpstr>
      <vt:lpstr>Diagrama de Sequência-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Wellington Fabio de Oliveira Martins</cp:lastModifiedBy>
  <cp:revision>20</cp:revision>
  <dcterms:created xsi:type="dcterms:W3CDTF">2023-11-26T19:49:14Z</dcterms:created>
  <dcterms:modified xsi:type="dcterms:W3CDTF">2024-08-26T12:10:50Z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0x010100A0D1E2450D2CCF4B94B30D13213EC305</vt:lpwstr>
  </property>
</Properties>
</file>