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0" r:id="rId7"/>
    <p:sldId id="277" r:id="rId8"/>
    <p:sldId id="276" r:id="rId9"/>
    <p:sldId id="262" r:id="rId10"/>
    <p:sldId id="263" r:id="rId11"/>
    <p:sldId id="264" r:id="rId12"/>
    <p:sldId id="265" r:id="rId13"/>
    <p:sldId id="267" r:id="rId14"/>
    <p:sldId id="268" r:id="rId15"/>
    <p:sldId id="278" r:id="rId16"/>
    <p:sldId id="27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outlineViewPr>
    <p:cViewPr>
      <p:scale>
        <a:sx n="33" d="100"/>
        <a:sy n="33" d="100"/>
      </p:scale>
      <p:origin x="0" y="-42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6FFE8-F289-4581-90A1-68D6FF584077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8882E-0D3A-4ED1-85D2-D6F97D9F2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820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882E-0D3A-4ED1-85D2-D6F97D9F25E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87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92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0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916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446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0902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908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090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9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38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92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79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19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93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63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27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08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BA2F1-C839-4D4D-89EF-AC895881F1C7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83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16508" y="4053386"/>
            <a:ext cx="8915399" cy="1365440"/>
          </a:xfrm>
        </p:spPr>
        <p:txBody>
          <a:bodyPr>
            <a:noAutofit/>
          </a:bodyPr>
          <a:lstStyle/>
          <a:p>
            <a:r>
              <a:rPr lang="pt-BR" sz="4000" b="1" dirty="0" smtClean="0"/>
              <a:t>Arquitetura de Redes com IOT – </a:t>
            </a:r>
            <a:r>
              <a:rPr lang="pt-BR" sz="4000" b="1" dirty="0" smtClean="0"/>
              <a:t>Modelos e Protocolos de Rede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911801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IPv6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IPv6 é um rótulo numérico que identifica e localiza a interface de rede de um computador. Os endereços IPv6 têm 128 bits, representados por oito grupos de quatro dígitos. Isso permite mais de 340 </a:t>
            </a:r>
            <a:r>
              <a:rPr lang="pt-BR" dirty="0" err="1"/>
              <a:t>undecilhões</a:t>
            </a:r>
            <a:r>
              <a:rPr lang="pt-BR" dirty="0"/>
              <a:t> de endereços, o que é cerca de 75 trilhões a mais que o </a:t>
            </a:r>
            <a:r>
              <a:rPr lang="pt-BR" dirty="0" smtClean="0"/>
              <a:t>IPv4, um exemplo:</a:t>
            </a:r>
          </a:p>
          <a:p>
            <a:pPr algn="just"/>
            <a:endParaRPr lang="pt-BR" b="1" dirty="0"/>
          </a:p>
          <a:p>
            <a:pPr lvl="1" algn="just"/>
            <a:r>
              <a:rPr lang="pt-BR" b="1" dirty="0" smtClean="0"/>
              <a:t>0000</a:t>
            </a:r>
          </a:p>
          <a:p>
            <a:pPr lvl="1" algn="just"/>
            <a:r>
              <a:rPr lang="pt-BR" b="1" dirty="0" smtClean="0"/>
              <a:t>0000</a:t>
            </a:r>
          </a:p>
          <a:p>
            <a:pPr lvl="1" algn="just"/>
            <a:r>
              <a:rPr lang="pt-BR" b="1" dirty="0" smtClean="0"/>
              <a:t>FFFF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5212192"/>
            <a:ext cx="8707922" cy="32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8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IPv6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783435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1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IPv6 – ADOÇÃO MUNDIAL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423337"/>
            <a:ext cx="7984090" cy="527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7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Exercícios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1) O que é um protocolo TCP/IP?</a:t>
            </a:r>
          </a:p>
          <a:p>
            <a:r>
              <a:rPr lang="pt-BR" dirty="0" smtClean="0"/>
              <a:t>2) Qual a função que o IP da sigla “TCP/IP” tem como prioridade?</a:t>
            </a:r>
          </a:p>
          <a:p>
            <a:r>
              <a:rPr lang="pt-BR" dirty="0" smtClean="0"/>
              <a:t>3) O que é um endereçamento IPv4?</a:t>
            </a:r>
          </a:p>
          <a:p>
            <a:r>
              <a:rPr lang="pt-BR" dirty="0" smtClean="0"/>
              <a:t>4) </a:t>
            </a:r>
            <a:r>
              <a:rPr lang="pt-BR" dirty="0"/>
              <a:t>O que é um endereçamento </a:t>
            </a:r>
            <a:r>
              <a:rPr lang="pt-BR" dirty="0" smtClean="0"/>
              <a:t>IPv6?</a:t>
            </a:r>
          </a:p>
          <a:p>
            <a:r>
              <a:rPr lang="pt-BR" dirty="0" smtClean="0"/>
              <a:t>5) Qual a diferença entre o IPv4 e o IPv6?</a:t>
            </a:r>
          </a:p>
          <a:p>
            <a:r>
              <a:rPr lang="pt-BR" dirty="0" smtClean="0"/>
              <a:t>6) </a:t>
            </a:r>
            <a:r>
              <a:rPr lang="pt-BR" dirty="0"/>
              <a:t>O primeiro host consegue se comunicar diretamente com o segundo</a:t>
            </a:r>
            <a:r>
              <a:rPr lang="pt-BR" dirty="0" smtClean="0"/>
              <a:t>?</a:t>
            </a:r>
          </a:p>
          <a:p>
            <a:r>
              <a:rPr lang="pt-BR" dirty="0" smtClean="0"/>
              <a:t>7) Normalmente nas casas, qual o endereçamento mais utilizado?</a:t>
            </a:r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126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Exercícios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8) A rede IPv4 é baseado em que conversão:</a:t>
            </a:r>
          </a:p>
          <a:p>
            <a:pPr lvl="1"/>
            <a:r>
              <a:rPr lang="pt-BR" dirty="0" smtClean="0"/>
              <a:t>A) Binaria			C) </a:t>
            </a:r>
            <a:r>
              <a:rPr lang="pt-BR" dirty="0" err="1" smtClean="0"/>
              <a:t>Octa</a:t>
            </a:r>
            <a:endParaRPr lang="pt-BR" dirty="0" smtClean="0"/>
          </a:p>
          <a:p>
            <a:pPr lvl="1"/>
            <a:r>
              <a:rPr lang="pt-BR" dirty="0" smtClean="0"/>
              <a:t>B) Hexadecimal	D) Decimal</a:t>
            </a:r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9) </a:t>
            </a:r>
            <a:r>
              <a:rPr lang="pt-BR" dirty="0"/>
              <a:t>A rede </a:t>
            </a:r>
            <a:r>
              <a:rPr lang="pt-BR" dirty="0" smtClean="0"/>
              <a:t>IPv6 </a:t>
            </a:r>
            <a:r>
              <a:rPr lang="pt-BR" dirty="0"/>
              <a:t>é baseado em que conversão:</a:t>
            </a:r>
          </a:p>
          <a:p>
            <a:pPr lvl="1"/>
            <a:r>
              <a:rPr lang="pt-BR" dirty="0"/>
              <a:t>A) Binaria			C) </a:t>
            </a:r>
            <a:r>
              <a:rPr lang="pt-BR" dirty="0" err="1"/>
              <a:t>Octa</a:t>
            </a:r>
            <a:endParaRPr lang="pt-BR" dirty="0"/>
          </a:p>
          <a:p>
            <a:pPr lvl="1"/>
            <a:r>
              <a:rPr lang="pt-BR" dirty="0"/>
              <a:t>B) Hexadecimal	D) </a:t>
            </a:r>
            <a:r>
              <a:rPr lang="pt-BR" dirty="0" smtClean="0"/>
              <a:t>Decimal</a:t>
            </a:r>
          </a:p>
          <a:p>
            <a:r>
              <a:rPr lang="pt-BR" dirty="0" smtClean="0"/>
              <a:t>10) Quantas classes existem dentro do IPv4?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711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70095" y="3135298"/>
            <a:ext cx="8911687" cy="795257"/>
          </a:xfrm>
        </p:spPr>
        <p:txBody>
          <a:bodyPr/>
          <a:lstStyle/>
          <a:p>
            <a:r>
              <a:rPr lang="pt-BR" b="1" dirty="0" smtClean="0"/>
              <a:t>Aprendendo a converter </a:t>
            </a:r>
            <a:r>
              <a:rPr lang="pt-BR" b="1" dirty="0" err="1" smtClean="0"/>
              <a:t>IP’s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52190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Exercícios de Conversão: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284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Novos conhecimentos: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49850" y="1681772"/>
            <a:ext cx="5609230" cy="4911015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 Modelos e protocolo de redes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2.1. Definição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2.2. Protocolo TCP/IP</a:t>
            </a:r>
          </a:p>
          <a:p>
            <a:pPr lvl="2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2.2.1.Definição</a:t>
            </a:r>
          </a:p>
          <a:p>
            <a:pPr lvl="2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2.2.2.Endereçamento de IPv4</a:t>
            </a:r>
          </a:p>
          <a:p>
            <a:pPr lvl="2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2.2.3.Endereçamento de IPv6</a:t>
            </a:r>
          </a:p>
          <a:p>
            <a:pPr lvl="2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2.2.4.Portas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2.3. Protocolo MQTT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Queuing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Telemetry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2.3.1.Definição</a:t>
            </a:r>
          </a:p>
          <a:p>
            <a:pPr lvl="2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2.3.2.Aplicação</a:t>
            </a:r>
          </a:p>
          <a:p>
            <a:pPr lvl="2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7459080" y="1681772"/>
            <a:ext cx="3961713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3 Equipamentos de rede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3.1. Roteador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3.2. Switch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3.3. Access Point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3.4. Gateway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3.5. Firewall</a:t>
            </a:r>
          </a:p>
          <a:p>
            <a:pPr lvl="2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72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TCP/IP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21791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TCP (Protocolo de Controle de Transmissão) e o IP (Protocolo de Internet) são conjuntos de protocolos que visam a interconexão dos mais diversos dispositivos na internet. Ou seja, eles especificam como a comunicação deve ser feita dentro da rede.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Quando falamos de TCP, nos referimos a algo que faz toda a definição de como aplicações conseguem criar canais de comunicação através da rede. Também auxilia na quebra em pedaços de uma mensagem que será posteriormente reconstruída antes de chegar a seu destino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/>
              <a:t>Em redes </a:t>
            </a:r>
            <a:r>
              <a:rPr lang="pt-BR" dirty="0" smtClean="0"/>
              <a:t>TCP/IP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existem 4 camadas principais, duas delas são:</a:t>
            </a:r>
          </a:p>
          <a:p>
            <a:pPr lvl="1"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  <a:p>
            <a:pPr lvl="1"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Transporte de internet e de Interface</a:t>
            </a:r>
          </a:p>
        </p:txBody>
      </p:sp>
    </p:spTree>
    <p:extLst>
      <p:ext uri="{BB962C8B-B14F-4D97-AF65-F5344CB8AC3E}">
        <p14:creationId xmlns:p14="http://schemas.microsoft.com/office/powerpoint/2010/main" val="274193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TCP/IP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510352"/>
          </a:xfrm>
        </p:spPr>
        <p:txBody>
          <a:bodyPr>
            <a:norm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Já o IP é o que define o endereço e o caminho do pacote de dados, ou seja, ele garante que as informações cheguem a seu destino correto.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Ele é basicamente o “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carteiro”,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que recebe o item e o checa para ter certeza de que estará no local de seu objetivo.</a:t>
            </a:r>
          </a:p>
        </p:txBody>
      </p:sp>
    </p:spTree>
    <p:extLst>
      <p:ext uri="{BB962C8B-B14F-4D97-AF65-F5344CB8AC3E}">
        <p14:creationId xmlns:p14="http://schemas.microsoft.com/office/powerpoint/2010/main" val="218359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Endereço IP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588317"/>
            <a:ext cx="8968203" cy="136472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4493402"/>
            <a:ext cx="2238382" cy="1350429"/>
          </a:xfrm>
          <a:prstGeom prst="rect">
            <a:avLst/>
          </a:prstGeom>
        </p:spPr>
      </p:pic>
      <p:pic>
        <p:nvPicPr>
          <p:cNvPr id="6" name="Picture 2" descr="What is an IP Address? - zenarmor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402" y="4329629"/>
            <a:ext cx="3789726" cy="213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95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IPv4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574042"/>
            <a:ext cx="8915400" cy="4499212"/>
          </a:xfrm>
        </p:spPr>
        <p:txBody>
          <a:bodyPr>
            <a:normAutofit/>
          </a:bodyPr>
          <a:lstStyle/>
          <a:p>
            <a:r>
              <a:rPr lang="pt-BR" dirty="0" smtClean="0"/>
              <a:t>O Protocolo IPv4 é um dos principais protocolos </a:t>
            </a:r>
            <a:r>
              <a:rPr lang="pt-BR" dirty="0"/>
              <a:t>dos métodos de interligação de redes baseados em padrões na Internet e em outras redes de comutação de </a:t>
            </a:r>
            <a:r>
              <a:rPr lang="pt-BR" dirty="0" smtClean="0"/>
              <a:t>pacotes. </a:t>
            </a:r>
          </a:p>
          <a:p>
            <a:endParaRPr lang="pt-BR" dirty="0"/>
          </a:p>
          <a:p>
            <a:r>
              <a:rPr lang="pt-BR" dirty="0" smtClean="0"/>
              <a:t>No IPv4 possuímos 5 classes, que vai de </a:t>
            </a:r>
            <a:r>
              <a:rPr lang="pt-BR" b="1" dirty="0" smtClean="0"/>
              <a:t>A </a:t>
            </a:r>
            <a:r>
              <a:rPr lang="pt-BR" dirty="0" smtClean="0"/>
              <a:t>até a </a:t>
            </a:r>
            <a:r>
              <a:rPr lang="pt-BR" b="1" dirty="0" smtClean="0"/>
              <a:t>E. </a:t>
            </a:r>
            <a:r>
              <a:rPr lang="pt-BR" dirty="0" smtClean="0"/>
              <a:t>Porem cada rede consegue se comunicar usando somente a mesma classe.</a:t>
            </a:r>
            <a:endParaRPr lang="pt-BR" b="1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O mesmo foi baseado em 32bits, permitindo 4.294.967.000 de endereços únicos, EX:</a:t>
            </a:r>
          </a:p>
          <a:p>
            <a:endParaRPr lang="pt-BR" dirty="0" smtClean="0"/>
          </a:p>
          <a:p>
            <a:pPr lvl="1"/>
            <a:r>
              <a:rPr lang="pt-BR" sz="2400" b="1" dirty="0" smtClean="0"/>
              <a:t>172.168.0.1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59186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IPv4 – Classes e seus valores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28410"/>
          <a:stretch/>
        </p:blipFill>
        <p:spPr>
          <a:xfrm>
            <a:off x="2592925" y="1905000"/>
            <a:ext cx="3883536" cy="223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0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IPv4 – Máscaras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63" y="1905000"/>
            <a:ext cx="9758149" cy="419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6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Exemplos de IPv4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679833"/>
            <a:ext cx="4896821" cy="493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0397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1933</TotalTime>
  <Words>452</Words>
  <Application>Microsoft Office PowerPoint</Application>
  <PresentationFormat>Widescreen</PresentationFormat>
  <Paragraphs>69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Cacho</vt:lpstr>
      <vt:lpstr>Arquitetura de Redes com IOT – Modelos e Protocolos de Rede</vt:lpstr>
      <vt:lpstr>Novos conhecimentos:</vt:lpstr>
      <vt:lpstr>TCP/IP</vt:lpstr>
      <vt:lpstr>TCP/IP</vt:lpstr>
      <vt:lpstr>Endereço IP</vt:lpstr>
      <vt:lpstr>IPv4</vt:lpstr>
      <vt:lpstr>IPv4 – Classes e seus valores</vt:lpstr>
      <vt:lpstr>IPv4 – Máscaras</vt:lpstr>
      <vt:lpstr>Exemplos de IPv4</vt:lpstr>
      <vt:lpstr>IPv6</vt:lpstr>
      <vt:lpstr>IPv6</vt:lpstr>
      <vt:lpstr>IPv6 – ADOÇÃO MUNDIAL</vt:lpstr>
      <vt:lpstr>Exercícios</vt:lpstr>
      <vt:lpstr>Exercícios</vt:lpstr>
      <vt:lpstr>Aprendendo a converter IP’s</vt:lpstr>
      <vt:lpstr>Exercícios de Conversão: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Redes com IOT – Reflexos e Tendências.</dc:title>
  <dc:creator>User</dc:creator>
  <cp:lastModifiedBy>User</cp:lastModifiedBy>
  <cp:revision>62</cp:revision>
  <dcterms:created xsi:type="dcterms:W3CDTF">2024-01-24T00:42:53Z</dcterms:created>
  <dcterms:modified xsi:type="dcterms:W3CDTF">2024-02-09T01:48:35Z</dcterms:modified>
</cp:coreProperties>
</file>