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1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4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90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0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3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3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A2F1-C839-4D4D-89EF-AC895881F1C7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8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6508" y="4053386"/>
            <a:ext cx="8915399" cy="1365440"/>
          </a:xfrm>
        </p:spPr>
        <p:txBody>
          <a:bodyPr>
            <a:noAutofit/>
          </a:bodyPr>
          <a:lstStyle/>
          <a:p>
            <a:r>
              <a:rPr lang="pt-BR" sz="4000" b="1" dirty="0" smtClean="0"/>
              <a:t>Arquitetura de Redes com IOT – Reflexos e Tendências</a:t>
            </a:r>
            <a:r>
              <a:rPr lang="pt-BR" sz="4000" b="1" dirty="0"/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1180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Elementos de uma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b) Dispositivos </a:t>
            </a:r>
            <a:endParaRPr lang="pt-BR" dirty="0" smtClean="0"/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dispositivos são os equipamentos que se conectam na rede de computador para transmitir as informações. São classificados em dispositivos finais e dispositivos intermediários. Os dispositivos finais são aqueles que originam e recebem as informações, ou seja, fazem a interface entre os usuários e a rede de comunicação. Computadores e servidores são exemplos de dispositivos finais. Os dispositivos intermediários são aqueles que realizam a comunicação entre os dispositivos finais assegurando a troca de informações por meio da rede. Exemplos de dispositivos intermediários são os hubs, switches e </a:t>
            </a:r>
            <a:r>
              <a:rPr lang="pt-BR" dirty="0" smtClean="0"/>
              <a:t>roteadores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Confira, a seguir, a representação gráfica desses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68408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Elementos de uma rede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06" y="1905000"/>
            <a:ext cx="5895982" cy="47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7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Elementos de uma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c) Meio Físico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lvl="1" algn="just"/>
            <a:r>
              <a:rPr lang="pt-BR" dirty="0" smtClean="0"/>
              <a:t>Para </a:t>
            </a:r>
            <a:r>
              <a:rPr lang="pt-BR" dirty="0"/>
              <a:t>que a informação seja transmitida entre os dispositivos finais, um meio físico de rede precisa estar disponível. É por meio deste meio físico que a mensagem será transmitida. Como exemplos de meios físicos temos: os cabos de cobre, cabos de fibra óptica e o ar, para redes sem fio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Na </a:t>
            </a:r>
            <a:r>
              <a:rPr lang="pt-BR" dirty="0"/>
              <a:t>figura a seguir você pode visualizar esses exemplos de meios físicos. Confira!</a:t>
            </a:r>
          </a:p>
        </p:txBody>
      </p:sp>
    </p:spTree>
    <p:extLst>
      <p:ext uri="{BB962C8B-B14F-4D97-AF65-F5344CB8AC3E}">
        <p14:creationId xmlns:p14="http://schemas.microsoft.com/office/powerpoint/2010/main" val="274028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Elementos de uma rede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81" y="1264555"/>
            <a:ext cx="5911133" cy="54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4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Elementos de uma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d) Mensagem 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mensagem é a informação que precisa ser transmitida entre origem e destino. Qualquer informação que precisa ser transportada entre dispositivos finais é um exemplo de mensagem, como um e-mail, página de web, mensagens instantâneas e até mesmo jogos on-line. </a:t>
            </a:r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r>
              <a:rPr lang="pt-BR" dirty="0" smtClean="0"/>
              <a:t>Não </a:t>
            </a:r>
            <a:r>
              <a:rPr lang="pt-BR" dirty="0"/>
              <a:t>se preocupe, pois, nos próximos capítulos, você estudará mais detalhadamente os protocolos, dispositivos e meios físicos. </a:t>
            </a:r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r>
              <a:rPr lang="pt-BR" dirty="0" smtClean="0"/>
              <a:t>Como </a:t>
            </a:r>
            <a:r>
              <a:rPr lang="pt-BR" dirty="0"/>
              <a:t>você pôde perceber, fazem parte dos elementos de uma rede de computadores: regras, dispositivos, o meio físico e a própria mensagem que é transmitida por ela. E, falando em mensagem, existem alguns tipos de comunicação. É importante que você os conheça.</a:t>
            </a:r>
          </a:p>
        </p:txBody>
      </p:sp>
    </p:spTree>
    <p:extLst>
      <p:ext uri="{BB962C8B-B14F-4D97-AF65-F5344CB8AC3E}">
        <p14:creationId xmlns:p14="http://schemas.microsoft.com/office/powerpoint/2010/main" val="85877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3 Tipos de comunicação (</a:t>
            </a:r>
            <a:r>
              <a:rPr lang="pt-BR" b="1" dirty="0" err="1"/>
              <a:t>Unicast</a:t>
            </a:r>
            <a:r>
              <a:rPr lang="pt-BR" b="1" dirty="0"/>
              <a:t>, </a:t>
            </a:r>
            <a:r>
              <a:rPr lang="pt-BR" b="1" dirty="0" err="1"/>
              <a:t>Multicast</a:t>
            </a:r>
            <a:r>
              <a:rPr lang="pt-BR" b="1" dirty="0"/>
              <a:t> e </a:t>
            </a:r>
            <a:r>
              <a:rPr lang="pt-BR" b="1" dirty="0" smtClean="0"/>
              <a:t>Broadcast)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3252717"/>
            <a:ext cx="8915400" cy="127834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importante você conhecer os tipos de mensagens que podem ser transmitidas entre hosts com base no endereçamento. Uma mensagem pode ser transmitida para três tipos de destinos diferentes: </a:t>
            </a:r>
            <a:r>
              <a:rPr lang="pt-BR" dirty="0" err="1"/>
              <a:t>Unicast</a:t>
            </a:r>
            <a:r>
              <a:rPr lang="pt-BR" dirty="0"/>
              <a:t>, </a:t>
            </a:r>
            <a:r>
              <a:rPr lang="pt-BR" dirty="0" err="1"/>
              <a:t>Multicast</a:t>
            </a:r>
            <a:r>
              <a:rPr lang="pt-BR" dirty="0"/>
              <a:t> Broadcast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45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3 Tipos de comunicação (</a:t>
            </a:r>
            <a:r>
              <a:rPr lang="pt-BR" b="1" dirty="0" err="1"/>
              <a:t>Unicast</a:t>
            </a:r>
            <a:r>
              <a:rPr lang="pt-BR" b="1" dirty="0"/>
              <a:t>, </a:t>
            </a:r>
            <a:r>
              <a:rPr lang="pt-BR" b="1" dirty="0" err="1"/>
              <a:t>Multicast</a:t>
            </a:r>
            <a:r>
              <a:rPr lang="pt-BR" b="1" dirty="0"/>
              <a:t> e </a:t>
            </a:r>
            <a:r>
              <a:rPr lang="pt-BR" b="1" dirty="0" smtClean="0"/>
              <a:t>Broadcast)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6132" y="2133600"/>
            <a:ext cx="4493976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mensagem transmitida contendo um endereço de destino </a:t>
            </a:r>
            <a:r>
              <a:rPr lang="pt-BR" b="1" dirty="0" err="1"/>
              <a:t>Unicast</a:t>
            </a:r>
            <a:r>
              <a:rPr lang="pt-BR" dirty="0"/>
              <a:t> é aquela mensagem tradicional, enviada de origem a destino conforme você viu anteriormente, ou seja, um único dispositivo de origem envia uma mensagem para outro dispositivo de destino único. Veja a representação do envio de uma mensagem </a:t>
            </a:r>
            <a:r>
              <a:rPr lang="pt-BR" dirty="0" err="1"/>
              <a:t>Unicast</a:t>
            </a:r>
            <a:r>
              <a:rPr lang="pt-BR" dirty="0"/>
              <a:t> entre o dispositivo A e o dispositivo B.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69" y="2133600"/>
            <a:ext cx="3875513" cy="33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3 Tipos de comunicação (</a:t>
            </a:r>
            <a:r>
              <a:rPr lang="pt-BR" b="1" dirty="0" err="1"/>
              <a:t>Unicast</a:t>
            </a:r>
            <a:r>
              <a:rPr lang="pt-BR" b="1" dirty="0"/>
              <a:t>, </a:t>
            </a:r>
            <a:r>
              <a:rPr lang="pt-BR" b="1" dirty="0" err="1"/>
              <a:t>Multicast</a:t>
            </a:r>
            <a:r>
              <a:rPr lang="pt-BR" b="1" dirty="0"/>
              <a:t> e </a:t>
            </a:r>
            <a:r>
              <a:rPr lang="pt-BR" b="1" dirty="0" smtClean="0"/>
              <a:t>Broadcast)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6132" y="2133600"/>
            <a:ext cx="4493976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mensagem em </a:t>
            </a:r>
            <a:r>
              <a:rPr lang="pt-BR" b="1" dirty="0" err="1"/>
              <a:t>Multicast</a:t>
            </a:r>
            <a:r>
              <a:rPr lang="pt-BR" dirty="0"/>
              <a:t> é utilizada quando uma mensagem precisa ser transmitida para um determinado grupo de dispositivos de destino dentro de uma rede, ou seja, a mensagem não será recebida por um único dispositivo ou todos os dispositivos naquela rede </a:t>
            </a:r>
            <a:r>
              <a:rPr lang="pt-BR" dirty="0" smtClean="0"/>
              <a:t>mas </a:t>
            </a:r>
            <a:r>
              <a:rPr lang="pt-BR" dirty="0"/>
              <a:t>sim, para um grupo específico. Veja um exemplo de uma mensagem </a:t>
            </a:r>
            <a:r>
              <a:rPr lang="pt-BR" dirty="0" err="1"/>
              <a:t>Multicast</a:t>
            </a:r>
            <a:r>
              <a:rPr lang="pt-BR" dirty="0"/>
              <a:t> onde o dispositivo A envia uma mensagem em </a:t>
            </a:r>
            <a:r>
              <a:rPr lang="pt-BR" dirty="0" err="1"/>
              <a:t>Multicast</a:t>
            </a:r>
            <a:r>
              <a:rPr lang="pt-BR" dirty="0"/>
              <a:t> para o grupo a que pertencem os dispositivos C e D.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62" y="2543034"/>
            <a:ext cx="4681150" cy="31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3 Tipos de comunicação (</a:t>
            </a:r>
            <a:r>
              <a:rPr lang="pt-BR" b="1" dirty="0" err="1"/>
              <a:t>Unicast</a:t>
            </a:r>
            <a:r>
              <a:rPr lang="pt-BR" b="1" dirty="0"/>
              <a:t>, </a:t>
            </a:r>
            <a:r>
              <a:rPr lang="pt-BR" b="1" dirty="0" err="1"/>
              <a:t>Multicast</a:t>
            </a:r>
            <a:r>
              <a:rPr lang="pt-BR" b="1" dirty="0"/>
              <a:t> e </a:t>
            </a:r>
            <a:r>
              <a:rPr lang="pt-BR" b="1" dirty="0" smtClean="0"/>
              <a:t>Broadcast)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6132" y="2133600"/>
            <a:ext cx="4493976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mensagem em </a:t>
            </a:r>
            <a:r>
              <a:rPr lang="pt-BR" b="1" dirty="0"/>
              <a:t>Broadcast</a:t>
            </a:r>
            <a:r>
              <a:rPr lang="pt-BR" dirty="0"/>
              <a:t> é utilizada quando uma informação precisa ser transmitida para todos os dispositivos dentro de uma determinada rede ou </a:t>
            </a:r>
            <a:r>
              <a:rPr lang="pt-BR" dirty="0" err="1" smtClean="0"/>
              <a:t>sub-rede</a:t>
            </a:r>
            <a:r>
              <a:rPr lang="pt-BR" dirty="0"/>
              <a:t>, quando um dispositivo de origem não conhece o endereço MAC do dispositivo de destino, ele emite um Broadcast de camada 2 chamado de solicitação ARP ou ARP </a:t>
            </a:r>
            <a:r>
              <a:rPr lang="pt-BR" dirty="0" err="1"/>
              <a:t>Request</a:t>
            </a:r>
            <a:r>
              <a:rPr lang="pt-BR" dirty="0"/>
              <a:t>. Veja, na figura a seguir, a demonstração de uma mensagem em Broadcast sendo enviada do dispositivo 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2297373"/>
            <a:ext cx="3819380" cy="34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8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14" y="1828801"/>
            <a:ext cx="9331809" cy="429884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574532" y="6596390"/>
            <a:ext cx="4790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0" i="0" u="none" strike="noStrike" baseline="0" dirty="0" smtClean="0">
                <a:latin typeface="CIDFont+F2"/>
              </a:rPr>
              <a:t>https://mvisia.com.br/blog/sensores-de-visao/sensores-na-industria-4-0/</a:t>
            </a:r>
            <a:endParaRPr lang="pt-BR" sz="1100" dirty="0"/>
          </a:p>
        </p:txBody>
      </p:sp>
      <p:sp>
        <p:nvSpPr>
          <p:cNvPr id="6" name="Retângulo 5"/>
          <p:cNvSpPr/>
          <p:nvPr/>
        </p:nvSpPr>
        <p:spPr>
          <a:xfrm>
            <a:off x="1708864" y="308044"/>
            <a:ext cx="3722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Por que falar</a:t>
            </a:r>
          </a:p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sobre IOT?</a:t>
            </a:r>
          </a:p>
        </p:txBody>
      </p:sp>
    </p:spTree>
    <p:extLst>
      <p:ext uri="{BB962C8B-B14F-4D97-AF65-F5344CB8AC3E}">
        <p14:creationId xmlns:p14="http://schemas.microsoft.com/office/powerpoint/2010/main" val="4455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/>
              <a:t>AIOT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Para iniciar os estudos dos fundamentos de redes de computadores, vamos começar pela evolução e aplicabilidade das redes desde a década de 1940 até os dias atuais. Depois, estudaremos os elementos que compõem uma rede e como elas são classificadas. Por último, vamos entender como uma rede estruturada em camadas ajuda no aprendizado e na padronização das tecnologias e como as informações podem ser transmitidas entre uma origem e um destino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algn="just"/>
            <a:r>
              <a:rPr lang="pt-BR" dirty="0"/>
              <a:t>Ao final deste </a:t>
            </a:r>
            <a:r>
              <a:rPr lang="pt-BR" dirty="0" smtClean="0"/>
              <a:t>material você </a:t>
            </a:r>
            <a:r>
              <a:rPr lang="pt-BR" dirty="0"/>
              <a:t>terá subsídios para: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 algn="just"/>
            <a:r>
              <a:rPr lang="pt-BR" dirty="0" smtClean="0"/>
              <a:t>a</a:t>
            </a:r>
            <a:r>
              <a:rPr lang="pt-BR" dirty="0"/>
              <a:t>) compreender os fundamentos de redes de computadores no processo de comunicação entre dispositivos de redes.</a:t>
            </a:r>
          </a:p>
        </p:txBody>
      </p:sp>
    </p:spTree>
    <p:extLst>
      <p:ext uri="{BB962C8B-B14F-4D97-AF65-F5344CB8AC3E}">
        <p14:creationId xmlns:p14="http://schemas.microsoft.com/office/powerpoint/2010/main" val="271916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Evolução e aplicabilidade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história das redes de computadores não é muito simples, e contou com o envolvimento de pessoas de diversas partes do mundo nos últimos 40 anos. Os processos de invenção e comercialização são um tanto complexos, mas, para começar a entender sobre o assunto, acompanhe uma visão simplificada da evolução da Internet. </a:t>
            </a:r>
            <a:endParaRPr lang="pt-BR" dirty="0" smtClean="0"/>
          </a:p>
          <a:p>
            <a:pPr algn="just"/>
            <a:r>
              <a:rPr lang="pt-BR" dirty="0" smtClean="0"/>
              <a:t>Tudo </a:t>
            </a:r>
            <a:r>
              <a:rPr lang="pt-BR" dirty="0"/>
              <a:t>começou na década de 1940, quando os computadores eram enormes dispositivos e as falhas eram comuns. Com a invenção do transistor, ficou disponível a fabricação de computadores menores e mais confiáveis. No final dos anos 50, com a invenção do circuito integrado, começava uma nova era na fabricação de computadores. Já nos anos 60, o uso de mainframes com terminais era muito comum, assim como os circuitos integrados eram utilizados em grande escala.</a:t>
            </a:r>
          </a:p>
        </p:txBody>
      </p:sp>
    </p:spTree>
    <p:extLst>
      <p:ext uri="{BB962C8B-B14F-4D97-AF65-F5344CB8AC3E}">
        <p14:creationId xmlns:p14="http://schemas.microsoft.com/office/powerpoint/2010/main" val="171009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Evolução e aplicabilidade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computadores menores, chamados de minicomputadores, começaram a surgir no final das décadas de 1960 e 1970, mesmo assim, eles ainda eram muito grandes se comparados aos computadores modernos. Foi então que, no final da década de 1970, a Apple apresentou o primeiro microcomputador, e, no começo da década de 1980, a IBM apresentou o seu primeiro computador pessoal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Foi </a:t>
            </a:r>
            <a:r>
              <a:rPr lang="pt-BR" dirty="0"/>
              <a:t>somente na metade da década de 1980 que os computadores </a:t>
            </a:r>
            <a:r>
              <a:rPr lang="pt-BR" dirty="0" err="1"/>
              <a:t>standalone</a:t>
            </a:r>
            <a:r>
              <a:rPr lang="pt-BR" dirty="0"/>
              <a:t> começaram a trocar dados em redes ponto a ponto por meio de modems com acesso discado utilizando linhas telefônicas. Estas redes eram chamadas de BBS (</a:t>
            </a:r>
            <a:r>
              <a:rPr lang="pt-BR" dirty="0" err="1"/>
              <a:t>BulletinBoards</a:t>
            </a:r>
            <a:r>
              <a:rPr lang="pt-BR" dirty="0"/>
              <a:t> Systems).</a:t>
            </a:r>
          </a:p>
        </p:txBody>
      </p:sp>
    </p:spTree>
    <p:extLst>
      <p:ext uri="{BB962C8B-B14F-4D97-AF65-F5344CB8AC3E}">
        <p14:creationId xmlns:p14="http://schemas.microsoft.com/office/powerpoint/2010/main" val="402228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2132" y="624110"/>
            <a:ext cx="8093272" cy="1280890"/>
          </a:xfrm>
        </p:spPr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Evolução e aplicabilidade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32" y="2273490"/>
            <a:ext cx="8093272" cy="40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8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Evolução e aplicabilidade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Ainda nos anos 80, as empresas observaram os ganhos em produtividade e em economia de recursos com o compartilhamento dos mesmos. Assim, novas redes eram criadas e expandidas numa velocidade impressionante, juntamente com novos produtos e tecnologias de redes. Com este rápido crescimento, as </a:t>
            </a:r>
            <a:r>
              <a:rPr lang="pt-BR" dirty="0" smtClean="0"/>
              <a:t>redes </a:t>
            </a:r>
            <a:r>
              <a:rPr lang="pt-BR" dirty="0"/>
              <a:t>criadas não eram padronizadas e não tinham uma compatibilidade entre os diversos desenvolvedores e fabricantes, com isso, as tecnologias eram incompatíveis umas com as outras.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Foi </a:t>
            </a:r>
            <a:r>
              <a:rPr lang="pt-BR" dirty="0"/>
              <a:t>então que, ainda no início da década de 1980, a ISO (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Organization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Standardization</a:t>
            </a:r>
            <a:r>
              <a:rPr lang="pt-BR" dirty="0"/>
              <a:t>) cria o modelo de referência OSI (Opens Systems </a:t>
            </a:r>
            <a:r>
              <a:rPr lang="pt-BR" dirty="0" err="1"/>
              <a:t>Interconnection</a:t>
            </a:r>
            <a:r>
              <a:rPr lang="pt-BR" dirty="0"/>
              <a:t>) para padronizar esta rede e tornar possível a comunicação entre diversos fabricantes, e, em 1984, é fundada a Cisco System, que hoje é um dos maiores fabricantes de roteadores do mundo.</a:t>
            </a:r>
          </a:p>
        </p:txBody>
      </p:sp>
    </p:spTree>
    <p:extLst>
      <p:ext uri="{BB962C8B-B14F-4D97-AF65-F5344CB8AC3E}">
        <p14:creationId xmlns:p14="http://schemas.microsoft.com/office/powerpoint/2010/main" val="364888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Elementos de uma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Você já sabe como as redes de computadores foram criadas, porém, para entender melhor como ocorre a comunicação nessas redes é preciso conhecer os requisitos necessários para que ocorra a transmissão de informações entre origem e destino, que são: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lvl="1" algn="just"/>
            <a:r>
              <a:rPr lang="pt-BR" dirty="0" smtClean="0"/>
              <a:t>a</a:t>
            </a:r>
            <a:r>
              <a:rPr lang="pt-BR" dirty="0"/>
              <a:t>) regras; </a:t>
            </a:r>
            <a:endParaRPr lang="pt-BR" dirty="0" smtClean="0"/>
          </a:p>
          <a:p>
            <a:pPr lvl="1" algn="just"/>
            <a:r>
              <a:rPr lang="pt-BR" dirty="0" smtClean="0"/>
              <a:t>b) dispositivos</a:t>
            </a:r>
            <a:r>
              <a:rPr lang="pt-BR" dirty="0"/>
              <a:t>; </a:t>
            </a:r>
            <a:endParaRPr lang="pt-BR" dirty="0" smtClean="0"/>
          </a:p>
          <a:p>
            <a:pPr lvl="1" algn="just"/>
            <a:r>
              <a:rPr lang="pt-BR" dirty="0" smtClean="0"/>
              <a:t>c</a:t>
            </a:r>
            <a:r>
              <a:rPr lang="pt-BR" dirty="0"/>
              <a:t>) meio físico; </a:t>
            </a:r>
            <a:endParaRPr lang="pt-BR" dirty="0" smtClean="0"/>
          </a:p>
          <a:p>
            <a:pPr lvl="1" algn="just"/>
            <a:r>
              <a:rPr lang="pt-BR" dirty="0" smtClean="0"/>
              <a:t>d</a:t>
            </a:r>
            <a:r>
              <a:rPr lang="pt-BR" dirty="0"/>
              <a:t>) mensagem. </a:t>
            </a:r>
            <a:endParaRPr lang="pt-BR" dirty="0" smtClean="0"/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seguir, confira mais detalhadamente cada um desses requisitos.</a:t>
            </a:r>
          </a:p>
        </p:txBody>
      </p:sp>
    </p:spTree>
    <p:extLst>
      <p:ext uri="{BB962C8B-B14F-4D97-AF65-F5344CB8AC3E}">
        <p14:creationId xmlns:p14="http://schemas.microsoft.com/office/powerpoint/2010/main" val="227121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AIOT - </a:t>
            </a:r>
            <a:r>
              <a:rPr lang="pt-BR" b="1" dirty="0"/>
              <a:t>Elementos de uma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27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a) Regras </a:t>
            </a:r>
            <a:endParaRPr lang="pt-BR" dirty="0" smtClean="0"/>
          </a:p>
          <a:p>
            <a:pPr lvl="1" algn="just"/>
            <a:r>
              <a:rPr lang="pt-BR" dirty="0" smtClean="0"/>
              <a:t>As </a:t>
            </a:r>
            <a:r>
              <a:rPr lang="pt-BR" dirty="0"/>
              <a:t>regras são os protocolos de comunicações necessários para organizar a comunicação propriamente dita. Imagine uma situação onde uma pessoa que só fala o idioma português se apresenta para uma pessoa que só fala o idioma alemão. Provavelmente eles não vão conseguir se comunicar por utilizarem idiomas diferentes, ou seja, protocolos diferentes. </a:t>
            </a:r>
            <a:endParaRPr lang="pt-BR" dirty="0" smtClean="0"/>
          </a:p>
          <a:p>
            <a:pPr lvl="2" algn="just"/>
            <a:r>
              <a:rPr lang="pt-BR" dirty="0" smtClean="0"/>
              <a:t>São </a:t>
            </a:r>
            <a:r>
              <a:rPr lang="pt-BR" dirty="0"/>
              <a:t>exemplos de protocolos: TCP, IP, IPX, SPX, UDP, SCP. </a:t>
            </a:r>
            <a:endParaRPr lang="pt-BR" dirty="0" smtClean="0"/>
          </a:p>
          <a:p>
            <a:pPr lvl="1" algn="just"/>
            <a:r>
              <a:rPr lang="pt-BR" dirty="0" smtClean="0"/>
              <a:t>Segundo </a:t>
            </a:r>
            <a:r>
              <a:rPr lang="pt-BR" dirty="0"/>
              <a:t>a Cisco Networking </a:t>
            </a:r>
            <a:r>
              <a:rPr lang="pt-BR" dirty="0" err="1"/>
              <a:t>Academy</a:t>
            </a:r>
            <a:r>
              <a:rPr lang="pt-BR" dirty="0"/>
              <a:t> (2011), os protocolos fornecem: </a:t>
            </a:r>
            <a:endParaRPr lang="pt-BR" dirty="0" smtClean="0"/>
          </a:p>
          <a:p>
            <a:pPr lvl="2" algn="just"/>
            <a:r>
              <a:rPr lang="pt-BR" dirty="0" smtClean="0"/>
              <a:t>a</a:t>
            </a:r>
            <a:r>
              <a:rPr lang="pt-BR" dirty="0"/>
              <a:t>) o formato ou estrutura da mensagem; </a:t>
            </a:r>
            <a:endParaRPr lang="pt-BR" dirty="0" smtClean="0"/>
          </a:p>
          <a:p>
            <a:pPr lvl="2" algn="just"/>
            <a:r>
              <a:rPr lang="pt-BR" dirty="0" smtClean="0"/>
              <a:t>b</a:t>
            </a:r>
            <a:r>
              <a:rPr lang="pt-BR" dirty="0"/>
              <a:t>) o método pelo qual os dispositivos de rede compartilham informações sobre rotas com outras redes; </a:t>
            </a:r>
            <a:endParaRPr lang="pt-BR" dirty="0" smtClean="0"/>
          </a:p>
          <a:p>
            <a:pPr lvl="2" algn="just"/>
            <a:r>
              <a:rPr lang="pt-BR" dirty="0" smtClean="0"/>
              <a:t>c</a:t>
            </a:r>
            <a:r>
              <a:rPr lang="pt-BR" dirty="0"/>
              <a:t>) como e quando mensagens de erro e de sistema são passadas entre dispositivos; </a:t>
            </a:r>
            <a:endParaRPr lang="pt-BR" dirty="0" smtClean="0"/>
          </a:p>
          <a:p>
            <a:pPr lvl="2" algn="just"/>
            <a:r>
              <a:rPr lang="pt-BR" dirty="0" smtClean="0"/>
              <a:t>d</a:t>
            </a:r>
            <a:r>
              <a:rPr lang="pt-BR" dirty="0"/>
              <a:t>) a configuração e término das sessões de transferência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56613840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798</TotalTime>
  <Words>1410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CIDFont+F2</vt:lpstr>
      <vt:lpstr>Wingdings 3</vt:lpstr>
      <vt:lpstr>Cacho</vt:lpstr>
      <vt:lpstr>Arquitetura de Redes com IOT – Reflexos e Tendências.</vt:lpstr>
      <vt:lpstr>Apresentação do PowerPoint</vt:lpstr>
      <vt:lpstr>AIOT</vt:lpstr>
      <vt:lpstr>AIOT - Evolução e aplicabilidade</vt:lpstr>
      <vt:lpstr>AIOT - Evolução e aplicabilidade</vt:lpstr>
      <vt:lpstr>AIOT - Evolução e aplicabilidade</vt:lpstr>
      <vt:lpstr>AIOT - Evolução e aplicabilidade</vt:lpstr>
      <vt:lpstr>AIOT - Elementos de uma rede</vt:lpstr>
      <vt:lpstr>AIOT - Elementos de uma rede</vt:lpstr>
      <vt:lpstr>AIOT - Elementos de uma rede</vt:lpstr>
      <vt:lpstr>AIOT - Elementos de uma rede</vt:lpstr>
      <vt:lpstr>AIOT - Elementos de uma rede</vt:lpstr>
      <vt:lpstr>AIOT - Elementos de uma rede</vt:lpstr>
      <vt:lpstr>AIOT - Elementos de uma rede</vt:lpstr>
      <vt:lpstr>AIOT - 3 Tipos de comunicação (Unicast, Multicast e Broadcast)</vt:lpstr>
      <vt:lpstr>AIOT - 3 Tipos de comunicação (Unicast, Multicast e Broadcast)</vt:lpstr>
      <vt:lpstr>AIOT - 3 Tipos de comunicação (Unicast, Multicast e Broadcast)</vt:lpstr>
      <vt:lpstr>AIOT - 3 Tipos de comunicação (Unicast, Multicast e Broadcast)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Redes com IOT – Reflexos e Tendências.</dc:title>
  <dc:creator>User</dc:creator>
  <cp:lastModifiedBy>User</cp:lastModifiedBy>
  <cp:revision>31</cp:revision>
  <dcterms:created xsi:type="dcterms:W3CDTF">2024-01-24T00:42:53Z</dcterms:created>
  <dcterms:modified xsi:type="dcterms:W3CDTF">2024-01-27T02:16:57Z</dcterms:modified>
</cp:coreProperties>
</file>