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7" r:id="rId20"/>
    <p:sldId id="295" r:id="rId21"/>
    <p:sldId id="29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1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4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90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0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A2F1-C839-4D4D-89EF-AC895881F1C7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6508" y="4053386"/>
            <a:ext cx="8915399" cy="1365440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Arquitetura de Redes com IOT – Reflexos e Tendências</a:t>
            </a:r>
            <a:r>
              <a:rPr lang="pt-BR" sz="4000" b="1" dirty="0"/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180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– </a:t>
            </a:r>
            <a:r>
              <a:rPr lang="pt-BR" b="1" dirty="0"/>
              <a:t>Arquitetura de camadas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7" y="1905000"/>
            <a:ext cx="9447665" cy="4372970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Cada camada do modelo OSI possui funções e características distintas. Veja, a seguir, uma função resumida de cada camada: </a:t>
            </a:r>
            <a:endParaRPr lang="pt-BR" sz="1600" dirty="0" smtClean="0"/>
          </a:p>
          <a:p>
            <a:pPr algn="just"/>
            <a:endParaRPr lang="pt-BR" sz="1600" dirty="0"/>
          </a:p>
          <a:p>
            <a:pPr lvl="1" algn="just"/>
            <a:r>
              <a:rPr lang="pt-BR" sz="1400" dirty="0"/>
              <a:t>a) </a:t>
            </a:r>
            <a:r>
              <a:rPr lang="pt-BR" sz="1400" b="1" dirty="0"/>
              <a:t>Aplicação</a:t>
            </a:r>
            <a:r>
              <a:rPr lang="pt-BR" sz="1400" dirty="0"/>
              <a:t>: fornece serviços de redes para as aplicações;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b</a:t>
            </a:r>
            <a:r>
              <a:rPr lang="pt-BR" sz="1400" dirty="0"/>
              <a:t>) </a:t>
            </a:r>
            <a:r>
              <a:rPr lang="pt-BR" sz="1400" b="1" dirty="0"/>
              <a:t>Apresentação</a:t>
            </a:r>
            <a:r>
              <a:rPr lang="pt-BR" sz="1400" dirty="0"/>
              <a:t>: fornece uma estrutura de formatação dos dados;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c</a:t>
            </a:r>
            <a:r>
              <a:rPr lang="pt-BR" sz="1400" dirty="0"/>
              <a:t>) </a:t>
            </a:r>
            <a:r>
              <a:rPr lang="pt-BR" sz="1400" b="1" dirty="0"/>
              <a:t>Sessão</a:t>
            </a:r>
            <a:r>
              <a:rPr lang="pt-BR" sz="1400" dirty="0"/>
              <a:t>: estabelece, gerencia e termina sessões entre aplicações;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d</a:t>
            </a:r>
            <a:r>
              <a:rPr lang="pt-BR" sz="1400" dirty="0"/>
              <a:t>) </a:t>
            </a:r>
            <a:r>
              <a:rPr lang="pt-BR" sz="1400" b="1" dirty="0"/>
              <a:t>Transporte</a:t>
            </a:r>
            <a:r>
              <a:rPr lang="pt-BR" sz="1400" dirty="0"/>
              <a:t>: estabelece, mantém e termina circuitos virtuais entre dispositivos finais;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e</a:t>
            </a:r>
            <a:r>
              <a:rPr lang="pt-BR" sz="1400" dirty="0"/>
              <a:t>) </a:t>
            </a:r>
            <a:r>
              <a:rPr lang="pt-BR" sz="1400" b="1" dirty="0"/>
              <a:t>Rede</a:t>
            </a:r>
            <a:r>
              <a:rPr lang="pt-BR" sz="1400" dirty="0"/>
              <a:t>: endereçamento de rede e determinação do melhor caminho;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f</a:t>
            </a:r>
            <a:r>
              <a:rPr lang="pt-BR" sz="1400" dirty="0"/>
              <a:t>) </a:t>
            </a:r>
            <a:r>
              <a:rPr lang="pt-BR" sz="1400" b="1" dirty="0"/>
              <a:t>Enlace</a:t>
            </a:r>
            <a:r>
              <a:rPr lang="pt-BR" sz="1400" dirty="0"/>
              <a:t> </a:t>
            </a:r>
            <a:r>
              <a:rPr lang="pt-BR" sz="1400" b="1" dirty="0"/>
              <a:t>de dados</a:t>
            </a:r>
            <a:r>
              <a:rPr lang="pt-BR" sz="1400" dirty="0"/>
              <a:t>: controle de acesso ao meio de rede; </a:t>
            </a:r>
            <a:endParaRPr lang="pt-BR" sz="1400" dirty="0" smtClean="0"/>
          </a:p>
          <a:p>
            <a:pPr lvl="1" algn="just"/>
            <a:r>
              <a:rPr lang="pt-BR" sz="1400" dirty="0" smtClean="0"/>
              <a:t>g</a:t>
            </a:r>
            <a:r>
              <a:rPr lang="pt-BR" sz="1400" dirty="0"/>
              <a:t>) </a:t>
            </a:r>
            <a:r>
              <a:rPr lang="pt-BR" sz="1400" b="1" dirty="0"/>
              <a:t>Física</a:t>
            </a:r>
            <a:r>
              <a:rPr lang="pt-BR" sz="1400" dirty="0"/>
              <a:t>: transmissão binária através dos meios físicos de redes. Mais adiante, nesta unidade curricular, você estudará os detalhes de cada camada do modelo OSI.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68470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– Rede em Árvore (Hierárquica)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9447664" cy="4154606"/>
          </a:xfrm>
        </p:spPr>
        <p:txBody>
          <a:bodyPr>
            <a:normAutofit/>
          </a:bodyPr>
          <a:lstStyle/>
          <a:p>
            <a:pPr fontAlgn="ctr"/>
            <a:r>
              <a:rPr lang="pt-BR" dirty="0"/>
              <a:t>Uma rede em árvore, ou rede hierárquica, é uma topologia física baseada numa estrutura hierárquica de várias redes e </a:t>
            </a:r>
            <a:r>
              <a:rPr lang="pt-BR" dirty="0" err="1"/>
              <a:t>sub-redes</a:t>
            </a:r>
            <a:r>
              <a:rPr lang="pt-BR" dirty="0"/>
              <a:t>. O nível mais alto está ligado a vários módulos do nível inferior da hierarquia. </a:t>
            </a:r>
          </a:p>
          <a:p>
            <a:r>
              <a:rPr lang="pt-BR" dirty="0"/>
              <a:t>A topologia em árvore é essencialmente uma série de barras interconectadas. Geralmente existe uma barra central onde outros ramos menores se conectam. 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topologia em árvore combina muitas características da topologia em bus, em estrela, </a:t>
            </a:r>
            <a:r>
              <a:rPr lang="pt-BR" dirty="0" err="1"/>
              <a:t>etc</a:t>
            </a:r>
            <a:r>
              <a:rPr lang="pt-BR" dirty="0"/>
              <a:t>, quer seja com ligações ponto-a-ponto ou multiponto. </a:t>
            </a:r>
          </a:p>
        </p:txBody>
      </p:sp>
    </p:spTree>
    <p:extLst>
      <p:ext uri="{BB962C8B-B14F-4D97-AF65-F5344CB8AC3E}">
        <p14:creationId xmlns:p14="http://schemas.microsoft.com/office/powerpoint/2010/main" val="134295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– Rede em Árvore (Hierárquica)</a:t>
            </a:r>
          </a:p>
        </p:txBody>
      </p:sp>
      <p:pic>
        <p:nvPicPr>
          <p:cNvPr id="1026" name="Picture 2" descr="Vídeo em Redes Par-a-P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25" y="1905000"/>
            <a:ext cx="7397085" cy="41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7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– Rede em </a:t>
            </a:r>
            <a:r>
              <a:rPr lang="pt-BR" b="1" dirty="0" smtClean="0"/>
              <a:t>Anel (</a:t>
            </a:r>
            <a:r>
              <a:rPr lang="pt-BR" b="1" dirty="0" err="1" smtClean="0"/>
              <a:t>ring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9447664" cy="4154606"/>
          </a:xfrm>
        </p:spPr>
        <p:txBody>
          <a:bodyPr>
            <a:normAutofit/>
          </a:bodyPr>
          <a:lstStyle/>
          <a:p>
            <a:pPr fontAlgn="ctr"/>
            <a:r>
              <a:rPr lang="pt-BR" dirty="0"/>
              <a:t>Uma rede em anel (</a:t>
            </a:r>
            <a:r>
              <a:rPr lang="pt-BR" dirty="0" err="1"/>
              <a:t>ring</a:t>
            </a:r>
            <a:r>
              <a:rPr lang="pt-BR" dirty="0"/>
              <a:t>) é uma topologia de rede que consiste em estações conectadas através de um circuito fechado, em série. O anel não interliga as estações diretamente, mas consiste de uma série de repetidores ligados por um meio físico, sendo cada estação ligada a estes repetidores. </a:t>
            </a:r>
            <a:endParaRPr lang="pt-BR" dirty="0" smtClean="0"/>
          </a:p>
          <a:p>
            <a:pPr fontAlgn="ctr"/>
            <a:endParaRPr lang="pt-BR" dirty="0" smtClean="0"/>
          </a:p>
          <a:p>
            <a:pPr fontAlgn="ctr"/>
            <a:r>
              <a:rPr lang="pt-BR" dirty="0"/>
              <a:t>Na topologia em anel, cada </a:t>
            </a:r>
            <a:r>
              <a:rPr lang="pt-BR" dirty="0" smtClean="0"/>
              <a:t>dispositivo </a:t>
            </a:r>
            <a:r>
              <a:rPr lang="pt-BR" dirty="0"/>
              <a:t>circulam por todos os dispositivos da rede, tendo cada um o seu endereço. O fluxo de informação é unidirecional, existindo um dispositivo (hub) que intercepta e gere o fluxo de dados que entra e sai do </a:t>
            </a:r>
            <a:r>
              <a:rPr lang="pt-BR" dirty="0" smtClean="0"/>
              <a:t>anel.</a:t>
            </a:r>
          </a:p>
          <a:p>
            <a:pPr fontAlgn="ctr"/>
            <a:endParaRPr lang="pt-BR" dirty="0" smtClean="0"/>
          </a:p>
          <a:p>
            <a:pPr fontAlgn="ctr"/>
            <a:r>
              <a:rPr lang="pt-BR" dirty="0"/>
              <a:t>As redes em anel são capazes de transmitir e receber dados em qualquer direção, mas as configurações mais usuais são unidirecionais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22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– Rede em Anel (</a:t>
            </a:r>
            <a:r>
              <a:rPr lang="pt-BR" b="1" dirty="0" err="1"/>
              <a:t>ring</a:t>
            </a:r>
            <a:r>
              <a:rPr lang="pt-BR" b="1" dirty="0"/>
              <a:t>)</a:t>
            </a:r>
          </a:p>
        </p:txBody>
      </p:sp>
      <p:pic>
        <p:nvPicPr>
          <p:cNvPr id="2050" name="Picture 2" descr="Julio Battisti - Artigos e tutoriais gratuitos; Venda de livros, e-books,  video-aulas e cursos onli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5150396" cy="45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0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Rede em Malha (</a:t>
            </a:r>
            <a:r>
              <a:rPr lang="pt-BR" b="1" dirty="0" err="1"/>
              <a:t>Mesh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9447664" cy="4154606"/>
          </a:xfrm>
        </p:spPr>
        <p:txBody>
          <a:bodyPr>
            <a:normAutofit lnSpcReduction="10000"/>
          </a:bodyPr>
          <a:lstStyle/>
          <a:p>
            <a:pPr fontAlgn="ctr"/>
            <a:r>
              <a:rPr lang="pt-BR" dirty="0"/>
              <a:t>Uma rede em malha (</a:t>
            </a:r>
            <a:r>
              <a:rPr lang="pt-BR" dirty="0" err="1"/>
              <a:t>mesh</a:t>
            </a:r>
            <a:r>
              <a:rPr lang="pt-BR" dirty="0"/>
              <a:t>) é uma tecnologia que permite a conectividade, assim como o WiFi. É uma alternativa de protocolo ao padrão 802.11 para diretrizes de tráfego de dados e voz além das redes a cabo ou infraestrutura wireless</a:t>
            </a:r>
            <a:r>
              <a:rPr lang="pt-BR" dirty="0" smtClean="0"/>
              <a:t>.</a:t>
            </a:r>
          </a:p>
          <a:p>
            <a:pPr fontAlgn="ctr"/>
            <a:endParaRPr lang="pt-BR" dirty="0" smtClean="0"/>
          </a:p>
          <a:p>
            <a:pPr fontAlgn="ctr"/>
            <a:r>
              <a:rPr lang="pt-BR" dirty="0"/>
              <a:t>A rede </a:t>
            </a:r>
            <a:r>
              <a:rPr lang="pt-BR" dirty="0" err="1"/>
              <a:t>mesh</a:t>
            </a:r>
            <a:r>
              <a:rPr lang="pt-BR" dirty="0"/>
              <a:t> é uma "malha" Wi-Fi, formada por dois ou mais roteadores. É melhor do que um repetidor simples porque não tem redução de velocidade entre o dispositivo </a:t>
            </a:r>
            <a:r>
              <a:rPr lang="pt-BR" dirty="0" smtClean="0"/>
              <a:t>principal.</a:t>
            </a:r>
            <a:endParaRPr lang="pt-BR" dirty="0" smtClean="0"/>
          </a:p>
          <a:p>
            <a:pPr fontAlgn="ctr"/>
            <a:endParaRPr lang="pt-BR" dirty="0" smtClean="0"/>
          </a:p>
          <a:p>
            <a:pPr fontAlgn="ctr"/>
            <a:r>
              <a:rPr lang="pt-BR" dirty="0"/>
              <a:t>A rede </a:t>
            </a:r>
            <a:r>
              <a:rPr lang="pt-BR" dirty="0" err="1"/>
              <a:t>mesh</a:t>
            </a:r>
            <a:r>
              <a:rPr lang="pt-BR" dirty="0"/>
              <a:t> é um tipo de configuração de rede descentralizada, na qual um grupo de dispositivos age como se fosse uma única rede Wi-Fi. Ao contrário das redes comuns, as redes </a:t>
            </a:r>
            <a:r>
              <a:rPr lang="pt-BR" dirty="0" err="1"/>
              <a:t>Mesh</a:t>
            </a:r>
            <a:r>
              <a:rPr lang="pt-BR" dirty="0"/>
              <a:t> permitem a criação de vários pontos de conexão em vez de um único roteador.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2999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– Rede em Malha (</a:t>
            </a:r>
            <a:r>
              <a:rPr lang="pt-BR" b="1" dirty="0" err="1"/>
              <a:t>Mesh</a:t>
            </a:r>
            <a:r>
              <a:rPr lang="pt-BR" b="1" dirty="0"/>
              <a:t>)</a:t>
            </a:r>
          </a:p>
        </p:txBody>
      </p:sp>
      <p:pic>
        <p:nvPicPr>
          <p:cNvPr id="3076" name="Picture 4" descr="Mesh Network - Arquite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1264555"/>
            <a:ext cx="96107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Meios de transmissão de </a:t>
            </a:r>
            <a:r>
              <a:rPr lang="pt-BR" b="1" dirty="0" smtClean="0"/>
              <a:t>dados - Cabeado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3866180" cy="4154606"/>
          </a:xfrm>
        </p:spPr>
        <p:txBody>
          <a:bodyPr>
            <a:normAutofit/>
          </a:bodyPr>
          <a:lstStyle/>
          <a:p>
            <a:pPr fontAlgn="ctr"/>
            <a:r>
              <a:rPr lang="pt-BR" b="1" dirty="0" smtClean="0"/>
              <a:t>Cabo coaxial </a:t>
            </a:r>
            <a:r>
              <a:rPr lang="pt-BR" dirty="0" smtClean="0"/>
              <a:t>Segundo </a:t>
            </a:r>
            <a:r>
              <a:rPr lang="pt-BR" dirty="0" err="1"/>
              <a:t>Tanembaum</a:t>
            </a:r>
            <a:r>
              <a:rPr lang="pt-BR" dirty="0"/>
              <a:t> (1997), um cabo coaxial consiste em um </a:t>
            </a:r>
            <a:r>
              <a:rPr lang="pt-BR" dirty="0" err="1"/>
              <a:t>fi</a:t>
            </a:r>
            <a:r>
              <a:rPr lang="pt-BR" dirty="0"/>
              <a:t> o de cobre esticado na parte central, envolvido por um material isolante. O isolante é protegido por um condutor cilíndrico, geralmente uma malha sólida entrelaçada. O condutor externo é coberto por uma camada plástica </a:t>
            </a:r>
            <a:r>
              <a:rPr lang="pt-BR" dirty="0" smtClean="0"/>
              <a:t>protetora.</a:t>
            </a:r>
            <a:endParaRPr lang="pt-BR" dirty="0"/>
          </a:p>
          <a:p>
            <a:pPr fontAlgn="ctr"/>
            <a:endParaRPr lang="pt-BR" dirty="0" smtClean="0"/>
          </a:p>
          <a:p>
            <a:pPr fontAlgn="ctr"/>
            <a:endParaRPr lang="pt-BR" b="1" dirty="0"/>
          </a:p>
          <a:p>
            <a:pPr fontAlgn="ctr"/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78" y="2355376"/>
            <a:ext cx="5099758" cy="21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Meios de transmissão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4371148" cy="4154606"/>
          </a:xfrm>
        </p:spPr>
        <p:txBody>
          <a:bodyPr>
            <a:normAutofit lnSpcReduction="10000"/>
          </a:bodyPr>
          <a:lstStyle/>
          <a:p>
            <a:pPr fontAlgn="ctr"/>
            <a:r>
              <a:rPr lang="pt-BR" b="1" dirty="0"/>
              <a:t>Par trançado </a:t>
            </a:r>
            <a:r>
              <a:rPr lang="pt-BR" dirty="0"/>
              <a:t>Segundo Torres (2004), o par trançado é o tipo de cabo de rede mais usado atualmente. Existem basicamente dois tipos de par trançado: sem blindagem, também chamado UTP (</a:t>
            </a:r>
            <a:r>
              <a:rPr lang="pt-BR" dirty="0" err="1"/>
              <a:t>Unshielded</a:t>
            </a:r>
            <a:r>
              <a:rPr lang="pt-BR" dirty="0"/>
              <a:t> </a:t>
            </a:r>
            <a:r>
              <a:rPr lang="pt-BR" dirty="0" err="1"/>
              <a:t>Twisted</a:t>
            </a:r>
            <a:r>
              <a:rPr lang="pt-BR" dirty="0"/>
              <a:t> </a:t>
            </a:r>
            <a:r>
              <a:rPr lang="pt-BR" dirty="0" err="1"/>
              <a:t>Pair</a:t>
            </a:r>
            <a:r>
              <a:rPr lang="pt-BR" dirty="0"/>
              <a:t>), e com blindagem, também chamado de STP (</a:t>
            </a:r>
            <a:r>
              <a:rPr lang="pt-BR" dirty="0" err="1"/>
              <a:t>Shielded</a:t>
            </a:r>
            <a:r>
              <a:rPr lang="pt-BR" dirty="0"/>
              <a:t> </a:t>
            </a:r>
            <a:r>
              <a:rPr lang="pt-BR" dirty="0" err="1"/>
              <a:t>Twisted</a:t>
            </a:r>
            <a:r>
              <a:rPr lang="pt-BR" dirty="0"/>
              <a:t> </a:t>
            </a:r>
            <a:r>
              <a:rPr lang="pt-BR" dirty="0" err="1"/>
              <a:t>Pair</a:t>
            </a:r>
            <a:r>
              <a:rPr lang="pt-BR" dirty="0"/>
              <a:t>). A diferença entre eles é justamente a existência, no par trançado com blindagem, de uma malha em volta do cabo protegendo-o contra interferências eletromagnéticas</a:t>
            </a:r>
          </a:p>
          <a:p>
            <a:pPr fontAlgn="ctr"/>
            <a:endParaRPr lang="pt-BR" dirty="0"/>
          </a:p>
          <a:p>
            <a:pPr fontAlgn="ctr"/>
            <a:endParaRPr lang="pt-BR" dirty="0" smtClean="0"/>
          </a:p>
          <a:p>
            <a:pPr fontAlgn="ctr"/>
            <a:endParaRPr lang="pt-BR" dirty="0"/>
          </a:p>
          <a:p>
            <a:pPr fontAlgn="ctr"/>
            <a:endParaRPr lang="pt-BR" dirty="0" smtClean="0"/>
          </a:p>
          <a:p>
            <a:pPr fontAlgn="ctr"/>
            <a:endParaRPr lang="pt-BR" dirty="0"/>
          </a:p>
          <a:p>
            <a:pPr fontAlgn="ctr"/>
            <a:endParaRPr lang="pt-BR" b="1" dirty="0"/>
          </a:p>
          <a:p>
            <a:pPr fontAlgn="ctr"/>
            <a:endParaRPr lang="pt-BR" b="1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38" y="2753406"/>
            <a:ext cx="412490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Meios de transmissão de </a:t>
            </a:r>
            <a:r>
              <a:rPr lang="pt-BR" b="1" dirty="0" smtClean="0"/>
              <a:t>dados – Com Fio</a:t>
            </a:r>
            <a:endParaRPr lang="pt-BR" b="1" dirty="0"/>
          </a:p>
        </p:txBody>
      </p:sp>
      <p:pic>
        <p:nvPicPr>
          <p:cNvPr id="1028" name="Picture 4" descr="Cabos de rede T568a e T568b - como funcionam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27" y="1905000"/>
            <a:ext cx="8033082" cy="45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</a:t>
            </a:r>
            <a:r>
              <a:rPr lang="pt-BR" b="1" dirty="0"/>
              <a:t>- Classificação de redes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7690"/>
            <a:ext cx="8915400" cy="503147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rede de computador pode ser classificada de diversas formas, dependendo do enfoque dado ao assunto. </a:t>
            </a:r>
            <a:r>
              <a:rPr lang="pt-BR" dirty="0" smtClean="0"/>
              <a:t>Vamos ver, agora, dois tipos de classificação de redes: uma classificação </a:t>
            </a:r>
            <a:r>
              <a:rPr lang="pt-BR" dirty="0"/>
              <a:t>com base no tamanho de uma determinada rede e outra </a:t>
            </a:r>
            <a:r>
              <a:rPr lang="pt-BR" dirty="0" smtClean="0"/>
              <a:t>classificação </a:t>
            </a:r>
            <a:r>
              <a:rPr lang="pt-BR" dirty="0"/>
              <a:t>relacionada com a função do dispositivo final em uma rede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58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Meios de transmissão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4371148" cy="4154606"/>
          </a:xfrm>
        </p:spPr>
        <p:txBody>
          <a:bodyPr>
            <a:normAutofit/>
          </a:bodyPr>
          <a:lstStyle/>
          <a:p>
            <a:pPr fontAlgn="ctr"/>
            <a:r>
              <a:rPr lang="pt-BR" b="1" dirty="0"/>
              <a:t>Fibra ótica </a:t>
            </a:r>
            <a:r>
              <a:rPr lang="pt-BR" dirty="0"/>
              <a:t>Segundo Torres (2001 apud OUTA, 2008, p. 4), “a fibra ótica transmite informações através de sinais luminosos, em vez de sinais elétricos”. A fibra ótica é totalmente imune a ruídos, com isso, a comunicação é mais rápida. 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95" y="1905000"/>
            <a:ext cx="3982013" cy="34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2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AIOT </a:t>
            </a:r>
            <a:r>
              <a:rPr lang="pt-BR" b="1" dirty="0"/>
              <a:t>– Meios de transmissão de </a:t>
            </a:r>
            <a:r>
              <a:rPr lang="pt-BR" b="1" dirty="0" smtClean="0"/>
              <a:t>dados – Sem Fio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3331" y="1905000"/>
            <a:ext cx="5704765" cy="4154606"/>
          </a:xfrm>
        </p:spPr>
        <p:txBody>
          <a:bodyPr>
            <a:normAutofit/>
          </a:bodyPr>
          <a:lstStyle/>
          <a:p>
            <a:pPr fontAlgn="ctr"/>
            <a:r>
              <a:rPr lang="pt-BR" dirty="0"/>
              <a:t>A transmissão de dados sem fio é um processo que permite enviar informações de um dispositivo para outro sem a necessidade de fios ou cabos. É como se os dados viajassem pelo ar, usando ondas de rádio, infravermelho ou outras tecnologias semelhantes</a:t>
            </a:r>
            <a:r>
              <a:rPr lang="pt-BR" dirty="0" smtClean="0"/>
              <a:t>.</a:t>
            </a:r>
            <a:r>
              <a:rPr lang="pt-BR" dirty="0"/>
              <a:t> </a:t>
            </a:r>
            <a:endParaRPr lang="pt-BR" dirty="0" smtClean="0"/>
          </a:p>
          <a:p>
            <a:pPr fontAlgn="ctr"/>
            <a:r>
              <a:rPr lang="pt-BR" dirty="0" smtClean="0"/>
              <a:t>Por </a:t>
            </a:r>
            <a:r>
              <a:rPr lang="pt-BR" dirty="0"/>
              <a:t>exemplo, quando usamos um smartphone para enviar mensagens, fazer chamadas ou acessar a internet, estamos usando a transmissão de dados sem fio. Da mesma forma, quando usamos </a:t>
            </a:r>
            <a:r>
              <a:rPr lang="pt-BR" dirty="0" smtClean="0"/>
              <a:t>um roteador </a:t>
            </a:r>
            <a:r>
              <a:rPr lang="pt-BR" dirty="0" err="1" smtClean="0"/>
              <a:t>Wifi</a:t>
            </a:r>
            <a:r>
              <a:rPr lang="pt-BR" dirty="0" smtClean="0"/>
              <a:t> para conectar os nossos dispositivos à internet.</a:t>
            </a:r>
            <a:endParaRPr lang="pt-BR" b="1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42" y="2496195"/>
            <a:ext cx="498227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105"/>
          </a:xfrm>
        </p:spPr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Classificação de </a:t>
            </a:r>
            <a:r>
              <a:rPr lang="pt-BR" b="1" dirty="0" smtClean="0"/>
              <a:t>redes - LAN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20723" y="1737815"/>
            <a:ext cx="4493976" cy="43627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Uma LAN é o </a:t>
            </a:r>
            <a:r>
              <a:rPr lang="pt-BR" dirty="0" smtClean="0"/>
              <a:t>acrônimo </a:t>
            </a:r>
            <a:r>
              <a:rPr lang="pt-BR" dirty="0"/>
              <a:t>de Rede de Área Local (Local </a:t>
            </a:r>
            <a:r>
              <a:rPr lang="pt-BR" dirty="0" err="1"/>
              <a:t>Area</a:t>
            </a:r>
            <a:r>
              <a:rPr lang="pt-BR" dirty="0"/>
              <a:t> Network), onde os computadores que fazem parte desta rede estão fisicamente localizados em um mesmo espaço físico, geralmente limitado por uma sala, um andar de um prédio ou, até mesmo, todo o prédio ou escritório. A LAN também pode ser chamada de rede local. Como estes dispositivos estão diretamente conectados no mesmo espaço físico por meio de cabos de cobre, fibra ou sem fio, a velocidade de transmissão em uma LAN é consideravelmente alta, geralmente em 10/100/1000 Mbps, de forma ininterrupta. Veja um exemplo de LAN.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8" y="2133600"/>
            <a:ext cx="4220164" cy="29055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51741" y="5267730"/>
            <a:ext cx="48855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Nessa figura, você pode observar dispositivos finais </a:t>
            </a:r>
            <a:r>
              <a:rPr lang="pt-BR" sz="1600" dirty="0" smtClean="0"/>
              <a:t>interligados</a:t>
            </a:r>
            <a:r>
              <a:rPr lang="pt-BR" sz="1400" dirty="0" smtClean="0"/>
              <a:t> com um dispositivo intermediário, no caso um switch, em uma LAN.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4338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Classificação de </a:t>
            </a:r>
            <a:r>
              <a:rPr lang="pt-BR" b="1" dirty="0" smtClean="0"/>
              <a:t>redes - WAN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7" y="1737815"/>
            <a:ext cx="4493976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WAN é o acrônimo de Rede de Área Distribuída (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Network). Pode ser chamada também de Rede de Longa Distância. Uma WAN se caracteriza pela união ou interligação de diversas </a:t>
            </a:r>
            <a:r>
              <a:rPr lang="pt-BR" dirty="0" err="1"/>
              <a:t>LANs</a:t>
            </a:r>
            <a:r>
              <a:rPr lang="pt-BR" dirty="0"/>
              <a:t>. Para que </a:t>
            </a:r>
            <a:r>
              <a:rPr lang="pt-BR" dirty="0" smtClean="0"/>
              <a:t>estas </a:t>
            </a:r>
            <a:r>
              <a:rPr lang="pt-BR" dirty="0"/>
              <a:t>possam ser interligadas, criando uma WAN, serviços de provedores de telecomunicações geralmente são utilizados. Veja, a seguir, uma figura que demonstra uma WAN.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951741" y="5267730"/>
            <a:ext cx="4885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Nessa figura, você pode observar duas redes locais interligadas por um link serial, formando uma WAN.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45" y="2151636"/>
            <a:ext cx="5445968" cy="25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Classificação de </a:t>
            </a:r>
            <a:r>
              <a:rPr lang="pt-BR" b="1" dirty="0" smtClean="0"/>
              <a:t>redes – MAN, PAN, SAN E WLAN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7" y="1905000"/>
            <a:ext cx="9447665" cy="430814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MAN</a:t>
            </a:r>
            <a:r>
              <a:rPr lang="pt-BR" dirty="0"/>
              <a:t>: Rede de Área Metropolitana que interliga </a:t>
            </a:r>
            <a:r>
              <a:rPr lang="pt-BR" dirty="0" err="1"/>
              <a:t>LANs</a:t>
            </a:r>
            <a:r>
              <a:rPr lang="pt-BR" dirty="0"/>
              <a:t> em uma distância não tão maior do que uma WAN. São, geralmente, disponibilizadas por operadoras de TV a </a:t>
            </a:r>
            <a:r>
              <a:rPr lang="pt-BR" dirty="0" smtClean="0"/>
              <a:t>cabo.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PAN</a:t>
            </a:r>
            <a:r>
              <a:rPr lang="pt-BR" dirty="0"/>
              <a:t>: Rede de Área Pessoal que interliga dispositivos bem próximos uns dos outros, geralmente utilizando tecnologias de bluetooth3 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SAN</a:t>
            </a:r>
            <a:r>
              <a:rPr lang="pt-BR" dirty="0"/>
              <a:t>: Rede de Área de Armazenamento usada na interligação de servidores e recursos de armazenamento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WLAN</a:t>
            </a:r>
            <a:r>
              <a:rPr lang="pt-BR" dirty="0"/>
              <a:t>: Muito próxima de uma LAN, mas, utiliza redes sem fio</a:t>
            </a:r>
          </a:p>
        </p:txBody>
      </p:sp>
    </p:spTree>
    <p:extLst>
      <p:ext uri="{BB962C8B-B14F-4D97-AF65-F5344CB8AC3E}">
        <p14:creationId xmlns:p14="http://schemas.microsoft.com/office/powerpoint/2010/main" val="24659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– Tipos de redes - </a:t>
            </a:r>
            <a:r>
              <a:rPr lang="pt-BR" b="1" dirty="0"/>
              <a:t>Rede Ponto a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7" y="1905000"/>
            <a:ext cx="9447665" cy="123398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uma rede ponto a ponto, as funções de cliente e servidor não são bem definidas, ou seja, em um momento um dispositivo poderá fazer o papel de servidor e, logo após, poderá fazer o papel de um cliente. </a:t>
            </a:r>
            <a:endParaRPr lang="pt-BR" dirty="0" smtClean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842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– Tipos de redes - </a:t>
            </a:r>
            <a:r>
              <a:rPr lang="pt-BR" b="1" dirty="0"/>
              <a:t>Rede Ponto a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7" y="1905000"/>
            <a:ext cx="9447665" cy="433543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Observe, na figura a seguir, a demonstração de uma rede ponto a ponto</a:t>
            </a:r>
            <a:r>
              <a:rPr lang="pt-BR" dirty="0" smtClean="0"/>
              <a:t>.</a:t>
            </a:r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91" y="2301312"/>
            <a:ext cx="6181843" cy="39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– Tipos de redes - </a:t>
            </a:r>
            <a:r>
              <a:rPr lang="pt-BR" b="1" dirty="0"/>
              <a:t>Rede Ponto a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8708" y="3024118"/>
            <a:ext cx="2979077" cy="1643418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No quadro a seguir, você pode observar as vantagens e desvantagens das redes cliente/servidor e ponto a ponto.</a:t>
            </a:r>
            <a:endParaRPr lang="pt-BR" sz="17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13" y="1808511"/>
            <a:ext cx="6185133" cy="47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– Modelo de Referência OSI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6948" y="1905000"/>
            <a:ext cx="4958002" cy="379407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Modelo de Referência OSI (Open Systems </a:t>
            </a:r>
            <a:r>
              <a:rPr lang="pt-BR" dirty="0" err="1"/>
              <a:t>Interconnection</a:t>
            </a:r>
            <a:r>
              <a:rPr lang="pt-BR" dirty="0"/>
              <a:t>) foi criado pela ISO4 (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Organization</a:t>
            </a:r>
            <a:r>
              <a:rPr lang="pt-BR" dirty="0"/>
              <a:t> for </a:t>
            </a:r>
            <a:r>
              <a:rPr lang="pt-BR" dirty="0" err="1"/>
              <a:t>Standardization</a:t>
            </a:r>
            <a:r>
              <a:rPr lang="pt-BR" dirty="0"/>
              <a:t>) em 1984 para manter uma maior interoperabilidade e compatibilidade entre as diversas tecnologias de rede </a:t>
            </a:r>
            <a:r>
              <a:rPr lang="pt-BR" dirty="0" smtClean="0"/>
              <a:t>existentes.</a:t>
            </a:r>
          </a:p>
          <a:p>
            <a:pPr algn="just"/>
            <a:endParaRPr lang="pt-BR" sz="1700" dirty="0"/>
          </a:p>
          <a:p>
            <a:pPr algn="just"/>
            <a:r>
              <a:rPr lang="pt-BR" sz="1600" dirty="0"/>
              <a:t>O modelo OSI é composto de sete camadas conforme descritas na figura a seguir</a:t>
            </a:r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50" y="1905000"/>
            <a:ext cx="2885830" cy="38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519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1809</TotalTime>
  <Words>1142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Cacho</vt:lpstr>
      <vt:lpstr>Arquitetura de Redes com IOT – Reflexos e Tendências.</vt:lpstr>
      <vt:lpstr>AIOT - Classificação de redes</vt:lpstr>
      <vt:lpstr>AIOT - Classificação de redes - LAN</vt:lpstr>
      <vt:lpstr>AIOT - Classificação de redes - WAN</vt:lpstr>
      <vt:lpstr>AIOT - Classificação de redes – MAN, PAN, SAN E WLAN</vt:lpstr>
      <vt:lpstr>AIOT – Tipos de redes - Rede Ponto a Ponto</vt:lpstr>
      <vt:lpstr>AIOT – Tipos de redes - Rede Ponto a Ponto</vt:lpstr>
      <vt:lpstr>AIOT – Tipos de redes - Rede Ponto a Ponto</vt:lpstr>
      <vt:lpstr>AIOT – Modelo de Referência OSI</vt:lpstr>
      <vt:lpstr>AIOT – Arquitetura de camadas </vt:lpstr>
      <vt:lpstr>AIOT – Rede em Árvore (Hierárquica)</vt:lpstr>
      <vt:lpstr>AIOT – Rede em Árvore (Hierárquica)</vt:lpstr>
      <vt:lpstr>AIOT – Rede em Anel (ring)</vt:lpstr>
      <vt:lpstr>AIOT – Rede em Anel (ring)</vt:lpstr>
      <vt:lpstr>AIOT – Rede em Malha (Mesh)</vt:lpstr>
      <vt:lpstr>AIOT – Rede em Malha (Mesh)</vt:lpstr>
      <vt:lpstr>AIOT – Meios de transmissão de dados - Cabeado</vt:lpstr>
      <vt:lpstr>AIOT – Meios de transmissão de dados</vt:lpstr>
      <vt:lpstr>AIOT – Meios de transmissão de dados – Com Fio</vt:lpstr>
      <vt:lpstr>AIOT – Meios de transmissão de dados</vt:lpstr>
      <vt:lpstr>AIOT – Meios de transmissão de dados – Sem Fio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com IOT – Reflexos e Tendências.</dc:title>
  <dc:creator>User</dc:creator>
  <cp:lastModifiedBy>User</cp:lastModifiedBy>
  <cp:revision>36</cp:revision>
  <dcterms:created xsi:type="dcterms:W3CDTF">2024-01-24T00:42:53Z</dcterms:created>
  <dcterms:modified xsi:type="dcterms:W3CDTF">2024-02-01T10:36:55Z</dcterms:modified>
</cp:coreProperties>
</file>