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6" d="100"/>
          <a:sy n="56" d="100"/>
        </p:scale>
        <p:origin x="192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6283E-E1CB-E882-B5A3-15B2D4C9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CA334A-7A77-F586-C333-ADE76CAED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C90F7-EC1C-8201-0C44-0222046D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BB9BA-84CE-3B24-FDA0-3BF849B9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9211F3-D7CE-26A8-90C9-74D98A63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9BCD-FE5F-06A2-0950-05FA546E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FB09EC-EDBC-F454-83FF-51F08950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52F94-AFBE-4AB5-5661-8E1B7C7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33849-FAE6-8EE8-EFE6-95864A4A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6E303-99B0-1273-7883-12877C47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7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3B4C5E-17B3-ACE9-183E-B056D45BC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7FE46-8400-E9C7-DDC0-3B97E5C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E7092-3934-D73F-35FB-3177D4FE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3F85B-F815-7DCE-EBD3-934CBC84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A0F995-128E-5A30-396C-B2D0A8DB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B1D9-F8B4-2FB6-0329-B419E96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AB3BC-D096-0F68-25A4-4D10E502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3D9D8-D653-60D8-7043-DE60E10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1E72AB-3B17-3C44-DC3A-ECE04DF9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6ED6D-8D04-3783-5099-F4A3E074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2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79B3C-E6AD-6B81-8AAC-30D15DB2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369782-A9A3-F6E1-F60C-A8EEDE1B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B392F-6383-82E5-ACF9-6E97B87C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B4AAF-B1C9-D551-0357-9497069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D511B-48C0-E7C4-045F-45474E5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D3DC7-0D98-38CF-F3CB-9C513BEF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D890E-6ACC-A72C-6EC8-72685650D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42EDE-C407-6D12-3290-401927A14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D1048D-9282-1675-E7BE-85F47044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4C945-37FD-C6CE-FF9A-34586CB9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9331A7-FDD1-840E-A7A7-3D116EF3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22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84D04-1FE2-D566-B140-8E1AAAB2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12D34-C7E7-07D6-81DF-79D2AF5F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7E520A-B12E-6BD0-5E18-A054A334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3428C0-71E3-9069-B7FB-473403FE1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37E173-DE0B-92D6-3ECF-7C00AE772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94219B-9D66-748D-11E0-6E6B96A0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EC6DBD-934B-A0A9-8E45-05C2A55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07FAF-4382-A5F0-728F-D4BC8134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67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298E-EF16-E714-E9E3-F40AFF6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CAFB08-F32A-BD23-243C-3E11D0E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494A4B-D9D3-6F66-7850-30E7839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779E6-D064-A43C-2561-6D16AAF6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9F3167-DB6E-CD69-E852-AB7795E9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DF3C73-C071-3A8F-31DF-6DB6595C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3E585-D284-77EE-C6AE-535942F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84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CFAAA-1838-6A86-4F51-D3217E8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387C2-C91B-D2F9-B50A-B6778C97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B17C1B-6C9A-5F8C-50B8-CA3D66BC6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0B143B-2CBF-00C3-7E9A-FDD7F7AF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87C886-00C3-6A92-37BD-6084718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FF664-66DC-63BA-1AE7-4078A89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1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C6996-F1AA-C47C-D26D-5DECA7E7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9C022-49A3-F195-4A47-992E5719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C1D87-D922-23BA-BDCC-66FB60A5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318A8E-B300-55FC-7FA3-5C1CF98B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DBC6D8-D0F5-54CE-AFDE-EF04A5DE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60A5AD-FBE6-639B-1DEC-7AE5E0C5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63122-3EF4-A570-ADD5-9010EB22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333B8-4E5E-FBCB-9D6A-79EDA57A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F21A2-FED1-0302-5145-4B8F00C81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7902-061F-4C7E-B46D-12EFB596C8B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E3BCE-69FD-92BF-3E0D-95B62608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E11F9-96CC-DDB0-0BFD-D4A119FF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693-3B5C-42FE-8D63-68D6268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0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7A7FF-D4E3-94F0-1BD0-850B23BD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CONCEITOS GERAIS DE BANCO DE DADOS</a:t>
            </a:r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97886EF-F228-690A-63DB-08ED2BE5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980991"/>
            <a:ext cx="4141760" cy="381041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54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B2DF-2AEA-D10C-6DEB-6C1C0FC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Visões do Banco de Dados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03385EDB-351B-B823-F858-12F93917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28019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1A45AC3C-A337-F1F1-FC37-59D96903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3259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8" name="Imagem 3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875C5CE-AC0D-F480-D993-540E4C90C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7C9-167F-8768-F09B-1A9BB6D8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+mj-lt"/>
              </a:rPr>
              <a:t>	Visão Externa </a:t>
            </a:r>
            <a:r>
              <a:rPr lang="pt-BR" sz="2400" dirty="0">
                <a:latin typeface="+mj-lt"/>
              </a:rPr>
              <a:t>- É aquela vista pelo usuário que opera os sistemas aplicativos, através de interfaces desenvolvidas pelo analista (programas), buscando o atendimento de suas necessidades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54A90D-0363-6DFD-5E41-2796D934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184"/>
            <a:ext cx="8651405" cy="30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0B95-B3F4-678F-D89F-841B4346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641"/>
          </a:xfrm>
        </p:spPr>
        <p:txBody>
          <a:bodyPr/>
          <a:lstStyle/>
          <a:p>
            <a:pPr algn="ctr"/>
            <a:r>
              <a:rPr lang="pt-BR" sz="4400" b="1" dirty="0">
                <a:latin typeface="+mn-lt"/>
              </a:rPr>
              <a:t>Vantagens do Banco de Dados </a:t>
            </a:r>
            <a:br>
              <a:rPr lang="pt-BR" sz="4400" b="1" dirty="0">
                <a:latin typeface="+mn-lt"/>
              </a:rPr>
            </a:br>
            <a:r>
              <a:rPr lang="pt-BR" sz="4400" b="1" dirty="0">
                <a:latin typeface="+mn-lt"/>
              </a:rPr>
              <a:t>em relação à arquitetura tradicional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45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B2DF-2AEA-D10C-6DEB-6C1C0FCE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3" y="365126"/>
            <a:ext cx="11317857" cy="1281402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pt-BR" sz="3600" b="1" dirty="0">
                <a:latin typeface="+mn-lt"/>
              </a:rPr>
              <a:t>Definições</a:t>
            </a: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1A45AC3C-A337-F1F1-FC37-59D96903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3259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8" name="Imagem 3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875C5CE-AC0D-F480-D993-540E4C90C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7C9-167F-8768-F09B-1A9BB6D8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>
                <a:latin typeface="+mj-lt"/>
              </a:rPr>
              <a:t>	</a:t>
            </a:r>
            <a:r>
              <a:rPr lang="pt-BR" sz="2400" b="1" dirty="0">
                <a:latin typeface="+mj-lt"/>
              </a:rPr>
              <a:t>Sistema Tradicional </a:t>
            </a:r>
            <a:r>
              <a:rPr lang="pt-BR" sz="2400" dirty="0">
                <a:latin typeface="+mj-lt"/>
              </a:rPr>
              <a:t>- São aqueles em que os dados do sistema estão armazenados fisicamente separados um do outro. O acesso é feito pelos programas de aplicação, associando o nome externo dos arquivos e definindo todo o registro independente da utilização dos campos.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>
              <a:latin typeface="+mj-lt"/>
            </a:endParaRP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>
                <a:latin typeface="+mj-lt"/>
              </a:rPr>
              <a:t>	</a:t>
            </a:r>
            <a:r>
              <a:rPr lang="pt-BR" sz="2400" b="1" dirty="0">
                <a:latin typeface="+mj-lt"/>
              </a:rPr>
              <a:t>Sistema de Banco de Dados </a:t>
            </a:r>
            <a:r>
              <a:rPr lang="pt-BR" sz="2400" dirty="0">
                <a:latin typeface="+mj-lt"/>
              </a:rPr>
              <a:t>- É aquele em que os dados são definidos para o S.G.B.D., através da DDL (linguagem de definição de dados). Fisicamente estão armazenados em um único local, sendo o acesso realizado apenas através do S.G.B.D.  Nos programas de aplicação, é necessário apenas definir os campos que serão utilizados pelo programa.</a:t>
            </a:r>
          </a:p>
          <a:p>
            <a:pPr marL="0" indent="0" algn="just">
              <a:buNone/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897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C65A3-B714-26EA-AEED-2A97B9A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pt-BR" sz="3600" b="1" dirty="0">
                <a:latin typeface="+mn-lt"/>
              </a:rPr>
              <a:t>Vantagens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DEC168-6199-2CCE-73B7-60A9A7C2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Redução ou Eliminação de Redundâncias</a:t>
            </a:r>
          </a:p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Eliminação de Inconsistências </a:t>
            </a:r>
          </a:p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Compartilhamento dos Dados </a:t>
            </a:r>
          </a:p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Restrições de Segurança </a:t>
            </a:r>
          </a:p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Padronização dos Dados </a:t>
            </a:r>
          </a:p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Independência dos Dados </a:t>
            </a:r>
          </a:p>
          <a:p>
            <a:pPr algn="just">
              <a:spcBef>
                <a:spcPts val="600"/>
              </a:spcBef>
            </a:pPr>
            <a:r>
              <a:rPr lang="pt-BR" sz="2400" dirty="0">
                <a:latin typeface="+mj-lt"/>
              </a:rPr>
              <a:t>Manutenção da Integridade </a:t>
            </a:r>
          </a:p>
        </p:txBody>
      </p:sp>
      <p:pic>
        <p:nvPicPr>
          <p:cNvPr id="4" name="Imagem 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5D2D4CE-0EFF-30ED-CDEB-14A7D3F49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6" name="Picture 2" descr="Data - Free computer icons">
            <a:extLst>
              <a:ext uri="{FF2B5EF4-FFF2-40B4-BE49-F238E27FC236}">
                <a16:creationId xmlns:a16="http://schemas.microsoft.com/office/drawing/2014/main" id="{F3A2A5CE-D03C-837A-B187-FDA993DF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340" y="2739935"/>
            <a:ext cx="3752940" cy="37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97739-82E2-12C9-92F2-3DFE9795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C96B2-018B-E4F7-F49D-F3B6ABFF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7AB69-CDC2-48AB-9CD5-38B63D2B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/>
                <a:latin typeface="+mn-lt"/>
                <a:ea typeface="Times New Roman" panose="02020603050405020304" pitchFamily="18" charset="0"/>
              </a:rPr>
              <a:t>Banco de Dados</a:t>
            </a:r>
            <a:r>
              <a:rPr lang="pt-BR" sz="40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7A316-384D-DCFD-4E2B-5348CE6A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effectLst/>
                <a:latin typeface="+mj-lt"/>
                <a:ea typeface="Times New Roman" panose="02020603050405020304" pitchFamily="18" charset="0"/>
              </a:rPr>
              <a:t>	Representa o arquivo físico de dados, armazenado em dispositivos periféricos, onde estão armazenados os dados de diversos sistemas, para consulta e atualização pelo usuário</a:t>
            </a:r>
            <a:endParaRPr lang="pt-BR" dirty="0">
              <a:latin typeface="+mj-lt"/>
            </a:endParaRPr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7150367-0E44-0899-E08B-9F6B1583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11" name="Imagem 10" descr="Uma imagem contendo Desenho técnico&#10;&#10;Descrição gerada automaticamente">
            <a:extLst>
              <a:ext uri="{FF2B5EF4-FFF2-40B4-BE49-F238E27FC236}">
                <a16:creationId xmlns:a16="http://schemas.microsoft.com/office/drawing/2014/main" id="{87351E90-276B-8C16-90BB-77BCDD559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06" y="3601075"/>
            <a:ext cx="4856687" cy="25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2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4D4DE1-6BA9-8B77-A870-8ED2F9F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/>
                <a:latin typeface="+mn-lt"/>
                <a:ea typeface="Times New Roman" panose="02020603050405020304" pitchFamily="18" charset="0"/>
              </a:rPr>
              <a:t>Tabelas Lógicas</a:t>
            </a:r>
            <a:endParaRPr lang="pt-BR" sz="4000" dirty="0">
              <a:latin typeface="+mn-l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196C575-82CF-2844-7500-4AA5A1A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Representam as estruturas de armazenamento de dados (arquivos) dos sistemas.</a:t>
            </a: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F31490B-A21F-BC7D-1F36-0401BB53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3074" name="Picture 2" descr="SQL Server Sample Database">
            <a:extLst>
              <a:ext uri="{FF2B5EF4-FFF2-40B4-BE49-F238E27FC236}">
                <a16:creationId xmlns:a16="http://schemas.microsoft.com/office/drawing/2014/main" id="{B518A965-BFA5-4DF8-187C-3AC34126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07" y="2849184"/>
            <a:ext cx="3968718" cy="32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4D4DE1-6BA9-8B77-A870-8ED2F9F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966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S.G.D.B. (Sistema Gerenciador de Banco de Dados)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196C575-82CF-2844-7500-4AA5A1A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É o software responsável pelo gerenciamento (armazenamento e recuperação) dos dados no Banco de Dados.</a:t>
            </a: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F31490B-A21F-BC7D-1F36-0401BB53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AB1E0F8-5757-7DA3-A35D-59FCAE485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4871"/>
            <a:ext cx="4423611" cy="41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6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4D4DE1-6BA9-8B77-A870-8ED2F9F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/>
                <a:latin typeface="+mn-lt"/>
                <a:ea typeface="Times New Roman" panose="02020603050405020304" pitchFamily="18" charset="0"/>
              </a:rPr>
              <a:t>Dado</a:t>
            </a:r>
            <a:endParaRPr lang="pt-BR" sz="4000" dirty="0">
              <a:latin typeface="+mn-l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196C575-82CF-2844-7500-4AA5A1A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É o valor do campo quando é armazenado no Banco de Dados. Ex. O valor do campo "nome do cliente" para quem está fazendo a entrada de dados.</a:t>
            </a: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F31490B-A21F-BC7D-1F36-0401BB53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10" name="Imagem 9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1BF9D836-0ABA-9C17-906E-CF0E4AF74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964387"/>
            <a:ext cx="3814665" cy="38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1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4D4DE1-6BA9-8B77-A870-8ED2F9F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/>
                <a:latin typeface="+mn-lt"/>
                <a:ea typeface="Times New Roman" panose="02020603050405020304" pitchFamily="18" charset="0"/>
              </a:rPr>
              <a:t>Informação</a:t>
            </a:r>
            <a:endParaRPr lang="pt-BR" sz="4000" dirty="0">
              <a:latin typeface="+mn-l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196C575-82CF-2844-7500-4AA5A1A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É o valor que este campo representa para as atividades da empresa. Ex. Resposta a uma consulta. Qual os nomes do clientes localizados no Rio de Janeiro? </a:t>
            </a: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F31490B-A21F-BC7D-1F36-0401BB53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67D513C-66C9-22DC-A89C-5740D55CD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581" y="2398322"/>
            <a:ext cx="4368282" cy="43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4D4DE1-6BA9-8B77-A870-8ED2F9F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Modelo de Banco de Dados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196C575-82CF-2844-7500-4AA5A1A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+mj-lt"/>
              </a:rPr>
              <a:t>	Modelo Relacional, Modelo Hierárquico e Modelo em Rede. Representa a estrutura física no qual o armazenamento dos dados foram projetados. O modelo identifica a estrutura interna de recuperação e armazenamento dos dados no qual o SGBD foi projetado.</a:t>
            </a:r>
          </a:p>
        </p:txBody>
      </p:sp>
      <p:pic>
        <p:nvPicPr>
          <p:cNvPr id="6" name="Imagem 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F31490B-A21F-BC7D-1F36-0401BB53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9FF18F3-A9F0-A273-7201-5063EE4D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76" y="3491547"/>
            <a:ext cx="2724150" cy="219075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1EA12F-37CA-6706-DA88-E943DA5E2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627" y="3790761"/>
            <a:ext cx="3901729" cy="18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B2DF-2AEA-D10C-6DEB-6C1C0FC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Representação Física do Banco de Dados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DAC89496-E81D-D2CF-22E7-91965BD2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08" y="2316177"/>
            <a:ext cx="3045870" cy="249234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B255511F-4FE3-DF1A-0569-CE634478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937" y="2756791"/>
            <a:ext cx="641350" cy="5492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95D36918-7590-A821-3BD8-7EEA40A6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81" y="2754140"/>
            <a:ext cx="641350" cy="73183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AEB884DE-5757-B5FA-5E05-547AE186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14" y="2931416"/>
            <a:ext cx="914400" cy="128111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9EE05726-8B27-01B2-893A-76D8D8C6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576" y="3809191"/>
            <a:ext cx="549275" cy="27463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6AC2BB22-1B19-4A14-1B08-ADCA4C229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287" y="2811112"/>
            <a:ext cx="19208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6A12012E-9C63-DE1C-DF58-397FB9CF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162" y="2704749"/>
            <a:ext cx="731838" cy="3667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TABELAS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LÓGICAS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F72D8588-0EE1-6B96-695E-3A1D2BACE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101" y="3964877"/>
            <a:ext cx="228758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C2E29EA9-C1CA-D1BF-A8CB-1A5936FA0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0089" y="4806936"/>
            <a:ext cx="14636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F13EC132-6D92-3FC8-4046-AFDC6F55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101" y="3745802"/>
            <a:ext cx="1555750" cy="3667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INFORMAÇÕES PARA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USUÁRIO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CDB9D-6E16-9B5A-1DF5-FA55B28F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251" y="4589448"/>
            <a:ext cx="1371600" cy="3667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BANCO DE DADOS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(Arquivo Físico)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03385EDB-351B-B823-F858-12F93917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28019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1A45AC3C-A337-F1F1-FC37-59D96903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3259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8" name="Imagem 3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875C5CE-AC0D-F480-D993-540E4C90C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6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B2DF-2AEA-D10C-6DEB-6C1C0FC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Visões do Banco de Dados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03385EDB-351B-B823-F858-12F93917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28019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1A45AC3C-A337-F1F1-FC37-59D96903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9" y="3259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8" name="Imagem 3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875C5CE-AC0D-F480-D993-540E4C90C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871720"/>
            <a:ext cx="1762125" cy="162115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7C9-167F-8768-F09B-1A9BB6D8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pt-BR" sz="2400" b="1" dirty="0">
                <a:latin typeface="+mj-lt"/>
              </a:rPr>
              <a:t>	Visão Interna </a:t>
            </a:r>
            <a:r>
              <a:rPr lang="pt-BR" sz="2400" dirty="0">
                <a:latin typeface="+mj-lt"/>
              </a:rPr>
              <a:t>- É aquela vista pelo responsável pela manutenção e desenvolvimento do SGBD. Existe a preocupação com a forma de recuperação e manipulação dos dados dentro do Banco de Dados.</a:t>
            </a:r>
          </a:p>
          <a:p>
            <a:pPr marL="0" indent="0" algn="just">
              <a:spcAft>
                <a:spcPts val="0"/>
              </a:spcAft>
              <a:buNone/>
            </a:pPr>
            <a:endParaRPr lang="pt-BR" sz="2400" dirty="0">
              <a:latin typeface="+mj-lt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pt-BR" sz="2400" b="1" dirty="0">
                <a:latin typeface="+mj-lt"/>
              </a:rPr>
              <a:t>	Visão Conceitual </a:t>
            </a:r>
            <a:r>
              <a:rPr lang="pt-BR" sz="2400" dirty="0">
                <a:latin typeface="+mj-lt"/>
              </a:rPr>
              <a:t>- É aquela vista pelo analista de desenvolvimento e pelo administrador das bases de dados.  Existe a preocupação na definição de normas e procedimentos para manipulação dos dados, para garantir a sua segurança e confiabilidade, o desenvolvimento de sistemas e programas aplicativos e a definição no banco de dados de novos arquivos e campos. Na visão conceitual, existem duas linguagens de operação que são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2400" b="1" dirty="0">
                <a:latin typeface="+mj-lt"/>
              </a:rPr>
              <a:t>Linguagem de definição de dados(DDL) e Linguagem de Manipulação de dados</a:t>
            </a: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686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546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CONCEITOS GERAIS DE BANCO DE DADOS</vt:lpstr>
      <vt:lpstr>Banco de Dados </vt:lpstr>
      <vt:lpstr>Tabelas Lógicas</vt:lpstr>
      <vt:lpstr>S.G.D.B. (Sistema Gerenciador de Banco de Dados)</vt:lpstr>
      <vt:lpstr>Dado</vt:lpstr>
      <vt:lpstr>Informação</vt:lpstr>
      <vt:lpstr>Modelo de Banco de Dados</vt:lpstr>
      <vt:lpstr>Representação Física do Banco de Dados</vt:lpstr>
      <vt:lpstr>Visões do Banco de Dados</vt:lpstr>
      <vt:lpstr>Visões do Banco de Dados</vt:lpstr>
      <vt:lpstr>Vantagens do Banco de Dados  em relação à arquitetura tradicional</vt:lpstr>
      <vt:lpstr>Definições</vt:lpstr>
      <vt:lpstr>Vantagens do Banco de Dados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GERAIS DE BANCO DE DADOS</dc:title>
  <dc:creator>ALBERTO RIBEIRO BORGES</dc:creator>
  <cp:lastModifiedBy>ALBERTO RIBEIRO BORGES</cp:lastModifiedBy>
  <cp:revision>5</cp:revision>
  <dcterms:created xsi:type="dcterms:W3CDTF">2022-10-28T00:00:53Z</dcterms:created>
  <dcterms:modified xsi:type="dcterms:W3CDTF">2022-10-28T03:24:50Z</dcterms:modified>
</cp:coreProperties>
</file>