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y="5670550" cx="10080625"/>
  <p:notesSz cx="7559675" cy="10691800"/>
  <p:embeddedFontLst>
    <p:embeddedFont>
      <p:font typeface="Arim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2" roundtripDataSignature="AMtx7mg4PeVFrVdp2/yK71ykjJW4tuaSu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Arimo-regular.fntdata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Arim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Arimo-boldItalic.fntdata"/><Relationship Id="rId30" Type="http://schemas.openxmlformats.org/officeDocument/2006/relationships/font" Target="fonts/Arimo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32" Type="http://customschemas.google.com/relationships/presentationmetadata" Target="meta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281488" y="0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573088" y="1336675"/>
            <a:ext cx="6413500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:notes"/>
          <p:cNvSpPr/>
          <p:nvPr>
            <p:ph idx="2" type="sldImg"/>
          </p:nvPr>
        </p:nvSpPr>
        <p:spPr>
          <a:xfrm>
            <a:off x="573088" y="1336675"/>
            <a:ext cx="6413500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0:notes"/>
          <p:cNvSpPr/>
          <p:nvPr>
            <p:ph idx="2" type="sldImg"/>
          </p:nvPr>
        </p:nvSpPr>
        <p:spPr>
          <a:xfrm>
            <a:off x="573088" y="1336675"/>
            <a:ext cx="6413500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p10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6200" lvl="0" marL="0" rtl="0" algn="l"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1200"/>
              <a:buFont typeface="Arial"/>
              <a:buChar char="•"/>
            </a:pPr>
            <a:r>
              <a:rPr b="0" i="0" lang="pt-BR">
                <a:solidFill>
                  <a:srgbClr val="D1D5DB"/>
                </a:solidFill>
                <a:latin typeface="Arial"/>
                <a:ea typeface="Arial"/>
                <a:cs typeface="Arial"/>
                <a:sym typeface="Arial"/>
              </a:rPr>
              <a:t>Ao renderizar listas em React, é crucial fornecer uma key única para cada item para melhorar a eficiência e evitar possíveis problemas.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>
              <a:solidFill>
                <a:srgbClr val="D1D5D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0" rtl="0" algn="l"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1200"/>
              <a:buFont typeface="Arial"/>
              <a:buChar char="•"/>
            </a:pPr>
            <a:r>
              <a:rPr b="0" i="0" lang="pt-BR">
                <a:solidFill>
                  <a:srgbClr val="D1D5DB"/>
                </a:solidFill>
                <a:latin typeface="Arial"/>
                <a:ea typeface="Arial"/>
                <a:cs typeface="Arial"/>
                <a:sym typeface="Arial"/>
              </a:rPr>
              <a:t>Neste exemplo, estamos simplesmente exibindo cada usuário em um elemento &lt;p&gt;. Mas podemos expandir isso para usar componentes mais complexos.</a:t>
            </a:r>
            <a:endParaRPr/>
          </a:p>
        </p:txBody>
      </p:sp>
      <p:sp>
        <p:nvSpPr>
          <p:cNvPr id="163" name="Google Shape;163;p10:notes"/>
          <p:cNvSpPr txBox="1"/>
          <p:nvPr>
            <p:ph idx="12" type="sldNum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1:notes"/>
          <p:cNvSpPr/>
          <p:nvPr>
            <p:ph idx="2" type="sldImg"/>
          </p:nvPr>
        </p:nvSpPr>
        <p:spPr>
          <a:xfrm>
            <a:off x="573088" y="1336675"/>
            <a:ext cx="6413500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p11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6200" lvl="0" marL="0" rtl="0" algn="l"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1200"/>
              <a:buFont typeface="Arial"/>
              <a:buChar char="•"/>
            </a:pPr>
            <a:r>
              <a:rPr b="0" i="0" lang="pt-BR">
                <a:solidFill>
                  <a:srgbClr val="D1D5DB"/>
                </a:solidFill>
                <a:latin typeface="Arial"/>
                <a:ea typeface="Arial"/>
                <a:cs typeface="Arial"/>
                <a:sym typeface="Arial"/>
              </a:rPr>
              <a:t>Os componentes do Ionic, como IonList e IonItem, são especialmente projetados para ter uma aparência e sensação que se encaixa perfeitamente em plataformas móveis, como iOS e Android.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>
              <a:solidFill>
                <a:srgbClr val="D1D5D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0" rtl="0" algn="l"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1200"/>
              <a:buFont typeface="Arial"/>
              <a:buChar char="•"/>
            </a:pPr>
            <a:r>
              <a:rPr b="0" i="0" lang="pt-BR">
                <a:solidFill>
                  <a:srgbClr val="D1D5DB"/>
                </a:solidFill>
                <a:latin typeface="Arial"/>
                <a:ea typeface="Arial"/>
                <a:cs typeface="Arial"/>
                <a:sym typeface="Arial"/>
              </a:rPr>
              <a:t>Estilizar e expandir estes componentes é simples, e eles podem ser combinados com outros componentes do Ionic para criar interfaces mais complexas e interativas.</a:t>
            </a:r>
            <a:endParaRPr/>
          </a:p>
        </p:txBody>
      </p:sp>
      <p:sp>
        <p:nvSpPr>
          <p:cNvPr id="170" name="Google Shape;170;p11:notes"/>
          <p:cNvSpPr txBox="1"/>
          <p:nvPr>
            <p:ph idx="12" type="sldNum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2:notes"/>
          <p:cNvSpPr/>
          <p:nvPr>
            <p:ph idx="2" type="sldImg"/>
          </p:nvPr>
        </p:nvSpPr>
        <p:spPr>
          <a:xfrm>
            <a:off x="573088" y="1336675"/>
            <a:ext cx="6413500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p12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>
                <a:solidFill>
                  <a:srgbClr val="E8EAED"/>
                </a:solidFill>
                <a:latin typeface="Arial"/>
                <a:ea typeface="Arial"/>
                <a:cs typeface="Arial"/>
                <a:sym typeface="Arial"/>
              </a:rPr>
              <a:t>O que faz o useEffect?</a:t>
            </a:r>
            <a:endParaRPr b="0" i="0">
              <a:solidFill>
                <a:srgbClr val="BDC1C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>
                <a:solidFill>
                  <a:srgbClr val="BDC1C6"/>
                </a:solidFill>
                <a:latin typeface="Arial"/>
                <a:ea typeface="Arial"/>
                <a:cs typeface="Arial"/>
                <a:sym typeface="Arial"/>
              </a:rPr>
              <a:t>O que é o useEffect? O useEffect </a:t>
            </a:r>
            <a:r>
              <a:rPr b="0" i="0" lang="pt-BR">
                <a:solidFill>
                  <a:srgbClr val="E2EEFF"/>
                </a:solidFill>
                <a:latin typeface="Arial"/>
                <a:ea typeface="Arial"/>
                <a:cs typeface="Arial"/>
                <a:sym typeface="Arial"/>
              </a:rPr>
              <a:t>é um hook do React.</a:t>
            </a:r>
            <a:r>
              <a:rPr b="0" i="0" lang="pt-BR">
                <a:solidFill>
                  <a:srgbClr val="BDC1C6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b="0" i="0" lang="pt-BR">
                <a:solidFill>
                  <a:srgbClr val="E2EEFF"/>
                </a:solidFill>
                <a:latin typeface="Arial"/>
                <a:ea typeface="Arial"/>
                <a:cs typeface="Arial"/>
                <a:sym typeface="Arial"/>
              </a:rPr>
              <a:t>Ele permite você execute efeitos colaterais no seu código</a:t>
            </a:r>
            <a:r>
              <a:rPr b="0" i="0" lang="pt-BR">
                <a:solidFill>
                  <a:srgbClr val="BDC1C6"/>
                </a:solidFill>
                <a:latin typeface="Arial"/>
                <a:ea typeface="Arial"/>
                <a:cs typeface="Arial"/>
                <a:sym typeface="Arial"/>
              </a:rPr>
              <a:t>. Mas o que seriam esses efeitos colaterais? Buscar dados de uma API, mudar a DOM, ou configurar uma subscription, por exemplo, são algumas opções de efeitos colaterais no seu código.</a:t>
            </a:r>
            <a:endParaRPr b="0" i="0">
              <a:solidFill>
                <a:srgbClr val="BDC1C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2:notes"/>
          <p:cNvSpPr txBox="1"/>
          <p:nvPr>
            <p:ph idx="12" type="sldNum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3:notes"/>
          <p:cNvSpPr/>
          <p:nvPr>
            <p:ph idx="2" type="sldImg"/>
          </p:nvPr>
        </p:nvSpPr>
        <p:spPr>
          <a:xfrm>
            <a:off x="573088" y="1336675"/>
            <a:ext cx="6413500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p13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>
                <a:solidFill>
                  <a:srgbClr val="E8EAED"/>
                </a:solidFill>
                <a:latin typeface="Arial"/>
                <a:ea typeface="Arial"/>
                <a:cs typeface="Arial"/>
                <a:sym typeface="Arial"/>
              </a:rPr>
              <a:t>O que faz o useEffect?</a:t>
            </a:r>
            <a:endParaRPr b="0" i="0">
              <a:solidFill>
                <a:srgbClr val="BDC1C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>
                <a:solidFill>
                  <a:srgbClr val="BDC1C6"/>
                </a:solidFill>
                <a:latin typeface="Arial"/>
                <a:ea typeface="Arial"/>
                <a:cs typeface="Arial"/>
                <a:sym typeface="Arial"/>
              </a:rPr>
              <a:t>O que é o useEffect? O useEffect </a:t>
            </a:r>
            <a:r>
              <a:rPr b="0" i="0" lang="pt-BR">
                <a:solidFill>
                  <a:srgbClr val="E2EEFF"/>
                </a:solidFill>
                <a:latin typeface="Arial"/>
                <a:ea typeface="Arial"/>
                <a:cs typeface="Arial"/>
                <a:sym typeface="Arial"/>
              </a:rPr>
              <a:t>é um hook do React.</a:t>
            </a:r>
            <a:r>
              <a:rPr b="0" i="0" lang="pt-BR">
                <a:solidFill>
                  <a:srgbClr val="BDC1C6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b="0" i="0" lang="pt-BR">
                <a:solidFill>
                  <a:srgbClr val="E2EEFF"/>
                </a:solidFill>
                <a:latin typeface="Arial"/>
                <a:ea typeface="Arial"/>
                <a:cs typeface="Arial"/>
                <a:sym typeface="Arial"/>
              </a:rPr>
              <a:t>Ele permite você execute efeitos colaterais no seu código</a:t>
            </a:r>
            <a:r>
              <a:rPr b="0" i="0" lang="pt-BR">
                <a:solidFill>
                  <a:srgbClr val="BDC1C6"/>
                </a:solidFill>
                <a:latin typeface="Arial"/>
                <a:ea typeface="Arial"/>
                <a:cs typeface="Arial"/>
                <a:sym typeface="Arial"/>
              </a:rPr>
              <a:t>. Mas o que seriam esses efeitos colaterais? Buscar dados de uma API, mudar a DOM, ou configurar uma subscription, por exemplo, são algumas opções de efeitos colaterais no seu código.</a:t>
            </a:r>
            <a:endParaRPr b="0" i="0">
              <a:solidFill>
                <a:srgbClr val="BDC1C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3:notes"/>
          <p:cNvSpPr txBox="1"/>
          <p:nvPr>
            <p:ph idx="12" type="sldNum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4:notes"/>
          <p:cNvSpPr/>
          <p:nvPr>
            <p:ph idx="2" type="sldImg"/>
          </p:nvPr>
        </p:nvSpPr>
        <p:spPr>
          <a:xfrm>
            <a:off x="573088" y="1336675"/>
            <a:ext cx="6413500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p14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>
                <a:solidFill>
                  <a:srgbClr val="E8EAED"/>
                </a:solidFill>
                <a:latin typeface="Arial"/>
                <a:ea typeface="Arial"/>
                <a:cs typeface="Arial"/>
                <a:sym typeface="Arial"/>
              </a:rPr>
              <a:t>O que faz o useEffect?</a:t>
            </a:r>
            <a:endParaRPr b="0" i="0">
              <a:solidFill>
                <a:srgbClr val="BDC1C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>
                <a:solidFill>
                  <a:srgbClr val="BDC1C6"/>
                </a:solidFill>
                <a:latin typeface="Arial"/>
                <a:ea typeface="Arial"/>
                <a:cs typeface="Arial"/>
                <a:sym typeface="Arial"/>
              </a:rPr>
              <a:t>O que é o useEffect? O useEffect </a:t>
            </a:r>
            <a:r>
              <a:rPr b="0" i="0" lang="pt-BR">
                <a:solidFill>
                  <a:srgbClr val="E2EEFF"/>
                </a:solidFill>
                <a:latin typeface="Arial"/>
                <a:ea typeface="Arial"/>
                <a:cs typeface="Arial"/>
                <a:sym typeface="Arial"/>
              </a:rPr>
              <a:t>é um hook do React.</a:t>
            </a:r>
            <a:r>
              <a:rPr b="0" i="0" lang="pt-BR">
                <a:solidFill>
                  <a:srgbClr val="BDC1C6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b="0" i="0" lang="pt-BR">
                <a:solidFill>
                  <a:srgbClr val="E2EEFF"/>
                </a:solidFill>
                <a:latin typeface="Arial"/>
                <a:ea typeface="Arial"/>
                <a:cs typeface="Arial"/>
                <a:sym typeface="Arial"/>
              </a:rPr>
              <a:t>Ele permite você execute efeitos colaterais no seu código</a:t>
            </a:r>
            <a:r>
              <a:rPr b="0" i="0" lang="pt-BR">
                <a:solidFill>
                  <a:srgbClr val="BDC1C6"/>
                </a:solidFill>
                <a:latin typeface="Arial"/>
                <a:ea typeface="Arial"/>
                <a:cs typeface="Arial"/>
                <a:sym typeface="Arial"/>
              </a:rPr>
              <a:t>. Mas o que seriam esses efeitos colaterais? Buscar dados de uma API, mudar a DOM, ou configurar uma subscription, por exemplo, são algumas opções de efeitos colaterais no seu código..</a:t>
            </a:r>
            <a:br>
              <a:rPr b="0" i="0" lang="pt-BR">
                <a:solidFill>
                  <a:srgbClr val="BDC1C6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pt-BR">
                <a:solidFill>
                  <a:srgbClr val="BDC1C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pt-BR">
                <a:solidFill>
                  <a:srgbClr val="BDC1C6"/>
                </a:solidFill>
                <a:latin typeface="Arial"/>
                <a:ea typeface="Arial"/>
                <a:cs typeface="Arial"/>
                <a:sym typeface="Arial"/>
              </a:rPr>
              <a:t>Mostrar o da minha tela e depois descomentar.</a:t>
            </a:r>
            <a:endParaRPr b="0" i="0">
              <a:solidFill>
                <a:srgbClr val="BDC1C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4:notes"/>
          <p:cNvSpPr txBox="1"/>
          <p:nvPr>
            <p:ph idx="12" type="sldNum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5:notes"/>
          <p:cNvSpPr/>
          <p:nvPr>
            <p:ph idx="2" type="sldImg"/>
          </p:nvPr>
        </p:nvSpPr>
        <p:spPr>
          <a:xfrm>
            <a:off x="573088" y="1336675"/>
            <a:ext cx="6413500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p15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Em um aplicativo Ionic com React, frequentemente usamos o axios ou o fetch nativo do JavaScript para fazer requisições HTTP.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reqres.in nos fornece endpoints que podemos usar para simular ações reais, como criar um novo usuário ou recuperar uma lista de usuários.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É essencial para os alunos entenderem que, enquanto estamos usando reqres.in para fins didáticos, as técnicas e métodos aprendidos são transferíveis para qualquer outra API REST real que possam encontrar em situações de desenvolvimento reais.</a:t>
            </a:r>
            <a:endParaRPr/>
          </a:p>
        </p:txBody>
      </p:sp>
      <p:sp>
        <p:nvSpPr>
          <p:cNvPr id="195" name="Google Shape;195;p15:notes"/>
          <p:cNvSpPr txBox="1"/>
          <p:nvPr>
            <p:ph idx="12" type="sldNum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6:notes"/>
          <p:cNvSpPr/>
          <p:nvPr>
            <p:ph idx="2" type="sldImg"/>
          </p:nvPr>
        </p:nvSpPr>
        <p:spPr>
          <a:xfrm>
            <a:off x="573088" y="1336675"/>
            <a:ext cx="6413500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p16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Enquanto fetch é uma API nativa do JavaScript e não requer bibliotecas adicionais, o axios oferece uma API mais amigável e algumas características adicionais, como a capacidade de cancelar requisições e uma transformação automática para JSON.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tratamento de erros é uma parte crucial ao fazer requisições HTTP. Ambos, axios e fetch, oferecem maneiras de lidar com erros, mas a forma como você lida com eles varia um pouco entre as duas bibliotecas.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Em geral, é essencial entender as necessidades do seu projeto e escolher a ferramenta mais adequada para suas requisições HTTP.</a:t>
            </a:r>
            <a:endParaRPr/>
          </a:p>
        </p:txBody>
      </p:sp>
      <p:sp>
        <p:nvSpPr>
          <p:cNvPr id="202" name="Google Shape;202;p16:notes"/>
          <p:cNvSpPr txBox="1"/>
          <p:nvPr>
            <p:ph idx="12" type="sldNum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7:notes"/>
          <p:cNvSpPr/>
          <p:nvPr>
            <p:ph idx="2" type="sldImg"/>
          </p:nvPr>
        </p:nvSpPr>
        <p:spPr>
          <a:xfrm>
            <a:off x="573088" y="1336675"/>
            <a:ext cx="6413500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" name="Google Shape;208;p17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6200" lvl="0" marL="0" rtl="0" algn="l"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1200"/>
              <a:buFont typeface="Arial"/>
              <a:buChar char="•"/>
            </a:pPr>
            <a:r>
              <a:rPr b="0" i="0" lang="pt-BR">
                <a:solidFill>
                  <a:srgbClr val="D1D5DB"/>
                </a:solidFill>
                <a:latin typeface="Arial"/>
                <a:ea typeface="Arial"/>
                <a:cs typeface="Arial"/>
                <a:sym typeface="Arial"/>
              </a:rPr>
              <a:t>Erros podem ocorrer por diversas razões: problemas de conexão, problemas no servidor ou até mesmo erros na lógica do app.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>
              <a:solidFill>
                <a:srgbClr val="D1D5D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0" rtl="0" algn="l"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1200"/>
              <a:buFont typeface="Arial"/>
              <a:buChar char="•"/>
            </a:pPr>
            <a:r>
              <a:rPr b="0" i="0" lang="pt-BR">
                <a:solidFill>
                  <a:srgbClr val="D1D5DB"/>
                </a:solidFill>
                <a:latin typeface="Arial"/>
                <a:ea typeface="Arial"/>
                <a:cs typeface="Arial"/>
                <a:sym typeface="Arial"/>
              </a:rPr>
              <a:t>Usar try...catch em funções assíncronas nos permite tratar esses erros de forma mais eficaz.</a:t>
            </a:r>
            <a:endParaRPr/>
          </a:p>
        </p:txBody>
      </p:sp>
      <p:sp>
        <p:nvSpPr>
          <p:cNvPr id="209" name="Google Shape;209;p17:notes"/>
          <p:cNvSpPr txBox="1"/>
          <p:nvPr>
            <p:ph idx="12" type="sldNum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8:notes"/>
          <p:cNvSpPr/>
          <p:nvPr>
            <p:ph idx="2" type="sldImg"/>
          </p:nvPr>
        </p:nvSpPr>
        <p:spPr>
          <a:xfrm>
            <a:off x="573088" y="1336675"/>
            <a:ext cx="6413500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" name="Google Shape;215;p18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6200" lvl="0" marL="0" rtl="0" algn="l"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1200"/>
              <a:buFont typeface="Arial"/>
              <a:buChar char="•"/>
            </a:pPr>
            <a:r>
              <a:rPr b="0" i="0" lang="pt-BR">
                <a:solidFill>
                  <a:srgbClr val="D1D5DB"/>
                </a:solidFill>
                <a:latin typeface="Arial"/>
                <a:ea typeface="Arial"/>
                <a:cs typeface="Arial"/>
                <a:sym typeface="Arial"/>
              </a:rPr>
              <a:t>Pontos Principais: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>
              <a:solidFill>
                <a:srgbClr val="D1D5D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0" rtl="0" algn="l"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1200"/>
              <a:buFont typeface="Arial"/>
              <a:buChar char="•"/>
            </a:pPr>
            <a:r>
              <a:rPr b="0" i="0" lang="pt-BR">
                <a:solidFill>
                  <a:srgbClr val="D1D5DB"/>
                </a:solidFill>
                <a:latin typeface="Arial"/>
                <a:ea typeface="Arial"/>
                <a:cs typeface="Arial"/>
                <a:sym typeface="Arial"/>
              </a:rPr>
              <a:t>Códigos de status nos dão uma indicação rápida sobre o resultado de uma requisição.</a:t>
            </a:r>
            <a:endParaRPr/>
          </a:p>
          <a:p>
            <a:pPr indent="-76200" lvl="0" marL="0" rtl="0" algn="l"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1200"/>
              <a:buFont typeface="Arial"/>
              <a:buChar char="•"/>
            </a:pPr>
            <a:r>
              <a:rPr b="0" i="0" lang="pt-BR">
                <a:solidFill>
                  <a:srgbClr val="D1D5DB"/>
                </a:solidFill>
                <a:latin typeface="Arial"/>
                <a:ea typeface="Arial"/>
                <a:cs typeface="Arial"/>
                <a:sym typeface="Arial"/>
              </a:rPr>
              <a:t>O Axios (e muitas outras bibliotecas) permitem fácil acesso ao código de status da resposta, o que pode ser usado para tratamento de erros específicos.</a:t>
            </a:r>
            <a:endParaRPr/>
          </a:p>
        </p:txBody>
      </p:sp>
      <p:sp>
        <p:nvSpPr>
          <p:cNvPr id="216" name="Google Shape;216;p18:notes"/>
          <p:cNvSpPr txBox="1"/>
          <p:nvPr>
            <p:ph idx="12" type="sldNum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9:notes"/>
          <p:cNvSpPr/>
          <p:nvPr>
            <p:ph idx="2" type="sldImg"/>
          </p:nvPr>
        </p:nvSpPr>
        <p:spPr>
          <a:xfrm>
            <a:off x="573088" y="1336675"/>
            <a:ext cx="6413500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2" name="Google Shape;222;p19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6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pt-BR"/>
              <a:t>Em muitos casos, um simples log de erro não é suficiente. É essencial informar o usuário sobre o que aconteceu.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  <a:p>
            <a:pPr indent="-76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pt-BR"/>
              <a:t>Com React e Ionic, podemos facilmente configurar mensagens de erro para serem exibidas quando algo dá errado, melhorando a experiência do usuário.</a:t>
            </a:r>
            <a:br>
              <a:rPr lang="pt-BR"/>
            </a:br>
            <a:endParaRPr b="0" i="0">
              <a:solidFill>
                <a:srgbClr val="D1D5D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19:notes"/>
          <p:cNvSpPr txBox="1"/>
          <p:nvPr>
            <p:ph idx="12" type="sldNum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:notes"/>
          <p:cNvSpPr/>
          <p:nvPr>
            <p:ph idx="2" type="sldImg"/>
          </p:nvPr>
        </p:nvSpPr>
        <p:spPr>
          <a:xfrm>
            <a:off x="573088" y="1336675"/>
            <a:ext cx="6413500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0:notes"/>
          <p:cNvSpPr/>
          <p:nvPr>
            <p:ph idx="2" type="sldImg"/>
          </p:nvPr>
        </p:nvSpPr>
        <p:spPr>
          <a:xfrm>
            <a:off x="573088" y="1336675"/>
            <a:ext cx="6413500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9" name="Google Shape;229;p20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6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pt-BR"/>
              <a:t>Paginação é essencial para uma boa UX e otimização de desempenho, especialmente quando se lida com grandes conjuntos de dados.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  <a:p>
            <a:pPr indent="-76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pt-BR"/>
              <a:t>Imagine tentar carregar 1.000 itens de uma vez. Não só seria lento, mas seria difícil para os usuários navegarem.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  <a:p>
            <a:pPr indent="-76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pt-BR"/>
              <a:t>Muitas APIs oferecem suporte à paginação através de parâmetros de consulta.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  <a:p>
            <a:pPr indent="-76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pt-BR"/>
              <a:t>Ao usar parâmetros como page, podemos especificar qual página de dados queremos recuperar.</a:t>
            </a:r>
            <a:br>
              <a:rPr lang="pt-BR"/>
            </a:br>
            <a:endParaRPr b="0" i="0">
              <a:solidFill>
                <a:srgbClr val="D1D5D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20:notes"/>
          <p:cNvSpPr txBox="1"/>
          <p:nvPr>
            <p:ph idx="12" type="sldNum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1:notes"/>
          <p:cNvSpPr/>
          <p:nvPr>
            <p:ph idx="2" type="sldImg"/>
          </p:nvPr>
        </p:nvSpPr>
        <p:spPr>
          <a:xfrm>
            <a:off x="573088" y="1336675"/>
            <a:ext cx="6413500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6" name="Google Shape;236;p21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6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pt-BR"/>
              <a:t>Filtragem é uma ferramenta poderosa, especialmente quando se tem um grande conjunto de dados.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  <a:p>
            <a:pPr indent="-76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pt-BR"/>
              <a:t>Por exemplo, em uma loja online, você pode filtrar produtos por preço, marca, avaliações, etc.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  <a:p>
            <a:pPr indent="-76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pt-BR"/>
              <a:t>Semelhante à paginação, muitas APIs oferecem suporte à filtragem através de parâmetros de consulta.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  <a:p>
            <a:pPr indent="-76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pt-BR"/>
              <a:t>O exemplo acima é simplificado, mas mostra como você pode usar parâmetros para obter um conjunto mais específico de dados.</a:t>
            </a:r>
            <a:br>
              <a:rPr lang="pt-BR"/>
            </a:br>
            <a:br>
              <a:rPr lang="pt-BR"/>
            </a:br>
            <a:endParaRPr b="0" i="0">
              <a:solidFill>
                <a:srgbClr val="D1D5D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21:notes"/>
          <p:cNvSpPr txBox="1"/>
          <p:nvPr>
            <p:ph idx="12" type="sldNum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2:notes"/>
          <p:cNvSpPr/>
          <p:nvPr>
            <p:ph idx="2" type="sldImg"/>
          </p:nvPr>
        </p:nvSpPr>
        <p:spPr>
          <a:xfrm>
            <a:off x="573088" y="1336675"/>
            <a:ext cx="6413500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3" name="Google Shape;243;p22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6200" lvl="0" marL="0" rtl="0" algn="l"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1200"/>
              <a:buFont typeface="Arial"/>
              <a:buChar char="•"/>
            </a:pPr>
            <a:r>
              <a:rPr b="0" i="0" lang="pt-BR">
                <a:solidFill>
                  <a:srgbClr val="D1D5DB"/>
                </a:solidFill>
                <a:latin typeface="Arial"/>
                <a:ea typeface="Arial"/>
                <a:cs typeface="Arial"/>
                <a:sym typeface="Arial"/>
              </a:rPr>
              <a:t>Esta aula proporcionou uma visão completa de como interagir com APIs, desde os fundamentos até recursos mais avançados.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>
              <a:solidFill>
                <a:srgbClr val="D1D5D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0" rtl="0" algn="l"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1200"/>
              <a:buFont typeface="Arial"/>
              <a:buChar char="•"/>
            </a:pPr>
            <a:r>
              <a:rPr b="0" i="0" lang="pt-BR">
                <a:solidFill>
                  <a:srgbClr val="D1D5DB"/>
                </a:solidFill>
                <a:latin typeface="Arial"/>
                <a:ea typeface="Arial"/>
                <a:cs typeface="Arial"/>
                <a:sym typeface="Arial"/>
              </a:rPr>
              <a:t>O objetivo é garantir que os alunos possam criar aplicativos que não apenas recuperem dados, mas o façam de maneira eficaz e amigável ao usuário.</a:t>
            </a:r>
            <a:endParaRPr/>
          </a:p>
          <a:p>
            <a:pPr indent="-76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br>
              <a:rPr lang="pt-BR"/>
            </a:br>
            <a:br>
              <a:rPr lang="pt-BR"/>
            </a:br>
            <a:endParaRPr b="0" i="0">
              <a:solidFill>
                <a:srgbClr val="D1D5D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22:notes"/>
          <p:cNvSpPr txBox="1"/>
          <p:nvPr>
            <p:ph idx="12" type="sldNum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3:notes"/>
          <p:cNvSpPr/>
          <p:nvPr>
            <p:ph idx="2" type="sldImg"/>
          </p:nvPr>
        </p:nvSpPr>
        <p:spPr>
          <a:xfrm>
            <a:off x="573088" y="1336675"/>
            <a:ext cx="6413500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0" name="Google Shape;250;p23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6200" lvl="0" marL="0" rtl="0" algn="l"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1200"/>
              <a:buFont typeface="Arial"/>
              <a:buChar char="•"/>
            </a:pPr>
            <a:r>
              <a:rPr b="0" i="0" lang="pt-BR">
                <a:solidFill>
                  <a:srgbClr val="D1D5DB"/>
                </a:solidFill>
                <a:latin typeface="Arial"/>
                <a:ea typeface="Arial"/>
                <a:cs typeface="Arial"/>
                <a:sym typeface="Arial"/>
              </a:rPr>
              <a:t>Esta aula proporcionou uma visão completa de como interagir com APIs, desde os fundamentos até recursos mais avançados.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>
              <a:solidFill>
                <a:srgbClr val="D1D5D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0" rtl="0" algn="l"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1200"/>
              <a:buFont typeface="Arial"/>
              <a:buChar char="•"/>
            </a:pPr>
            <a:r>
              <a:rPr b="0" i="0" lang="pt-BR">
                <a:solidFill>
                  <a:srgbClr val="D1D5DB"/>
                </a:solidFill>
                <a:latin typeface="Arial"/>
                <a:ea typeface="Arial"/>
                <a:cs typeface="Arial"/>
                <a:sym typeface="Arial"/>
              </a:rPr>
              <a:t>O objetivo é garantir que os alunos possam criar aplicativos que não apenas recuperem dados, mas o façam de maneira eficaz e amigável ao usuário.</a:t>
            </a:r>
            <a:endParaRPr/>
          </a:p>
          <a:p>
            <a:pPr indent="-76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br>
              <a:rPr lang="pt-BR"/>
            </a:br>
            <a:br>
              <a:rPr lang="pt-BR"/>
            </a:br>
            <a:endParaRPr b="0" i="0">
              <a:solidFill>
                <a:srgbClr val="D1D5D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23:notes"/>
          <p:cNvSpPr txBox="1"/>
          <p:nvPr>
            <p:ph idx="12" type="sldNum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3:notes"/>
          <p:cNvSpPr/>
          <p:nvPr>
            <p:ph idx="2" type="sldImg"/>
          </p:nvPr>
        </p:nvSpPr>
        <p:spPr>
          <a:xfrm>
            <a:off x="573088" y="1336675"/>
            <a:ext cx="6413500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/>
          <p:nvPr>
            <p:ph idx="2" type="sldImg"/>
          </p:nvPr>
        </p:nvSpPr>
        <p:spPr>
          <a:xfrm>
            <a:off x="573088" y="1336675"/>
            <a:ext cx="6413500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4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REST foi desenvolvido como um modelo para criar APIs eficientes e escaláveis.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 ideia de "recurso" é fundamental: tudo, desde um usuário, a um produto, a um post de blog, é considerado um recurso.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Ser "stateless" significa que não há "memória" entre as chamadas da API. Cada chamada é independente e contém tudo o que é necessário para ser processada.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Os métodos HTTP mapeiam bem para ações do banco de dados: GET para ler, POST para criar, PUT para atualizar e DELETE para deletar.</a:t>
            </a:r>
            <a:endParaRPr/>
          </a:p>
        </p:txBody>
      </p:sp>
      <p:sp>
        <p:nvSpPr>
          <p:cNvPr id="121" name="Google Shape;121;p4:notes"/>
          <p:cNvSpPr txBox="1"/>
          <p:nvPr>
            <p:ph idx="12" type="sldNum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:notes"/>
          <p:cNvSpPr/>
          <p:nvPr>
            <p:ph idx="2" type="sldImg"/>
          </p:nvPr>
        </p:nvSpPr>
        <p:spPr>
          <a:xfrm>
            <a:off x="573088" y="1336675"/>
            <a:ext cx="6413500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p5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 API reqres.in é uma excelente ferramenta para demonstrar e praticar as operações CRUD em uma API REST sem a necessidade de uma configuração de backend real.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Da mesma forma que outros APIs, a combinação de métodos HTTP e URIs com reqres.in define a ação desejada. Por exemplo, usando GET em /users recuperará uma lista de usuários.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Lembrar aos alunos que reqres.in é uma simulação, então certos métodos (como DELETE) podem não ter efeitos permanentes, mas ainda retornarão uma resposta como se tivessem.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5:notes"/>
          <p:cNvSpPr txBox="1"/>
          <p:nvPr>
            <p:ph idx="12" type="sldNum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:notes"/>
          <p:cNvSpPr/>
          <p:nvPr>
            <p:ph idx="2" type="sldImg"/>
          </p:nvPr>
        </p:nvSpPr>
        <p:spPr>
          <a:xfrm>
            <a:off x="573088" y="1336675"/>
            <a:ext cx="6413500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p6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Em um aplicativo Ionic com React, frequentemente usamos o axios ou o fetch nativo do JavaScript para fazer requisições HTTP.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reqres.in nos fornece endpoints que podemos usar para simular ações reais, como criar um novo usuário ou recuperar uma lista de usuários.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É essencial para os alunos entenderem que, enquanto estamos usando reqres.in para fins didáticos, as técnicas e métodos aprendidos são transferíveis para qualquer outra API REST real que possam encontrar em situações de desenvolvimento reais.</a:t>
            </a:r>
            <a:endParaRPr/>
          </a:p>
        </p:txBody>
      </p:sp>
      <p:sp>
        <p:nvSpPr>
          <p:cNvPr id="135" name="Google Shape;135;p6:notes"/>
          <p:cNvSpPr txBox="1"/>
          <p:nvPr>
            <p:ph idx="12" type="sldNum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:notes"/>
          <p:cNvSpPr/>
          <p:nvPr>
            <p:ph idx="2" type="sldImg"/>
          </p:nvPr>
        </p:nvSpPr>
        <p:spPr>
          <a:xfrm>
            <a:off x="573088" y="1336675"/>
            <a:ext cx="6413500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p7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Em um aplicativo Ionic com React, frequentemente usamos o axios ou o fetch nativo do JavaScript para fazer requisições HTTP.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reqres.in nos fornece endpoints que podemos usar para simular ações reais, como criar um novo usuário ou recuperar uma lista de usuários.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É essencial para os alunos entenderem que, enquanto estamos usando reqres.in para fins didáticos, as técnicas e métodos aprendidos são transferíveis para qualquer outra API REST real que possam encontrar em situações de desenvolvimento reais.</a:t>
            </a:r>
            <a:endParaRPr/>
          </a:p>
        </p:txBody>
      </p:sp>
      <p:sp>
        <p:nvSpPr>
          <p:cNvPr id="142" name="Google Shape;142;p7:notes"/>
          <p:cNvSpPr txBox="1"/>
          <p:nvPr>
            <p:ph idx="12" type="sldNum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8:notes"/>
          <p:cNvSpPr/>
          <p:nvPr>
            <p:ph idx="2" type="sldImg"/>
          </p:nvPr>
        </p:nvSpPr>
        <p:spPr>
          <a:xfrm>
            <a:off x="573088" y="1336675"/>
            <a:ext cx="6413500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p8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6200" lvl="0" marL="0" rtl="0" algn="l"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1200"/>
              <a:buFont typeface="Arial"/>
              <a:buChar char="•"/>
            </a:pPr>
            <a:r>
              <a:rPr b="0" i="0" lang="pt-BR">
                <a:solidFill>
                  <a:srgbClr val="D1D5DB"/>
                </a:solidFill>
                <a:latin typeface="Arial"/>
                <a:ea typeface="Arial"/>
                <a:cs typeface="Arial"/>
                <a:sym typeface="Arial"/>
              </a:rPr>
              <a:t>Estas são as requisições HTTP básicas que você realizará ao interagir com a maioria das APIs.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>
              <a:solidFill>
                <a:srgbClr val="D1D5D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0" rtl="0" algn="l"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1200"/>
              <a:buFont typeface="Arial"/>
              <a:buChar char="•"/>
            </a:pPr>
            <a:r>
              <a:rPr b="0" i="0" lang="pt-BR">
                <a:solidFill>
                  <a:srgbClr val="D1D5DB"/>
                </a:solidFill>
                <a:latin typeface="Arial"/>
                <a:ea typeface="Arial"/>
                <a:cs typeface="Arial"/>
                <a:sym typeface="Arial"/>
              </a:rPr>
              <a:t>A URL usada aqui (https://reqres.in/...) é um exemplo da API que estamos usando para fins de demonstração. Em situações do mundo real, substitua-a pelo endpoint apropriado da API com a qual você está trabalhando.</a:t>
            </a:r>
            <a:endParaRPr/>
          </a:p>
          <a:p>
            <a:pPr indent="-76200" lvl="0" marL="0" rtl="0" algn="l"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1200"/>
              <a:buFont typeface="Arial"/>
              <a:buChar char="•"/>
            </a:pPr>
            <a:r>
              <a:rPr b="0" i="0" lang="pt-BR">
                <a:solidFill>
                  <a:srgbClr val="D1D5DB"/>
                </a:solidFill>
                <a:latin typeface="Arial"/>
                <a:ea typeface="Arial"/>
                <a:cs typeface="Arial"/>
                <a:sym typeface="Arial"/>
              </a:rPr>
              <a:t>Estas são as requisições HTTP básicas que você realizará ao interagir com a maioria das APIs.</a:t>
            </a:r>
            <a:endParaRPr/>
          </a:p>
          <a:p>
            <a:pPr indent="-76200" lvl="0" marL="0" rtl="0" algn="l"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1200"/>
              <a:buFont typeface="Arial"/>
              <a:buChar char="•"/>
            </a:pPr>
            <a:r>
              <a:rPr b="0" i="0" lang="pt-BR">
                <a:solidFill>
                  <a:srgbClr val="D1D5DB"/>
                </a:solidFill>
                <a:latin typeface="Arial"/>
                <a:ea typeface="Arial"/>
                <a:cs typeface="Arial"/>
                <a:sym typeface="Arial"/>
              </a:rPr>
              <a:t>A URL usada aqui (https://reqres.in/...) é um exemplo da API que estamos usando para fins de demonstração. Em situações do mundo real, substitua-a pelo endpoint apropriado da API com a qual você está trabalhando.</a:t>
            </a:r>
            <a:endParaRPr/>
          </a:p>
          <a:p>
            <a:pPr indent="-76200" lvl="0" marL="0" rtl="0" algn="l"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1200"/>
              <a:buFont typeface="Arial"/>
              <a:buChar char="•"/>
            </a:pPr>
            <a:r>
              <a:rPr b="0" i="0" lang="pt-BR">
                <a:solidFill>
                  <a:srgbClr val="D1D5DB"/>
                </a:solidFill>
                <a:latin typeface="Arial"/>
                <a:ea typeface="Arial"/>
                <a:cs typeface="Arial"/>
                <a:sym typeface="Arial"/>
              </a:rPr>
              <a:t>Tratar erros é essencial. Embora não mostremos no código acima por simplicidade, o Axios permite um fácil tratamento de erros com blocos .catch().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>
              <a:solidFill>
                <a:srgbClr val="D1D5D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0" rtl="0" algn="l"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1200"/>
              <a:buFont typeface="Arial"/>
              <a:buChar char="•"/>
            </a:pPr>
            <a:r>
              <a:rPr b="0" i="0" lang="pt-BR">
                <a:solidFill>
                  <a:srgbClr val="D1D5DB"/>
                </a:solidFill>
                <a:latin typeface="Arial"/>
                <a:ea typeface="Arial"/>
                <a:cs typeface="Arial"/>
                <a:sym typeface="Arial"/>
              </a:rPr>
              <a:t>Tratar erros é essencial. Embora não mostremos no código acima por simplicidade, o Axios permite um fácil tratamento de erros com blocos .catch().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8:notes"/>
          <p:cNvSpPr txBox="1"/>
          <p:nvPr>
            <p:ph idx="12" type="sldNum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9:notes"/>
          <p:cNvSpPr/>
          <p:nvPr>
            <p:ph idx="2" type="sldImg"/>
          </p:nvPr>
        </p:nvSpPr>
        <p:spPr>
          <a:xfrm>
            <a:off x="573088" y="1336675"/>
            <a:ext cx="6413500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p9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6200" lvl="0" marL="0" rtl="0" algn="l"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1200"/>
              <a:buFont typeface="Arial"/>
              <a:buChar char="•"/>
            </a:pPr>
            <a:r>
              <a:rPr b="0" i="0" lang="pt-BR">
                <a:solidFill>
                  <a:srgbClr val="D1D5DB"/>
                </a:solidFill>
                <a:latin typeface="Arial"/>
                <a:ea typeface="Arial"/>
                <a:cs typeface="Arial"/>
                <a:sym typeface="Arial"/>
              </a:rPr>
              <a:t>O estado é fundamental para armazenar e manipular informações locais em um componente.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>
              <a:solidFill>
                <a:srgbClr val="D1D5D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0" rtl="0" algn="l"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1200"/>
              <a:buFont typeface="Arial"/>
              <a:buChar char="•"/>
            </a:pPr>
            <a:r>
              <a:rPr b="0" i="0" lang="pt-BR">
                <a:solidFill>
                  <a:srgbClr val="D1D5DB"/>
                </a:solidFill>
                <a:latin typeface="Arial"/>
                <a:ea typeface="Arial"/>
                <a:cs typeface="Arial"/>
                <a:sym typeface="Arial"/>
              </a:rPr>
              <a:t>No exemplo, estamos iniciando com uma lista vazia, esperando preenchê-la com dados de usuários de nossa API.</a:t>
            </a:r>
            <a:endParaRPr/>
          </a:p>
        </p:txBody>
      </p:sp>
      <p:sp>
        <p:nvSpPr>
          <p:cNvPr id="156" name="Google Shape;156;p9:notes"/>
          <p:cNvSpPr txBox="1"/>
          <p:nvPr>
            <p:ph idx="12" type="sldNum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5"/>
          <p:cNvSpPr txBox="1"/>
          <p:nvPr>
            <p:ph idx="11" type="ftr"/>
          </p:nvPr>
        </p:nvSpPr>
        <p:spPr>
          <a:xfrm>
            <a:off x="3446640" y="5163840"/>
            <a:ext cx="3193560" cy="389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5"/>
          <p:cNvSpPr txBox="1"/>
          <p:nvPr>
            <p:ph idx="12" type="sldNum"/>
          </p:nvPr>
        </p:nvSpPr>
        <p:spPr>
          <a:xfrm>
            <a:off x="7225920" y="5163840"/>
            <a:ext cx="2347560" cy="389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8" name="Google Shape;18;p25"/>
          <p:cNvSpPr txBox="1"/>
          <p:nvPr>
            <p:ph idx="10" type="dt"/>
          </p:nvPr>
        </p:nvSpPr>
        <p:spPr>
          <a:xfrm>
            <a:off x="503280" y="5163840"/>
            <a:ext cx="2347560" cy="389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4"/>
          <p:cNvSpPr txBox="1"/>
          <p:nvPr>
            <p:ph type="title"/>
          </p:nvPr>
        </p:nvSpPr>
        <p:spPr>
          <a:xfrm>
            <a:off x="503280" y="225360"/>
            <a:ext cx="9069480" cy="945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4"/>
          <p:cNvSpPr txBox="1"/>
          <p:nvPr>
            <p:ph idx="1" type="body"/>
          </p:nvPr>
        </p:nvSpPr>
        <p:spPr>
          <a:xfrm>
            <a:off x="503280" y="1325880"/>
            <a:ext cx="9070200" cy="15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4"/>
          <p:cNvSpPr txBox="1"/>
          <p:nvPr>
            <p:ph idx="2" type="body"/>
          </p:nvPr>
        </p:nvSpPr>
        <p:spPr>
          <a:xfrm>
            <a:off x="503280" y="3043080"/>
            <a:ext cx="9070200" cy="15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34"/>
          <p:cNvSpPr txBox="1"/>
          <p:nvPr>
            <p:ph idx="11" type="ftr"/>
          </p:nvPr>
        </p:nvSpPr>
        <p:spPr>
          <a:xfrm>
            <a:off x="3446640" y="5163840"/>
            <a:ext cx="3193560" cy="389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4"/>
          <p:cNvSpPr txBox="1"/>
          <p:nvPr>
            <p:ph idx="12" type="sldNum"/>
          </p:nvPr>
        </p:nvSpPr>
        <p:spPr>
          <a:xfrm>
            <a:off x="7225920" y="5163840"/>
            <a:ext cx="2347560" cy="389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78" name="Google Shape;78;p34"/>
          <p:cNvSpPr txBox="1"/>
          <p:nvPr>
            <p:ph idx="10" type="dt"/>
          </p:nvPr>
        </p:nvSpPr>
        <p:spPr>
          <a:xfrm>
            <a:off x="503280" y="5163840"/>
            <a:ext cx="2347560" cy="389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5"/>
          <p:cNvSpPr txBox="1"/>
          <p:nvPr>
            <p:ph type="title"/>
          </p:nvPr>
        </p:nvSpPr>
        <p:spPr>
          <a:xfrm>
            <a:off x="503280" y="225360"/>
            <a:ext cx="9069480" cy="945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5"/>
          <p:cNvSpPr txBox="1"/>
          <p:nvPr>
            <p:ph idx="1" type="body"/>
          </p:nvPr>
        </p:nvSpPr>
        <p:spPr>
          <a:xfrm>
            <a:off x="503280" y="1325880"/>
            <a:ext cx="4426200" cy="15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35"/>
          <p:cNvSpPr txBox="1"/>
          <p:nvPr>
            <p:ph idx="2" type="body"/>
          </p:nvPr>
        </p:nvSpPr>
        <p:spPr>
          <a:xfrm>
            <a:off x="5151240" y="1325880"/>
            <a:ext cx="4426200" cy="15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35"/>
          <p:cNvSpPr txBox="1"/>
          <p:nvPr>
            <p:ph idx="3" type="body"/>
          </p:nvPr>
        </p:nvSpPr>
        <p:spPr>
          <a:xfrm>
            <a:off x="503280" y="3043080"/>
            <a:ext cx="4426200" cy="15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35"/>
          <p:cNvSpPr txBox="1"/>
          <p:nvPr>
            <p:ph idx="4" type="body"/>
          </p:nvPr>
        </p:nvSpPr>
        <p:spPr>
          <a:xfrm>
            <a:off x="5151240" y="3043080"/>
            <a:ext cx="4426200" cy="15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35"/>
          <p:cNvSpPr txBox="1"/>
          <p:nvPr>
            <p:ph idx="11" type="ftr"/>
          </p:nvPr>
        </p:nvSpPr>
        <p:spPr>
          <a:xfrm>
            <a:off x="3446640" y="5163840"/>
            <a:ext cx="3193560" cy="389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35"/>
          <p:cNvSpPr txBox="1"/>
          <p:nvPr>
            <p:ph idx="12" type="sldNum"/>
          </p:nvPr>
        </p:nvSpPr>
        <p:spPr>
          <a:xfrm>
            <a:off x="7225920" y="5163840"/>
            <a:ext cx="2347560" cy="389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87" name="Google Shape;87;p35"/>
          <p:cNvSpPr txBox="1"/>
          <p:nvPr>
            <p:ph idx="10" type="dt"/>
          </p:nvPr>
        </p:nvSpPr>
        <p:spPr>
          <a:xfrm>
            <a:off x="503280" y="5163840"/>
            <a:ext cx="2347560" cy="389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6"/>
          <p:cNvSpPr txBox="1"/>
          <p:nvPr>
            <p:ph type="title"/>
          </p:nvPr>
        </p:nvSpPr>
        <p:spPr>
          <a:xfrm>
            <a:off x="503280" y="225360"/>
            <a:ext cx="9069480" cy="945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36"/>
          <p:cNvSpPr txBox="1"/>
          <p:nvPr>
            <p:ph idx="1" type="body"/>
          </p:nvPr>
        </p:nvSpPr>
        <p:spPr>
          <a:xfrm>
            <a:off x="503280" y="1325880"/>
            <a:ext cx="2920320" cy="15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36"/>
          <p:cNvSpPr txBox="1"/>
          <p:nvPr>
            <p:ph idx="2" type="body"/>
          </p:nvPr>
        </p:nvSpPr>
        <p:spPr>
          <a:xfrm>
            <a:off x="3570120" y="1325880"/>
            <a:ext cx="2920320" cy="15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2" name="Google Shape;92;p36"/>
          <p:cNvSpPr txBox="1"/>
          <p:nvPr>
            <p:ph idx="3" type="body"/>
          </p:nvPr>
        </p:nvSpPr>
        <p:spPr>
          <a:xfrm>
            <a:off x="6636600" y="1325880"/>
            <a:ext cx="2920320" cy="15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p36"/>
          <p:cNvSpPr txBox="1"/>
          <p:nvPr>
            <p:ph idx="4" type="body"/>
          </p:nvPr>
        </p:nvSpPr>
        <p:spPr>
          <a:xfrm>
            <a:off x="503280" y="3043080"/>
            <a:ext cx="2920320" cy="15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4" name="Google Shape;94;p36"/>
          <p:cNvSpPr txBox="1"/>
          <p:nvPr>
            <p:ph idx="5" type="body"/>
          </p:nvPr>
        </p:nvSpPr>
        <p:spPr>
          <a:xfrm>
            <a:off x="3570120" y="3043080"/>
            <a:ext cx="2920320" cy="15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5" name="Google Shape;95;p36"/>
          <p:cNvSpPr txBox="1"/>
          <p:nvPr>
            <p:ph idx="6" type="body"/>
          </p:nvPr>
        </p:nvSpPr>
        <p:spPr>
          <a:xfrm>
            <a:off x="6636600" y="3043080"/>
            <a:ext cx="2920320" cy="15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6" name="Google Shape;96;p36"/>
          <p:cNvSpPr txBox="1"/>
          <p:nvPr>
            <p:ph idx="11" type="ftr"/>
          </p:nvPr>
        </p:nvSpPr>
        <p:spPr>
          <a:xfrm>
            <a:off x="3446640" y="5163840"/>
            <a:ext cx="3193560" cy="389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36"/>
          <p:cNvSpPr txBox="1"/>
          <p:nvPr>
            <p:ph idx="12" type="sldNum"/>
          </p:nvPr>
        </p:nvSpPr>
        <p:spPr>
          <a:xfrm>
            <a:off x="7225920" y="5163840"/>
            <a:ext cx="2347560" cy="389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98" name="Google Shape;98;p36"/>
          <p:cNvSpPr txBox="1"/>
          <p:nvPr>
            <p:ph idx="10" type="dt"/>
          </p:nvPr>
        </p:nvSpPr>
        <p:spPr>
          <a:xfrm>
            <a:off x="503280" y="5163840"/>
            <a:ext cx="2347560" cy="389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6"/>
          <p:cNvSpPr txBox="1"/>
          <p:nvPr>
            <p:ph type="title"/>
          </p:nvPr>
        </p:nvSpPr>
        <p:spPr>
          <a:xfrm>
            <a:off x="503280" y="225360"/>
            <a:ext cx="9069480" cy="945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6"/>
          <p:cNvSpPr txBox="1"/>
          <p:nvPr>
            <p:ph idx="1" type="subTitle"/>
          </p:nvPr>
        </p:nvSpPr>
        <p:spPr>
          <a:xfrm>
            <a:off x="503280" y="1325880"/>
            <a:ext cx="9070200" cy="3287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26"/>
          <p:cNvSpPr txBox="1"/>
          <p:nvPr>
            <p:ph idx="11" type="ftr"/>
          </p:nvPr>
        </p:nvSpPr>
        <p:spPr>
          <a:xfrm>
            <a:off x="3446640" y="5163840"/>
            <a:ext cx="3193560" cy="389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6"/>
          <p:cNvSpPr txBox="1"/>
          <p:nvPr>
            <p:ph idx="12" type="sldNum"/>
          </p:nvPr>
        </p:nvSpPr>
        <p:spPr>
          <a:xfrm>
            <a:off x="7225920" y="5163840"/>
            <a:ext cx="2347560" cy="389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4" name="Google Shape;24;p26"/>
          <p:cNvSpPr txBox="1"/>
          <p:nvPr>
            <p:ph idx="10" type="dt"/>
          </p:nvPr>
        </p:nvSpPr>
        <p:spPr>
          <a:xfrm>
            <a:off x="503280" y="5163840"/>
            <a:ext cx="2347560" cy="389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7"/>
          <p:cNvSpPr txBox="1"/>
          <p:nvPr>
            <p:ph type="title"/>
          </p:nvPr>
        </p:nvSpPr>
        <p:spPr>
          <a:xfrm>
            <a:off x="503280" y="225360"/>
            <a:ext cx="9069480" cy="945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7"/>
          <p:cNvSpPr txBox="1"/>
          <p:nvPr>
            <p:ph idx="1" type="body"/>
          </p:nvPr>
        </p:nvSpPr>
        <p:spPr>
          <a:xfrm>
            <a:off x="503280" y="1325880"/>
            <a:ext cx="9070200" cy="3287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27"/>
          <p:cNvSpPr txBox="1"/>
          <p:nvPr>
            <p:ph idx="11" type="ftr"/>
          </p:nvPr>
        </p:nvSpPr>
        <p:spPr>
          <a:xfrm>
            <a:off x="3446640" y="5163840"/>
            <a:ext cx="3193560" cy="389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7"/>
          <p:cNvSpPr txBox="1"/>
          <p:nvPr>
            <p:ph idx="12" type="sldNum"/>
          </p:nvPr>
        </p:nvSpPr>
        <p:spPr>
          <a:xfrm>
            <a:off x="7225920" y="5163840"/>
            <a:ext cx="2347560" cy="389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0" name="Google Shape;30;p27"/>
          <p:cNvSpPr txBox="1"/>
          <p:nvPr>
            <p:ph idx="10" type="dt"/>
          </p:nvPr>
        </p:nvSpPr>
        <p:spPr>
          <a:xfrm>
            <a:off x="503280" y="5163840"/>
            <a:ext cx="2347560" cy="389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8"/>
          <p:cNvSpPr txBox="1"/>
          <p:nvPr>
            <p:ph type="title"/>
          </p:nvPr>
        </p:nvSpPr>
        <p:spPr>
          <a:xfrm>
            <a:off x="503280" y="225360"/>
            <a:ext cx="9069480" cy="945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8"/>
          <p:cNvSpPr txBox="1"/>
          <p:nvPr>
            <p:ph idx="1" type="body"/>
          </p:nvPr>
        </p:nvSpPr>
        <p:spPr>
          <a:xfrm>
            <a:off x="503280" y="1325880"/>
            <a:ext cx="4426200" cy="3287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28"/>
          <p:cNvSpPr txBox="1"/>
          <p:nvPr>
            <p:ph idx="2" type="body"/>
          </p:nvPr>
        </p:nvSpPr>
        <p:spPr>
          <a:xfrm>
            <a:off x="5151240" y="1325880"/>
            <a:ext cx="4426200" cy="3287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28"/>
          <p:cNvSpPr txBox="1"/>
          <p:nvPr>
            <p:ph idx="11" type="ftr"/>
          </p:nvPr>
        </p:nvSpPr>
        <p:spPr>
          <a:xfrm>
            <a:off x="3446640" y="5163840"/>
            <a:ext cx="3193560" cy="389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8"/>
          <p:cNvSpPr txBox="1"/>
          <p:nvPr>
            <p:ph idx="12" type="sldNum"/>
          </p:nvPr>
        </p:nvSpPr>
        <p:spPr>
          <a:xfrm>
            <a:off x="7225920" y="5163840"/>
            <a:ext cx="2347560" cy="389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7" name="Google Shape;37;p28"/>
          <p:cNvSpPr txBox="1"/>
          <p:nvPr>
            <p:ph idx="10" type="dt"/>
          </p:nvPr>
        </p:nvSpPr>
        <p:spPr>
          <a:xfrm>
            <a:off x="503280" y="5163840"/>
            <a:ext cx="2347560" cy="389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9"/>
          <p:cNvSpPr txBox="1"/>
          <p:nvPr>
            <p:ph type="title"/>
          </p:nvPr>
        </p:nvSpPr>
        <p:spPr>
          <a:xfrm>
            <a:off x="503280" y="225360"/>
            <a:ext cx="9069480" cy="945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9"/>
          <p:cNvSpPr txBox="1"/>
          <p:nvPr>
            <p:ph idx="11" type="ftr"/>
          </p:nvPr>
        </p:nvSpPr>
        <p:spPr>
          <a:xfrm>
            <a:off x="3446640" y="5163840"/>
            <a:ext cx="3193560" cy="389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9"/>
          <p:cNvSpPr txBox="1"/>
          <p:nvPr>
            <p:ph idx="12" type="sldNum"/>
          </p:nvPr>
        </p:nvSpPr>
        <p:spPr>
          <a:xfrm>
            <a:off x="7225920" y="5163840"/>
            <a:ext cx="2347560" cy="389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42" name="Google Shape;42;p29"/>
          <p:cNvSpPr txBox="1"/>
          <p:nvPr>
            <p:ph idx="10" type="dt"/>
          </p:nvPr>
        </p:nvSpPr>
        <p:spPr>
          <a:xfrm>
            <a:off x="503280" y="5163840"/>
            <a:ext cx="2347560" cy="389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0"/>
          <p:cNvSpPr txBox="1"/>
          <p:nvPr>
            <p:ph idx="1" type="subTitle"/>
          </p:nvPr>
        </p:nvSpPr>
        <p:spPr>
          <a:xfrm>
            <a:off x="503280" y="225360"/>
            <a:ext cx="9069480" cy="438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30"/>
          <p:cNvSpPr txBox="1"/>
          <p:nvPr>
            <p:ph idx="11" type="ftr"/>
          </p:nvPr>
        </p:nvSpPr>
        <p:spPr>
          <a:xfrm>
            <a:off x="3446640" y="5163840"/>
            <a:ext cx="3193560" cy="389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30"/>
          <p:cNvSpPr txBox="1"/>
          <p:nvPr>
            <p:ph idx="12" type="sldNum"/>
          </p:nvPr>
        </p:nvSpPr>
        <p:spPr>
          <a:xfrm>
            <a:off x="7225920" y="5163840"/>
            <a:ext cx="2347560" cy="389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47" name="Google Shape;47;p30"/>
          <p:cNvSpPr txBox="1"/>
          <p:nvPr>
            <p:ph idx="10" type="dt"/>
          </p:nvPr>
        </p:nvSpPr>
        <p:spPr>
          <a:xfrm>
            <a:off x="503280" y="5163840"/>
            <a:ext cx="2347560" cy="389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1"/>
          <p:cNvSpPr txBox="1"/>
          <p:nvPr>
            <p:ph type="title"/>
          </p:nvPr>
        </p:nvSpPr>
        <p:spPr>
          <a:xfrm>
            <a:off x="503280" y="225360"/>
            <a:ext cx="9069480" cy="945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31"/>
          <p:cNvSpPr txBox="1"/>
          <p:nvPr>
            <p:ph idx="1" type="body"/>
          </p:nvPr>
        </p:nvSpPr>
        <p:spPr>
          <a:xfrm>
            <a:off x="503280" y="1325880"/>
            <a:ext cx="4426200" cy="15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31"/>
          <p:cNvSpPr txBox="1"/>
          <p:nvPr>
            <p:ph idx="2" type="body"/>
          </p:nvPr>
        </p:nvSpPr>
        <p:spPr>
          <a:xfrm>
            <a:off x="5151240" y="1325880"/>
            <a:ext cx="4426200" cy="3287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31"/>
          <p:cNvSpPr txBox="1"/>
          <p:nvPr>
            <p:ph idx="3" type="body"/>
          </p:nvPr>
        </p:nvSpPr>
        <p:spPr>
          <a:xfrm>
            <a:off x="503280" y="3043080"/>
            <a:ext cx="4426200" cy="15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31"/>
          <p:cNvSpPr txBox="1"/>
          <p:nvPr>
            <p:ph idx="11" type="ftr"/>
          </p:nvPr>
        </p:nvSpPr>
        <p:spPr>
          <a:xfrm>
            <a:off x="3446640" y="5163840"/>
            <a:ext cx="3193560" cy="389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31"/>
          <p:cNvSpPr txBox="1"/>
          <p:nvPr>
            <p:ph idx="12" type="sldNum"/>
          </p:nvPr>
        </p:nvSpPr>
        <p:spPr>
          <a:xfrm>
            <a:off x="7225920" y="5163840"/>
            <a:ext cx="2347560" cy="389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55" name="Google Shape;55;p31"/>
          <p:cNvSpPr txBox="1"/>
          <p:nvPr>
            <p:ph idx="10" type="dt"/>
          </p:nvPr>
        </p:nvSpPr>
        <p:spPr>
          <a:xfrm>
            <a:off x="503280" y="5163840"/>
            <a:ext cx="2347560" cy="389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2"/>
          <p:cNvSpPr txBox="1"/>
          <p:nvPr>
            <p:ph type="title"/>
          </p:nvPr>
        </p:nvSpPr>
        <p:spPr>
          <a:xfrm>
            <a:off x="503280" y="225360"/>
            <a:ext cx="9069480" cy="945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32"/>
          <p:cNvSpPr txBox="1"/>
          <p:nvPr>
            <p:ph idx="1" type="body"/>
          </p:nvPr>
        </p:nvSpPr>
        <p:spPr>
          <a:xfrm>
            <a:off x="503280" y="1325880"/>
            <a:ext cx="4426200" cy="3287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32"/>
          <p:cNvSpPr txBox="1"/>
          <p:nvPr>
            <p:ph idx="2" type="body"/>
          </p:nvPr>
        </p:nvSpPr>
        <p:spPr>
          <a:xfrm>
            <a:off x="5151240" y="1325880"/>
            <a:ext cx="4426200" cy="15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32"/>
          <p:cNvSpPr txBox="1"/>
          <p:nvPr>
            <p:ph idx="3" type="body"/>
          </p:nvPr>
        </p:nvSpPr>
        <p:spPr>
          <a:xfrm>
            <a:off x="5151240" y="3043080"/>
            <a:ext cx="4426200" cy="15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32"/>
          <p:cNvSpPr txBox="1"/>
          <p:nvPr>
            <p:ph idx="11" type="ftr"/>
          </p:nvPr>
        </p:nvSpPr>
        <p:spPr>
          <a:xfrm>
            <a:off x="3446640" y="5163840"/>
            <a:ext cx="3193560" cy="389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32"/>
          <p:cNvSpPr txBox="1"/>
          <p:nvPr>
            <p:ph idx="12" type="sldNum"/>
          </p:nvPr>
        </p:nvSpPr>
        <p:spPr>
          <a:xfrm>
            <a:off x="7225920" y="5163840"/>
            <a:ext cx="2347560" cy="389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63" name="Google Shape;63;p32"/>
          <p:cNvSpPr txBox="1"/>
          <p:nvPr>
            <p:ph idx="10" type="dt"/>
          </p:nvPr>
        </p:nvSpPr>
        <p:spPr>
          <a:xfrm>
            <a:off x="503280" y="5163840"/>
            <a:ext cx="2347560" cy="389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3"/>
          <p:cNvSpPr txBox="1"/>
          <p:nvPr>
            <p:ph type="title"/>
          </p:nvPr>
        </p:nvSpPr>
        <p:spPr>
          <a:xfrm>
            <a:off x="503280" y="225360"/>
            <a:ext cx="9069480" cy="945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3"/>
          <p:cNvSpPr txBox="1"/>
          <p:nvPr>
            <p:ph idx="1" type="body"/>
          </p:nvPr>
        </p:nvSpPr>
        <p:spPr>
          <a:xfrm>
            <a:off x="503280" y="1325880"/>
            <a:ext cx="4426200" cy="15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33"/>
          <p:cNvSpPr txBox="1"/>
          <p:nvPr>
            <p:ph idx="2" type="body"/>
          </p:nvPr>
        </p:nvSpPr>
        <p:spPr>
          <a:xfrm>
            <a:off x="5151240" y="1325880"/>
            <a:ext cx="4426200" cy="15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33"/>
          <p:cNvSpPr txBox="1"/>
          <p:nvPr>
            <p:ph idx="3" type="body"/>
          </p:nvPr>
        </p:nvSpPr>
        <p:spPr>
          <a:xfrm>
            <a:off x="503280" y="3043080"/>
            <a:ext cx="9070200" cy="15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" name="Google Shape;69;p33"/>
          <p:cNvSpPr txBox="1"/>
          <p:nvPr>
            <p:ph idx="11" type="ftr"/>
          </p:nvPr>
        </p:nvSpPr>
        <p:spPr>
          <a:xfrm>
            <a:off x="3446640" y="5163840"/>
            <a:ext cx="3193560" cy="389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3"/>
          <p:cNvSpPr txBox="1"/>
          <p:nvPr>
            <p:ph idx="12" type="sldNum"/>
          </p:nvPr>
        </p:nvSpPr>
        <p:spPr>
          <a:xfrm>
            <a:off x="7225920" y="5163840"/>
            <a:ext cx="2347560" cy="389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71" name="Google Shape;71;p33"/>
          <p:cNvSpPr txBox="1"/>
          <p:nvPr>
            <p:ph idx="10" type="dt"/>
          </p:nvPr>
        </p:nvSpPr>
        <p:spPr>
          <a:xfrm>
            <a:off x="503280" y="5163840"/>
            <a:ext cx="2347560" cy="389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4"/>
          <p:cNvSpPr txBox="1"/>
          <p:nvPr>
            <p:ph type="title"/>
          </p:nvPr>
        </p:nvSpPr>
        <p:spPr>
          <a:xfrm>
            <a:off x="503280" y="225360"/>
            <a:ext cx="9069480" cy="945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4"/>
          <p:cNvSpPr txBox="1"/>
          <p:nvPr>
            <p:ph idx="1" type="body"/>
          </p:nvPr>
        </p:nvSpPr>
        <p:spPr>
          <a:xfrm>
            <a:off x="503280" y="1325880"/>
            <a:ext cx="9070200" cy="3287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4"/>
          <p:cNvSpPr txBox="1"/>
          <p:nvPr>
            <p:ph idx="11" type="ftr"/>
          </p:nvPr>
        </p:nvSpPr>
        <p:spPr>
          <a:xfrm>
            <a:off x="3446640" y="5163840"/>
            <a:ext cx="3193560" cy="389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4"/>
          <p:cNvSpPr txBox="1"/>
          <p:nvPr>
            <p:ph idx="12" type="sldNum"/>
          </p:nvPr>
        </p:nvSpPr>
        <p:spPr>
          <a:xfrm>
            <a:off x="7225920" y="5163840"/>
            <a:ext cx="2347560" cy="389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4" name="Google Shape;14;p24"/>
          <p:cNvSpPr txBox="1"/>
          <p:nvPr>
            <p:ph idx="10" type="dt"/>
          </p:nvPr>
        </p:nvSpPr>
        <p:spPr>
          <a:xfrm>
            <a:off x="503280" y="5163840"/>
            <a:ext cx="2347560" cy="389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thedogapi.com/" TargetMode="External"/><Relationship Id="rId4" Type="http://schemas.openxmlformats.org/officeDocument/2006/relationships/hyperlink" Target="https://pokeapi.co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"/>
          <p:cNvSpPr/>
          <p:nvPr/>
        </p:nvSpPr>
        <p:spPr>
          <a:xfrm>
            <a:off x="719280" y="4152240"/>
            <a:ext cx="791784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Aula 3 - Consumindo Dados Externos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4" name="Google Shape;10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79280" y="899280"/>
            <a:ext cx="5398200" cy="277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18560" y="4498560"/>
            <a:ext cx="899280" cy="899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0"/>
          <p:cNvSpPr/>
          <p:nvPr/>
        </p:nvSpPr>
        <p:spPr>
          <a:xfrm>
            <a:off x="359280" y="101520"/>
            <a:ext cx="8997840" cy="4951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216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7. Renderizando Listas com .map()</a:t>
            </a:r>
            <a:endParaRPr/>
          </a:p>
          <a:p>
            <a:pPr indent="0" lvl="0" marL="216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16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16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7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Pontos Principais:</a:t>
            </a:r>
            <a:endParaRPr/>
          </a:p>
          <a:p>
            <a:pPr indent="0" lvl="0" marL="216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700" u="sng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16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Mapeamento: O método .map() percorre cada item em um array e retorna um novo array, geralmente usado para renderizar listas em React.</a:t>
            </a:r>
            <a:endParaRPr/>
          </a:p>
          <a:p>
            <a:pPr indent="0" lvl="0" marL="216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7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Exemplo:</a:t>
            </a:r>
            <a:endParaRPr/>
          </a:p>
          <a:p>
            <a:pPr indent="0" lvl="0" marL="216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16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{users.map(user =&gt; (</a:t>
            </a:r>
            <a:endParaRPr/>
          </a:p>
          <a:p>
            <a:pPr indent="0" lvl="0" marL="216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&lt;p key={user.id}&gt;{user.first_name} {user.last_name}&lt;/p&gt;</a:t>
            </a:r>
            <a:endParaRPr/>
          </a:p>
          <a:p>
            <a:pPr indent="0" lvl="0" marL="216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))}</a:t>
            </a:r>
            <a:endParaRPr/>
          </a:p>
          <a:p>
            <a:pPr indent="0" lvl="0" marL="216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0"/>
          <p:cNvSpPr/>
          <p:nvPr/>
        </p:nvSpPr>
        <p:spPr>
          <a:xfrm>
            <a:off x="-239760" y="3709080"/>
            <a:ext cx="180000" cy="1113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1"/>
          <p:cNvSpPr/>
          <p:nvPr/>
        </p:nvSpPr>
        <p:spPr>
          <a:xfrm>
            <a:off x="359280" y="101520"/>
            <a:ext cx="8997840" cy="4951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216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7. Utilizando Componentes Ionic para Dados</a:t>
            </a:r>
            <a:endParaRPr/>
          </a:p>
          <a:p>
            <a:pPr indent="0" lvl="0" marL="216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16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7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Pontos Principais:</a:t>
            </a:r>
            <a:endParaRPr/>
          </a:p>
          <a:p>
            <a:pPr indent="0" lvl="0" marL="216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700" u="sng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16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7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IonList &amp; IonItem:</a:t>
            </a:r>
            <a:r>
              <a:rPr b="0" i="0" lang="pt-BR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216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Componentes básicos do Ionic para listas.</a:t>
            </a:r>
            <a:endParaRPr/>
          </a:p>
          <a:p>
            <a:pPr indent="0" lvl="0" marL="216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16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7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Exemplo:</a:t>
            </a:r>
            <a:endParaRPr/>
          </a:p>
          <a:p>
            <a:pPr indent="0" lvl="0" marL="216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7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16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&lt;IonList&gt;</a:t>
            </a:r>
            <a:endParaRPr/>
          </a:p>
          <a:p>
            <a:pPr indent="0" lvl="0" marL="216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{users.map(user =&gt; (</a:t>
            </a:r>
            <a:endParaRPr/>
          </a:p>
          <a:p>
            <a:pPr indent="0" lvl="0" marL="216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&lt;IonItem key={user.id}&gt;</a:t>
            </a:r>
            <a:endParaRPr/>
          </a:p>
          <a:p>
            <a:pPr indent="0" lvl="0" marL="216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{user.first_name} {user.last_name}</a:t>
            </a:r>
            <a:endParaRPr/>
          </a:p>
          <a:p>
            <a:pPr indent="0" lvl="0" marL="216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&lt;/IonItem&gt;</a:t>
            </a:r>
            <a:endParaRPr/>
          </a:p>
          <a:p>
            <a:pPr indent="0" lvl="0" marL="216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))}</a:t>
            </a:r>
            <a:endParaRPr/>
          </a:p>
          <a:p>
            <a:pPr indent="0" lvl="0" marL="216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&lt;/IonList&gt;</a:t>
            </a:r>
            <a:endParaRPr/>
          </a:p>
          <a:p>
            <a:pPr indent="0" lvl="0" marL="216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1"/>
          <p:cNvSpPr/>
          <p:nvPr/>
        </p:nvSpPr>
        <p:spPr>
          <a:xfrm>
            <a:off x="-239760" y="3709080"/>
            <a:ext cx="180000" cy="1113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2"/>
          <p:cNvSpPr/>
          <p:nvPr/>
        </p:nvSpPr>
        <p:spPr>
          <a:xfrm flipH="1">
            <a:off x="72719" y="319830"/>
            <a:ext cx="9101962" cy="4739759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7832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const </a:t>
            </a:r>
            <a:r>
              <a:rPr b="0" i="0" lang="pt-BR" sz="18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[users</a:t>
            </a:r>
            <a:r>
              <a:rPr b="0" i="0" lang="pt-BR" sz="18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pt-BR" sz="18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setUsers</a:t>
            </a:r>
            <a:r>
              <a:rPr b="0" i="0" lang="pt-BR" sz="18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] = </a:t>
            </a:r>
            <a:r>
              <a:rPr b="0" i="0" lang="pt-BR" sz="18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useState</a:t>
            </a:r>
            <a:r>
              <a:rPr b="0" i="0" lang="pt-BR" sz="18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([])</a:t>
            </a:r>
            <a:r>
              <a:rPr b="0" i="0" lang="pt-BR" sz="18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br>
              <a:rPr b="0" i="0" lang="pt-BR" sz="18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pt-BR" sz="18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pt-BR" sz="18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useEffect</a:t>
            </a:r>
            <a:r>
              <a:rPr b="0" i="0" lang="pt-BR" sz="18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(() =&gt; {</a:t>
            </a:r>
            <a:br>
              <a:rPr b="0" i="0" lang="pt-BR" sz="18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pt-BR" sz="18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pt-BR" sz="1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// Carregar usuários quando o componente for montado</a:t>
            </a:r>
            <a:br>
              <a:rPr b="0" i="0" lang="pt-BR" sz="1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pt-BR" sz="1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pt-BR" sz="18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fetchUsers</a:t>
            </a:r>
            <a:r>
              <a:rPr b="0" i="0" lang="pt-BR" sz="18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b="0" i="0" lang="pt-BR" sz="18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br>
              <a:rPr b="0" i="0" lang="pt-BR" sz="18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pt-BR" sz="18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b="0" i="0" lang="pt-BR" sz="18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pt-BR" sz="18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[])</a:t>
            </a:r>
            <a:r>
              <a:rPr b="0" i="0" lang="pt-BR" sz="18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br>
              <a:rPr b="0" i="0" lang="pt-BR" sz="18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pt-BR" sz="18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pt-BR" sz="18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const </a:t>
            </a:r>
            <a:r>
              <a:rPr b="0" i="0" lang="pt-BR" sz="18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fetchUsers </a:t>
            </a:r>
            <a:r>
              <a:rPr b="0" i="0" lang="pt-BR" sz="18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= () =&gt; {</a:t>
            </a:r>
            <a:br>
              <a:rPr b="0" i="0" lang="pt-BR" sz="18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pt-BR" sz="18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    axios.</a:t>
            </a:r>
            <a:r>
              <a:rPr b="0" i="0" lang="pt-BR" sz="18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get</a:t>
            </a:r>
            <a:r>
              <a:rPr b="0" i="0" lang="pt-BR" sz="18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pt-BR" sz="1800" u="none" cap="none" strike="noStrike">
                <a:solidFill>
                  <a:srgbClr val="6A8759"/>
                </a:solidFill>
                <a:latin typeface="Arial"/>
                <a:ea typeface="Arial"/>
                <a:cs typeface="Arial"/>
                <a:sym typeface="Arial"/>
              </a:rPr>
              <a:t>'https://reqres.in/api/users'</a:t>
            </a:r>
            <a:r>
              <a:rPr b="0" i="0" lang="pt-BR" sz="18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br>
              <a:rPr b="0" i="0" lang="pt-BR" sz="18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pt-BR" sz="18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        .</a:t>
            </a:r>
            <a:r>
              <a:rPr b="0" i="0" lang="pt-BR" sz="18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then</a:t>
            </a:r>
            <a:r>
              <a:rPr b="0" i="0" lang="pt-BR" sz="18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(response =&gt; {</a:t>
            </a:r>
            <a:br>
              <a:rPr b="0" i="0" lang="pt-BR" sz="18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pt-BR" sz="18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  <a:r>
              <a:rPr b="0" i="0" lang="pt-BR" sz="18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setUsers</a:t>
            </a:r>
            <a:r>
              <a:rPr b="0" i="0" lang="pt-BR" sz="18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(response.</a:t>
            </a:r>
            <a:r>
              <a:rPr b="0" i="0" lang="pt-BR" sz="1800" u="none" cap="none" strike="noStrike">
                <a:solidFill>
                  <a:srgbClr val="9876AA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r>
              <a:rPr b="0" i="0" lang="pt-BR" sz="18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pt-BR" sz="1800" u="none" cap="none" strike="noStrike">
                <a:solidFill>
                  <a:srgbClr val="9876AA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r>
              <a:rPr b="0" i="0" lang="pt-BR" sz="18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0" i="0" lang="pt-BR" sz="18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br>
              <a:rPr b="0" i="0" lang="pt-BR" sz="18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pt-BR" sz="18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0" i="0" lang="pt-BR" sz="18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})</a:t>
            </a:r>
            <a:br>
              <a:rPr b="0" i="0" lang="pt-BR" sz="18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pt-BR" sz="18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        .</a:t>
            </a:r>
            <a:r>
              <a:rPr b="0" i="0" lang="pt-BR" sz="18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catch</a:t>
            </a:r>
            <a:r>
              <a:rPr b="0" i="0" lang="pt-BR" sz="18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(error =&gt; {</a:t>
            </a:r>
            <a:br>
              <a:rPr b="0" i="0" lang="pt-BR" sz="18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pt-BR" sz="18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  <a:r>
              <a:rPr b="1" i="1" lang="pt-BR" sz="1800" u="none" cap="none" strike="noStrike">
                <a:solidFill>
                  <a:srgbClr val="9876AA"/>
                </a:solidFill>
                <a:latin typeface="Arial"/>
                <a:ea typeface="Arial"/>
                <a:cs typeface="Arial"/>
                <a:sym typeface="Arial"/>
              </a:rPr>
              <a:t>console</a:t>
            </a:r>
            <a:r>
              <a:rPr b="0" i="0" lang="pt-BR" sz="18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pt-BR" sz="18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error</a:t>
            </a:r>
            <a:r>
              <a:rPr b="0" i="0" lang="pt-BR" sz="18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pt-BR" sz="1800" u="none" cap="none" strike="noStrike">
                <a:solidFill>
                  <a:srgbClr val="6A8759"/>
                </a:solidFill>
                <a:latin typeface="Arial"/>
                <a:ea typeface="Arial"/>
                <a:cs typeface="Arial"/>
                <a:sym typeface="Arial"/>
              </a:rPr>
              <a:t>"Erro ao buscar lista de usuários:"</a:t>
            </a:r>
            <a:r>
              <a:rPr b="0" i="0" lang="pt-BR" sz="18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pt-BR" sz="18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error)</a:t>
            </a:r>
            <a:r>
              <a:rPr b="0" i="0" lang="pt-BR" sz="18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br>
              <a:rPr b="0" i="0" lang="pt-BR" sz="18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pt-BR" sz="18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0" i="0" lang="pt-BR" sz="18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})</a:t>
            </a:r>
            <a:r>
              <a:rPr b="0" i="0" lang="pt-BR" sz="18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br>
              <a:rPr b="0" i="0" lang="pt-BR" sz="18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pt-BR" sz="18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b="0" i="0" lang="pt-BR" sz="18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CC783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"/>
          <p:cNvSpPr/>
          <p:nvPr/>
        </p:nvSpPr>
        <p:spPr>
          <a:xfrm flipH="1">
            <a:off x="201928" y="628903"/>
            <a:ext cx="9101962" cy="4678204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7832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const </a:t>
            </a:r>
            <a:r>
              <a:rPr b="0" i="0" lang="pt-BR" sz="18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addUser </a:t>
            </a:r>
            <a:r>
              <a:rPr b="0" i="0" lang="pt-BR" sz="18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= () =&gt; {</a:t>
            </a:r>
            <a:br>
              <a:rPr b="0" i="0" lang="pt-BR" sz="18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pt-BR" sz="18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pt-BR" sz="18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const </a:t>
            </a:r>
            <a:r>
              <a:rPr b="0" i="0" lang="pt-BR" sz="18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newUser = {</a:t>
            </a:r>
            <a:br>
              <a:rPr b="0" i="0" lang="pt-BR" sz="18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pt-BR" sz="18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0" i="0" lang="pt-BR" sz="1800" u="none" cap="none" strike="noStrike">
                <a:solidFill>
                  <a:srgbClr val="9876AA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r>
              <a:rPr b="0" i="0" lang="pt-BR" sz="18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0" i="0" lang="pt-BR" sz="1800" u="none" cap="none" strike="noStrike">
                <a:solidFill>
                  <a:srgbClr val="6A8759"/>
                </a:solidFill>
                <a:latin typeface="Arial"/>
                <a:ea typeface="Arial"/>
                <a:cs typeface="Arial"/>
                <a:sym typeface="Arial"/>
              </a:rPr>
              <a:t>"John Doe"</a:t>
            </a:r>
            <a:r>
              <a:rPr b="0" i="0" lang="pt-BR" sz="18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br>
              <a:rPr b="0" i="0" lang="pt-BR" sz="18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pt-BR" sz="18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0" i="0" lang="pt-BR" sz="1800" u="none" cap="none" strike="noStrike">
                <a:solidFill>
                  <a:srgbClr val="9876AA"/>
                </a:solidFill>
                <a:latin typeface="Arial"/>
                <a:ea typeface="Arial"/>
                <a:cs typeface="Arial"/>
                <a:sym typeface="Arial"/>
              </a:rPr>
              <a:t>job</a:t>
            </a:r>
            <a:r>
              <a:rPr b="0" i="0" lang="pt-BR" sz="18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0" i="0" lang="pt-BR" sz="1800" u="none" cap="none" strike="noStrike">
                <a:solidFill>
                  <a:srgbClr val="6A8759"/>
                </a:solidFill>
                <a:latin typeface="Arial"/>
                <a:ea typeface="Arial"/>
                <a:cs typeface="Arial"/>
                <a:sym typeface="Arial"/>
              </a:rPr>
              <a:t>"Software Developer"</a:t>
            </a:r>
            <a:br>
              <a:rPr b="0" i="0" lang="pt-BR" sz="1800" u="none" cap="none" strike="noStrike">
                <a:solidFill>
                  <a:srgbClr val="6A875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pt-BR" sz="1800" u="none" cap="none" strike="noStrike">
                <a:solidFill>
                  <a:srgbClr val="6A8759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pt-BR" sz="18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b="0" i="0" lang="pt-BR" sz="18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br>
              <a:rPr b="0" i="0" lang="pt-BR" sz="18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pt-BR" sz="18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pt-BR" sz="18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pt-BR" sz="18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axios.</a:t>
            </a:r>
            <a:r>
              <a:rPr b="0" i="0" lang="pt-BR" sz="18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post</a:t>
            </a:r>
            <a:r>
              <a:rPr b="0" i="0" lang="pt-BR" sz="18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pt-BR" sz="1800" u="none" cap="none" strike="noStrike">
                <a:solidFill>
                  <a:srgbClr val="6A8759"/>
                </a:solidFill>
                <a:latin typeface="Arial"/>
                <a:ea typeface="Arial"/>
                <a:cs typeface="Arial"/>
                <a:sym typeface="Arial"/>
              </a:rPr>
              <a:t>'https://reqres.in/api/users'</a:t>
            </a:r>
            <a:r>
              <a:rPr b="0" i="0" lang="pt-BR" sz="18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pt-BR" sz="18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newUser)</a:t>
            </a:r>
            <a:br>
              <a:rPr b="0" i="0" lang="pt-BR" sz="18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pt-BR" sz="18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        .</a:t>
            </a:r>
            <a:r>
              <a:rPr b="0" i="0" lang="pt-BR" sz="18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then</a:t>
            </a:r>
            <a:r>
              <a:rPr b="0" i="0" lang="pt-BR" sz="18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(response =&gt; {</a:t>
            </a:r>
            <a:br>
              <a:rPr b="0" i="0" lang="pt-BR" sz="18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pt-BR" sz="18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  <a:r>
              <a:rPr b="1" i="1" lang="pt-BR" sz="1800" u="none" cap="none" strike="noStrike">
                <a:solidFill>
                  <a:srgbClr val="9876AA"/>
                </a:solidFill>
                <a:latin typeface="Arial"/>
                <a:ea typeface="Arial"/>
                <a:cs typeface="Arial"/>
                <a:sym typeface="Arial"/>
              </a:rPr>
              <a:t>console</a:t>
            </a:r>
            <a:r>
              <a:rPr b="0" i="0" lang="pt-BR" sz="18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pt-BR" sz="18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log</a:t>
            </a:r>
            <a:r>
              <a:rPr b="0" i="0" lang="pt-BR" sz="18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pt-BR" sz="1800" u="none" cap="none" strike="noStrike">
                <a:solidFill>
                  <a:srgbClr val="6A8759"/>
                </a:solidFill>
                <a:latin typeface="Arial"/>
                <a:ea typeface="Arial"/>
                <a:cs typeface="Arial"/>
                <a:sym typeface="Arial"/>
              </a:rPr>
              <a:t>"Usuário criado:"</a:t>
            </a:r>
            <a:r>
              <a:rPr b="0" i="0" lang="pt-BR" sz="18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pt-BR" sz="18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response.</a:t>
            </a:r>
            <a:r>
              <a:rPr b="0" i="0" lang="pt-BR" sz="1800" u="none" cap="none" strike="noStrike">
                <a:solidFill>
                  <a:srgbClr val="9876AA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r>
              <a:rPr b="0" i="0" lang="pt-BR" sz="18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0" i="0" lang="pt-BR" sz="18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br>
              <a:rPr b="0" i="0" lang="pt-BR" sz="18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pt-BR" sz="18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  <a:r>
              <a:rPr b="0" i="0" lang="pt-BR" sz="18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fetchUsers</a:t>
            </a:r>
            <a:r>
              <a:rPr b="0" i="0" lang="pt-BR" sz="18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b="0" i="0" lang="pt-BR" sz="18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; </a:t>
            </a:r>
            <a:r>
              <a:rPr b="0" i="0" lang="pt-BR" sz="1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// Recarregar a lista após adicionar</a:t>
            </a:r>
            <a:br>
              <a:rPr b="0" i="0" lang="pt-BR" sz="1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pt-BR" sz="1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0" i="0" lang="pt-BR" sz="18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})</a:t>
            </a:r>
            <a:br>
              <a:rPr b="0" i="0" lang="pt-BR" sz="18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pt-BR" sz="18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        .</a:t>
            </a:r>
            <a:r>
              <a:rPr b="0" i="0" lang="pt-BR" sz="18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catch</a:t>
            </a:r>
            <a:r>
              <a:rPr b="0" i="0" lang="pt-BR" sz="18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(error =&gt; {</a:t>
            </a:r>
            <a:br>
              <a:rPr b="0" i="0" lang="pt-BR" sz="18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pt-BR" sz="18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  <a:r>
              <a:rPr b="1" i="1" lang="pt-BR" sz="1800" u="none" cap="none" strike="noStrike">
                <a:solidFill>
                  <a:srgbClr val="9876AA"/>
                </a:solidFill>
                <a:latin typeface="Arial"/>
                <a:ea typeface="Arial"/>
                <a:cs typeface="Arial"/>
                <a:sym typeface="Arial"/>
              </a:rPr>
              <a:t>console</a:t>
            </a:r>
            <a:r>
              <a:rPr b="0" i="0" lang="pt-BR" sz="18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pt-BR" sz="18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error</a:t>
            </a:r>
            <a:r>
              <a:rPr b="0" i="0" lang="pt-BR" sz="18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pt-BR" sz="1800" u="none" cap="none" strike="noStrike">
                <a:solidFill>
                  <a:srgbClr val="6A8759"/>
                </a:solidFill>
                <a:latin typeface="Arial"/>
                <a:ea typeface="Arial"/>
                <a:cs typeface="Arial"/>
                <a:sym typeface="Arial"/>
              </a:rPr>
              <a:t>"Erro ao adicionar usuário:"</a:t>
            </a:r>
            <a:r>
              <a:rPr b="0" i="0" lang="pt-BR" sz="18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pt-BR" sz="18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error)</a:t>
            </a:r>
            <a:r>
              <a:rPr b="0" i="0" lang="pt-BR" sz="18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br>
              <a:rPr b="0" i="0" lang="pt-BR" sz="18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pt-BR" sz="18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0" i="0" lang="pt-BR" sz="18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})</a:t>
            </a:r>
            <a:r>
              <a:rPr b="0" i="0" lang="pt-BR" sz="18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br>
              <a:rPr b="0" i="0" lang="pt-BR" sz="18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pt-BR" sz="18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b="0" i="0" lang="pt-BR" sz="18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4"/>
          <p:cNvSpPr/>
          <p:nvPr/>
        </p:nvSpPr>
        <p:spPr>
          <a:xfrm flipH="1">
            <a:off x="182050" y="219174"/>
            <a:ext cx="9101962" cy="5232202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BF6A"/>
              </a:buClr>
              <a:buSzPts val="1800"/>
              <a:buFont typeface="Arimo"/>
              <a:buNone/>
            </a:pPr>
            <a:r>
              <a:rPr b="0" i="0" lang="pt-BR" sz="1800" u="none" cap="none" strike="noStrike">
                <a:solidFill>
                  <a:srgbClr val="E8BF6A"/>
                </a:solidFill>
                <a:latin typeface="Arimo"/>
                <a:ea typeface="Arimo"/>
                <a:cs typeface="Arimo"/>
                <a:sym typeface="Arimo"/>
              </a:rPr>
              <a:t>&lt;IonPage&gt;</a:t>
            </a:r>
            <a:br>
              <a:rPr b="0" i="0" lang="pt-BR" sz="1800" u="none" cap="none" strike="noStrike">
                <a:solidFill>
                  <a:srgbClr val="E8BF6A"/>
                </a:solidFill>
                <a:latin typeface="Arimo"/>
                <a:ea typeface="Arimo"/>
                <a:cs typeface="Arimo"/>
                <a:sym typeface="Arimo"/>
              </a:rPr>
            </a:br>
            <a:br>
              <a:rPr b="0" i="0" lang="pt-BR" sz="1800" u="none" cap="none" strike="noStrike">
                <a:solidFill>
                  <a:srgbClr val="E8BF6A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0" i="0" lang="pt-BR" sz="1800" u="none" cap="none" strike="noStrike">
                <a:solidFill>
                  <a:srgbClr val="E8BF6A"/>
                </a:solidFill>
                <a:latin typeface="Arimo"/>
                <a:ea typeface="Arimo"/>
                <a:cs typeface="Arimo"/>
                <a:sym typeface="Arimo"/>
              </a:rPr>
              <a:t>        &lt;IonHeader&gt;</a:t>
            </a:r>
            <a:br>
              <a:rPr b="0" i="0" lang="pt-BR" sz="1800" u="none" cap="none" strike="noStrike">
                <a:solidFill>
                  <a:srgbClr val="E8BF6A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0" i="0" lang="pt-BR" sz="1800" u="none" cap="none" strike="noStrike">
                <a:solidFill>
                  <a:srgbClr val="E8BF6A"/>
                </a:solidFill>
                <a:latin typeface="Arimo"/>
                <a:ea typeface="Arimo"/>
                <a:cs typeface="Arimo"/>
                <a:sym typeface="Arimo"/>
              </a:rPr>
              <a:t>            &lt;IonToolbar&gt;</a:t>
            </a:r>
            <a:br>
              <a:rPr b="0" i="0" lang="pt-BR" sz="1800" u="none" cap="none" strike="noStrike">
                <a:solidFill>
                  <a:srgbClr val="E8BF6A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0" i="0" lang="pt-BR" sz="1800" u="none" cap="none" strike="noStrike">
                <a:solidFill>
                  <a:srgbClr val="E8BF6A"/>
                </a:solidFill>
                <a:latin typeface="Arimo"/>
                <a:ea typeface="Arimo"/>
                <a:cs typeface="Arimo"/>
                <a:sym typeface="Arimo"/>
              </a:rPr>
              <a:t>                &lt;IonTitle&gt;</a:t>
            </a:r>
            <a:r>
              <a:rPr b="0" i="0" lang="pt-BR" sz="18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Blank</a:t>
            </a:r>
            <a:r>
              <a:rPr b="0" i="0" lang="pt-BR" sz="1800" u="none" cap="none" strike="noStrike">
                <a:solidFill>
                  <a:srgbClr val="E8BF6A"/>
                </a:solidFill>
                <a:latin typeface="Arimo"/>
                <a:ea typeface="Arimo"/>
                <a:cs typeface="Arimo"/>
                <a:sym typeface="Arimo"/>
              </a:rPr>
              <a:t>&lt;/IonTitle&gt;</a:t>
            </a:r>
            <a:br>
              <a:rPr b="0" i="0" lang="pt-BR" sz="1800" u="none" cap="none" strike="noStrike">
                <a:solidFill>
                  <a:srgbClr val="E8BF6A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0" i="0" lang="pt-BR" sz="1800" u="none" cap="none" strike="noStrike">
                <a:solidFill>
                  <a:srgbClr val="E8BF6A"/>
                </a:solidFill>
                <a:latin typeface="Arimo"/>
                <a:ea typeface="Arimo"/>
                <a:cs typeface="Arimo"/>
                <a:sym typeface="Arimo"/>
              </a:rPr>
              <a:t>            &lt;/IonToolbar&gt;</a:t>
            </a:r>
            <a:br>
              <a:rPr b="0" i="0" lang="pt-BR" sz="1800" u="none" cap="none" strike="noStrike">
                <a:solidFill>
                  <a:srgbClr val="E8BF6A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0" i="0" lang="pt-BR" sz="1800" u="none" cap="none" strike="noStrike">
                <a:solidFill>
                  <a:srgbClr val="E8BF6A"/>
                </a:solidFill>
                <a:latin typeface="Arimo"/>
                <a:ea typeface="Arimo"/>
                <a:cs typeface="Arimo"/>
                <a:sym typeface="Arimo"/>
              </a:rPr>
              <a:t>        &lt;/IonHeader&gt;</a:t>
            </a:r>
            <a:br>
              <a:rPr b="0" i="0" lang="pt-BR" sz="1800" u="none" cap="none" strike="noStrike">
                <a:solidFill>
                  <a:srgbClr val="E8BF6A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0" i="0" lang="pt-BR" sz="1800" u="none" cap="none" strike="noStrike">
                <a:solidFill>
                  <a:srgbClr val="E8BF6A"/>
                </a:solidFill>
                <a:latin typeface="Arimo"/>
                <a:ea typeface="Arimo"/>
                <a:cs typeface="Arimo"/>
                <a:sym typeface="Arimo"/>
              </a:rPr>
              <a:t>    &lt;IonContent&gt;</a:t>
            </a:r>
            <a:br>
              <a:rPr b="0" i="0" lang="pt-BR" sz="1800" u="none" cap="none" strike="noStrike">
                <a:solidFill>
                  <a:srgbClr val="E8BF6A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0" i="0" lang="pt-BR" sz="1800" u="none" cap="none" strike="noStrike">
                <a:solidFill>
                  <a:srgbClr val="E8BF6A"/>
                </a:solidFill>
                <a:latin typeface="Arimo"/>
                <a:ea typeface="Arimo"/>
                <a:cs typeface="Arimo"/>
                <a:sym typeface="Arimo"/>
              </a:rPr>
              <a:t>        &lt;h2&gt;</a:t>
            </a:r>
            <a:r>
              <a:rPr b="0" i="0" lang="pt-BR" sz="18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Lista de Usuários:</a:t>
            </a:r>
            <a:r>
              <a:rPr b="0" i="0" lang="pt-BR" sz="1800" u="none" cap="none" strike="noStrike">
                <a:solidFill>
                  <a:srgbClr val="E8BF6A"/>
                </a:solidFill>
                <a:latin typeface="Arimo"/>
                <a:ea typeface="Arimo"/>
                <a:cs typeface="Arimo"/>
                <a:sym typeface="Arimo"/>
              </a:rPr>
              <a:t>&lt;/h2&gt;</a:t>
            </a:r>
            <a:br>
              <a:rPr b="0" i="0" lang="pt-BR" sz="1800" u="none" cap="none" strike="noStrike">
                <a:solidFill>
                  <a:srgbClr val="E8BF6A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0" i="0" lang="pt-BR" sz="1800" u="none" cap="none" strike="noStrike">
                <a:solidFill>
                  <a:srgbClr val="E8BF6A"/>
                </a:solidFill>
                <a:latin typeface="Arimo"/>
                <a:ea typeface="Arimo"/>
                <a:cs typeface="Arimo"/>
                <a:sym typeface="Arimo"/>
              </a:rPr>
              <a:t>        &lt;ul&gt;</a:t>
            </a:r>
            <a:br>
              <a:rPr b="0" i="0" lang="pt-BR" sz="1800" u="none" cap="none" strike="noStrike">
                <a:solidFill>
                  <a:srgbClr val="E8BF6A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0" i="0" lang="pt-BR" sz="1800" u="none" cap="none" strike="noStrike">
                <a:solidFill>
                  <a:srgbClr val="E8BF6A"/>
                </a:solidFill>
                <a:latin typeface="Arimo"/>
                <a:ea typeface="Arimo"/>
                <a:cs typeface="Arimo"/>
                <a:sym typeface="Arimo"/>
              </a:rPr>
              <a:t>            {</a:t>
            </a:r>
            <a:r>
              <a:rPr b="0" i="0" lang="pt-BR" sz="18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users.</a:t>
            </a:r>
            <a:r>
              <a:rPr b="0" i="0" lang="pt-BR" sz="1800" u="none" cap="none" strike="noStrike">
                <a:solidFill>
                  <a:srgbClr val="FFC66D"/>
                </a:solidFill>
                <a:latin typeface="Arimo"/>
                <a:ea typeface="Arimo"/>
                <a:cs typeface="Arimo"/>
                <a:sym typeface="Arimo"/>
              </a:rPr>
              <a:t>map</a:t>
            </a:r>
            <a:r>
              <a:rPr b="0" i="0" lang="pt-BR" sz="18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(user =&gt; (</a:t>
            </a:r>
            <a:br>
              <a:rPr b="0" i="0" lang="pt-BR" sz="18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0" i="0" lang="pt-BR" sz="18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                </a:t>
            </a:r>
            <a:r>
              <a:rPr b="0" i="0" lang="pt-BR" sz="1800" u="none" cap="none" strike="noStrike">
                <a:solidFill>
                  <a:srgbClr val="E8BF6A"/>
                </a:solidFill>
                <a:latin typeface="Arimo"/>
                <a:ea typeface="Arimo"/>
                <a:cs typeface="Arimo"/>
                <a:sym typeface="Arimo"/>
              </a:rPr>
              <a:t>&lt;li </a:t>
            </a:r>
            <a:r>
              <a:rPr b="0" i="0" lang="pt-BR" sz="1800" u="none" cap="none" strike="noStrike">
                <a:solidFill>
                  <a:srgbClr val="BABABA"/>
                </a:solidFill>
                <a:latin typeface="Arimo"/>
                <a:ea typeface="Arimo"/>
                <a:cs typeface="Arimo"/>
                <a:sym typeface="Arimo"/>
              </a:rPr>
              <a:t>key</a:t>
            </a:r>
            <a:r>
              <a:rPr b="0" i="0" lang="pt-BR" sz="1800" u="none" cap="none" strike="noStrike">
                <a:solidFill>
                  <a:srgbClr val="6A8759"/>
                </a:solidFill>
                <a:latin typeface="Arimo"/>
                <a:ea typeface="Arimo"/>
                <a:cs typeface="Arimo"/>
                <a:sym typeface="Arimo"/>
              </a:rPr>
              <a:t>=</a:t>
            </a:r>
            <a:r>
              <a:rPr b="0" i="0" lang="pt-BR" sz="1800" u="none" cap="none" strike="noStrike">
                <a:solidFill>
                  <a:srgbClr val="E8BF6A"/>
                </a:solidFill>
                <a:latin typeface="Arimo"/>
                <a:ea typeface="Arimo"/>
                <a:cs typeface="Arimo"/>
                <a:sym typeface="Arimo"/>
              </a:rPr>
              <a:t>{</a:t>
            </a:r>
            <a:r>
              <a:rPr b="0" i="0" lang="pt-BR" sz="18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user.</a:t>
            </a:r>
            <a:r>
              <a:rPr b="0" i="0" lang="pt-BR" sz="1800" u="none" cap="none" strike="noStrike">
                <a:solidFill>
                  <a:srgbClr val="9876AA"/>
                </a:solidFill>
                <a:latin typeface="Arimo"/>
                <a:ea typeface="Arimo"/>
                <a:cs typeface="Arimo"/>
                <a:sym typeface="Arimo"/>
              </a:rPr>
              <a:t>id</a:t>
            </a:r>
            <a:r>
              <a:rPr b="0" i="0" lang="pt-BR" sz="1800" u="none" cap="none" strike="noStrike">
                <a:solidFill>
                  <a:srgbClr val="E8BF6A"/>
                </a:solidFill>
                <a:latin typeface="Arimo"/>
                <a:ea typeface="Arimo"/>
                <a:cs typeface="Arimo"/>
                <a:sym typeface="Arimo"/>
              </a:rPr>
              <a:t>}&gt;{</a:t>
            </a:r>
            <a:r>
              <a:rPr b="0" i="0" lang="pt-BR" sz="18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user.first_name</a:t>
            </a:r>
            <a:r>
              <a:rPr b="0" i="0" lang="pt-BR" sz="1800" u="none" cap="none" strike="noStrike">
                <a:solidFill>
                  <a:srgbClr val="E8BF6A"/>
                </a:solidFill>
                <a:latin typeface="Arimo"/>
                <a:ea typeface="Arimo"/>
                <a:cs typeface="Arimo"/>
                <a:sym typeface="Arimo"/>
              </a:rPr>
              <a:t>} {</a:t>
            </a:r>
            <a:r>
              <a:rPr b="0" i="0" lang="pt-BR" sz="18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user.last_name</a:t>
            </a:r>
            <a:r>
              <a:rPr b="0" i="0" lang="pt-BR" sz="1800" u="none" cap="none" strike="noStrike">
                <a:solidFill>
                  <a:srgbClr val="E8BF6A"/>
                </a:solidFill>
                <a:latin typeface="Arimo"/>
                <a:ea typeface="Arimo"/>
                <a:cs typeface="Arimo"/>
                <a:sym typeface="Arimo"/>
              </a:rPr>
              <a:t>}&lt;/li&gt;</a:t>
            </a:r>
            <a:br>
              <a:rPr b="0" i="0" lang="pt-BR" sz="1800" u="none" cap="none" strike="noStrike">
                <a:solidFill>
                  <a:srgbClr val="E8BF6A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0" i="0" lang="pt-BR" sz="1800" u="none" cap="none" strike="noStrike">
                <a:solidFill>
                  <a:srgbClr val="E8BF6A"/>
                </a:solidFill>
                <a:latin typeface="Arimo"/>
                <a:ea typeface="Arimo"/>
                <a:cs typeface="Arimo"/>
                <a:sym typeface="Arimo"/>
              </a:rPr>
              <a:t>            </a:t>
            </a:r>
            <a:r>
              <a:rPr b="0" i="0" lang="pt-BR" sz="18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))</a:t>
            </a:r>
            <a:r>
              <a:rPr b="0" i="0" lang="pt-BR" sz="1800" u="none" cap="none" strike="noStrike">
                <a:solidFill>
                  <a:srgbClr val="E8BF6A"/>
                </a:solidFill>
                <a:latin typeface="Arimo"/>
                <a:ea typeface="Arimo"/>
                <a:cs typeface="Arimo"/>
                <a:sym typeface="Arimo"/>
              </a:rPr>
              <a:t>}</a:t>
            </a:r>
            <a:br>
              <a:rPr b="0" i="0" lang="pt-BR" sz="1800" u="none" cap="none" strike="noStrike">
                <a:solidFill>
                  <a:srgbClr val="E8BF6A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0" i="0" lang="pt-BR" sz="1800" u="none" cap="none" strike="noStrike">
                <a:solidFill>
                  <a:srgbClr val="E8BF6A"/>
                </a:solidFill>
                <a:latin typeface="Arimo"/>
                <a:ea typeface="Arimo"/>
                <a:cs typeface="Arimo"/>
                <a:sym typeface="Arimo"/>
              </a:rPr>
              <a:t>        &lt;/ul&gt;</a:t>
            </a:r>
            <a:br>
              <a:rPr b="0" i="0" lang="pt-BR" sz="1800" u="none" cap="none" strike="noStrike">
                <a:solidFill>
                  <a:srgbClr val="E8BF6A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0" i="0" lang="pt-BR" sz="1800" u="none" cap="none" strike="noStrike">
                <a:solidFill>
                  <a:srgbClr val="E8BF6A"/>
                </a:solidFill>
                <a:latin typeface="Arimo"/>
                <a:ea typeface="Arimo"/>
                <a:cs typeface="Arimo"/>
                <a:sym typeface="Arimo"/>
              </a:rPr>
              <a:t>        &lt;IonButton </a:t>
            </a:r>
            <a:r>
              <a:rPr b="0" i="0" lang="pt-BR" sz="1800" u="none" cap="none" strike="noStrike">
                <a:solidFill>
                  <a:srgbClr val="BABABA"/>
                </a:solidFill>
                <a:latin typeface="Arimo"/>
                <a:ea typeface="Arimo"/>
                <a:cs typeface="Arimo"/>
                <a:sym typeface="Arimo"/>
              </a:rPr>
              <a:t>onClick</a:t>
            </a:r>
            <a:r>
              <a:rPr b="0" i="0" lang="pt-BR" sz="1800" u="none" cap="none" strike="noStrike">
                <a:solidFill>
                  <a:srgbClr val="6A8759"/>
                </a:solidFill>
                <a:latin typeface="Arimo"/>
                <a:ea typeface="Arimo"/>
                <a:cs typeface="Arimo"/>
                <a:sym typeface="Arimo"/>
              </a:rPr>
              <a:t>=</a:t>
            </a:r>
            <a:r>
              <a:rPr b="0" i="0" lang="pt-BR" sz="1800" u="none" cap="none" strike="noStrike">
                <a:solidFill>
                  <a:srgbClr val="E8BF6A"/>
                </a:solidFill>
                <a:latin typeface="Arimo"/>
                <a:ea typeface="Arimo"/>
                <a:cs typeface="Arimo"/>
                <a:sym typeface="Arimo"/>
              </a:rPr>
              <a:t>{</a:t>
            </a:r>
            <a:r>
              <a:rPr b="0" i="0" lang="pt-BR" sz="1800" u="none" cap="none" strike="noStrike">
                <a:solidFill>
                  <a:srgbClr val="FFC66D"/>
                </a:solidFill>
                <a:latin typeface="Arimo"/>
                <a:ea typeface="Arimo"/>
                <a:cs typeface="Arimo"/>
                <a:sym typeface="Arimo"/>
              </a:rPr>
              <a:t>addUser</a:t>
            </a:r>
            <a:r>
              <a:rPr b="0" i="0" lang="pt-BR" sz="1800" u="none" cap="none" strike="noStrike">
                <a:solidFill>
                  <a:srgbClr val="E8BF6A"/>
                </a:solidFill>
                <a:latin typeface="Arimo"/>
                <a:ea typeface="Arimo"/>
                <a:cs typeface="Arimo"/>
                <a:sym typeface="Arimo"/>
              </a:rPr>
              <a:t>}&gt;</a:t>
            </a:r>
            <a:r>
              <a:rPr b="0" i="0" lang="pt-BR" sz="18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Adicionar Usuário</a:t>
            </a:r>
            <a:r>
              <a:rPr b="0" i="0" lang="pt-BR" sz="1800" u="none" cap="none" strike="noStrike">
                <a:solidFill>
                  <a:srgbClr val="E8BF6A"/>
                </a:solidFill>
                <a:latin typeface="Arimo"/>
                <a:ea typeface="Arimo"/>
                <a:cs typeface="Arimo"/>
                <a:sym typeface="Arimo"/>
              </a:rPr>
              <a:t>&lt;/IonButton&gt;</a:t>
            </a:r>
            <a:br>
              <a:rPr b="0" i="0" lang="pt-BR" sz="1800" u="none" cap="none" strike="noStrike">
                <a:solidFill>
                  <a:srgbClr val="E8BF6A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0" i="0" lang="pt-BR" sz="1800" u="none" cap="none" strike="noStrike">
                <a:solidFill>
                  <a:srgbClr val="E8BF6A"/>
                </a:solidFill>
                <a:latin typeface="Arimo"/>
                <a:ea typeface="Arimo"/>
                <a:cs typeface="Arimo"/>
                <a:sym typeface="Arimo"/>
              </a:rPr>
              <a:t>    &lt;/IonContent&gt;</a:t>
            </a:r>
            <a:br>
              <a:rPr b="0" i="0" lang="pt-BR" sz="1800" u="none" cap="none" strike="noStrike">
                <a:solidFill>
                  <a:srgbClr val="E8BF6A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0" i="0" lang="pt-BR" sz="1800" u="none" cap="none" strike="noStrike">
                <a:solidFill>
                  <a:srgbClr val="E8BF6A"/>
                </a:solidFill>
                <a:latin typeface="Arimo"/>
                <a:ea typeface="Arimo"/>
                <a:cs typeface="Arimo"/>
                <a:sym typeface="Arimo"/>
              </a:rPr>
              <a:t>&lt;/IonPage&gt;</a:t>
            </a:r>
            <a:endParaRPr b="0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5"/>
          <p:cNvSpPr/>
          <p:nvPr/>
        </p:nvSpPr>
        <p:spPr>
          <a:xfrm>
            <a:off x="359280" y="101520"/>
            <a:ext cx="8997840" cy="4951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216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8. Uso de bibliotecas de requisições HTTP</a:t>
            </a:r>
            <a:endParaRPr/>
          </a:p>
          <a:p>
            <a:pPr indent="0" lvl="0" marL="216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16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7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Bibliotecas populares:</a:t>
            </a:r>
            <a:r>
              <a:rPr b="0" i="0" lang="pt-BR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axios, fetch (nativo do JavaScript).</a:t>
            </a:r>
            <a:endParaRPr/>
          </a:p>
          <a:p>
            <a:pPr indent="0" lvl="0" marL="216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16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7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Por que usar bibliotecas?</a:t>
            </a:r>
            <a:endParaRPr/>
          </a:p>
          <a:p>
            <a:pPr indent="-285750" lvl="0" marL="501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b="0" i="0" lang="pt-BR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Facilita a realização de requisições HTTP.</a:t>
            </a:r>
            <a:endParaRPr/>
          </a:p>
          <a:p>
            <a:pPr indent="-285750" lvl="0" marL="501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b="0" i="0" lang="pt-BR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Tratamento integrado de erros.</a:t>
            </a:r>
            <a:endParaRPr/>
          </a:p>
          <a:p>
            <a:pPr indent="-285750" lvl="0" marL="501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b="0" i="0" lang="pt-BR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Transformação automática de JSON.</a:t>
            </a:r>
            <a:endParaRPr/>
          </a:p>
          <a:p>
            <a:pPr indent="-285750" lvl="0" marL="501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b="0" i="0" lang="pt-BR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Exemplo com Axios:</a:t>
            </a:r>
            <a:endParaRPr/>
          </a:p>
          <a:p>
            <a:pPr indent="0" lvl="0" marL="216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16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Exemplos com Axios</a:t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16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16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axios.get('https://reqres.in/api/users')</a:t>
            </a:r>
            <a:br>
              <a:rPr b="0" i="0" lang="pt-BR" sz="14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0" i="0" lang="pt-BR" sz="14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   .then(response =&gt; {</a:t>
            </a:r>
            <a:br>
              <a:rPr b="0" i="0" lang="pt-BR" sz="14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0" i="0" lang="pt-BR" sz="14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       </a:t>
            </a:r>
            <a:r>
              <a:rPr b="1" i="1" lang="pt-BR" sz="14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console</a:t>
            </a:r>
            <a:r>
              <a:rPr b="0" i="0" lang="pt-BR" sz="14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.log(response.data);</a:t>
            </a:r>
            <a:br>
              <a:rPr b="0" i="0" lang="pt-BR" sz="14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0" i="0" lang="pt-BR" sz="14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   })</a:t>
            </a:r>
            <a:br>
              <a:rPr b="0" i="0" lang="pt-BR" sz="14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0" i="0" lang="pt-BR" sz="14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   .catch(error =&gt; {</a:t>
            </a:r>
            <a:br>
              <a:rPr b="0" i="0" lang="pt-BR" sz="14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0" i="0" lang="pt-BR" sz="14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       </a:t>
            </a:r>
            <a:r>
              <a:rPr b="1" i="1" lang="pt-BR" sz="14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console</a:t>
            </a:r>
            <a:r>
              <a:rPr b="0" i="0" lang="pt-BR" sz="14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.error("Erro:", error);</a:t>
            </a:r>
            <a:br>
              <a:rPr b="0" i="0" lang="pt-BR" sz="14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0" i="0" lang="pt-BR" sz="14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   });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16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15"/>
          <p:cNvSpPr/>
          <p:nvPr/>
        </p:nvSpPr>
        <p:spPr>
          <a:xfrm>
            <a:off x="-239760" y="3709080"/>
            <a:ext cx="180000" cy="1113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6"/>
          <p:cNvSpPr/>
          <p:nvPr/>
        </p:nvSpPr>
        <p:spPr>
          <a:xfrm>
            <a:off x="359280" y="101520"/>
            <a:ext cx="8997840" cy="4951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216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Exemplos com Fetch</a:t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16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16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fetch('https://reqres.in/api/users')</a:t>
            </a:r>
            <a:endParaRPr/>
          </a:p>
          <a:p>
            <a:pPr indent="0" lvl="0" marL="216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    .then(response =&gt; response.json())</a:t>
            </a:r>
            <a:endParaRPr/>
          </a:p>
          <a:p>
            <a:pPr indent="0" lvl="0" marL="216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    .then(data =&gt; {</a:t>
            </a:r>
            <a:endParaRPr/>
          </a:p>
          <a:p>
            <a:pPr indent="0" lvl="0" marL="216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        console.log(data);</a:t>
            </a:r>
            <a:endParaRPr/>
          </a:p>
          <a:p>
            <a:pPr indent="0" lvl="0" marL="216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    })</a:t>
            </a:r>
            <a:endParaRPr/>
          </a:p>
          <a:p>
            <a:pPr indent="0" lvl="0" marL="216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    .catch(error =&gt; {</a:t>
            </a:r>
            <a:endParaRPr/>
          </a:p>
          <a:p>
            <a:pPr indent="0" lvl="0" marL="216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        console.error("Erro:", error);</a:t>
            </a:r>
            <a:endParaRPr/>
          </a:p>
          <a:p>
            <a:pPr indent="0" lvl="0" marL="216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    });</a:t>
            </a:r>
            <a:endParaRPr/>
          </a:p>
          <a:p>
            <a:pPr indent="0" lvl="0" marL="216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216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7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Recomendação:</a:t>
            </a:r>
            <a:r>
              <a:rPr b="0" i="0" lang="pt-BR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Opte pelo que for mais confortável para seu projeto. axios tem alguns benefícios adicionais, mas fetch é nativo e não requer instalação.</a:t>
            </a:r>
            <a:endParaRPr/>
          </a:p>
          <a:p>
            <a:pPr indent="0" lvl="0" marL="216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16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16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16"/>
          <p:cNvSpPr/>
          <p:nvPr/>
        </p:nvSpPr>
        <p:spPr>
          <a:xfrm>
            <a:off x="-239760" y="3709080"/>
            <a:ext cx="180000" cy="1113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7"/>
          <p:cNvSpPr/>
          <p:nvPr/>
        </p:nvSpPr>
        <p:spPr>
          <a:xfrm>
            <a:off x="359280" y="101520"/>
            <a:ext cx="8997840" cy="4951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216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9. Tratando Erros com try...catch</a:t>
            </a:r>
            <a:endParaRPr/>
          </a:p>
          <a:p>
            <a:pPr indent="0" lvl="0" marL="216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16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7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Pontos Principais:</a:t>
            </a:r>
            <a:endParaRPr/>
          </a:p>
          <a:p>
            <a:pPr indent="0" lvl="0" marL="216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700" u="sng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16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7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Requisições Assíncronas: </a:t>
            </a:r>
            <a:r>
              <a:rPr b="0" i="0" lang="pt-BR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Operações que não completam imediatamente.</a:t>
            </a:r>
            <a:endParaRPr/>
          </a:p>
          <a:p>
            <a:pPr indent="0" lvl="0" marL="216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try...catch: Usado para capturar e tratar erros em operações que podem falhar.</a:t>
            </a:r>
            <a:endParaRPr/>
          </a:p>
          <a:p>
            <a:pPr indent="0" lvl="0" marL="216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16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7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Exemplo:</a:t>
            </a:r>
            <a:endParaRPr/>
          </a:p>
          <a:p>
            <a:pPr indent="0" lvl="0" marL="216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700" u="sng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16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async function fetchData() {</a:t>
            </a:r>
            <a:endParaRPr/>
          </a:p>
          <a:p>
            <a:pPr indent="0" lvl="0" marL="216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try {</a:t>
            </a:r>
            <a:endParaRPr/>
          </a:p>
          <a:p>
            <a:pPr indent="0" lvl="0" marL="216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let response = await axios.get('https://reqres.in/api/users');</a:t>
            </a:r>
            <a:endParaRPr/>
          </a:p>
          <a:p>
            <a:pPr indent="0" lvl="0" marL="216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setUsers(response.data);</a:t>
            </a:r>
            <a:endParaRPr/>
          </a:p>
          <a:p>
            <a:pPr indent="0" lvl="0" marL="216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} catch (error) {</a:t>
            </a:r>
            <a:endParaRPr/>
          </a:p>
          <a:p>
            <a:pPr indent="0" lvl="0" marL="216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console.error("Erro ao buscar dados:", error);</a:t>
            </a:r>
            <a:endParaRPr/>
          </a:p>
          <a:p>
            <a:pPr indent="0" lvl="0" marL="216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/>
          </a:p>
          <a:p>
            <a:pPr indent="0" lvl="0" marL="216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0" lvl="0" marL="216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17"/>
          <p:cNvSpPr/>
          <p:nvPr/>
        </p:nvSpPr>
        <p:spPr>
          <a:xfrm>
            <a:off x="-239760" y="3709080"/>
            <a:ext cx="180000" cy="1113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8"/>
          <p:cNvSpPr/>
          <p:nvPr/>
        </p:nvSpPr>
        <p:spPr>
          <a:xfrm>
            <a:off x="359280" y="101520"/>
            <a:ext cx="8997840" cy="4951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216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10. Respostas de API e Códigos de Status</a:t>
            </a:r>
            <a:endParaRPr/>
          </a:p>
          <a:p>
            <a:pPr indent="0" lvl="0" marL="216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16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7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Pontos Principais:</a:t>
            </a:r>
            <a:endParaRPr/>
          </a:p>
          <a:p>
            <a:pPr indent="0" lvl="0" marL="216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700" u="sng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16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7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Códigos de Status: </a:t>
            </a:r>
            <a:r>
              <a:rPr b="0" i="0" lang="pt-BR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Indicam o resultado de uma requisição HTTP.</a:t>
            </a:r>
            <a:endParaRPr/>
          </a:p>
          <a:p>
            <a:pPr indent="0" lvl="0" marL="216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Comuns: 200 (OK), 404 (Not Found), 500 (Internal Server Error).</a:t>
            </a:r>
            <a:endParaRPr/>
          </a:p>
          <a:p>
            <a:pPr indent="0" lvl="0" marL="216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16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7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Exemplo:</a:t>
            </a:r>
            <a:endParaRPr/>
          </a:p>
          <a:p>
            <a:pPr indent="0" lvl="0" marL="216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700" u="sng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16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(response.status === 404) {</a:t>
            </a:r>
            <a:endParaRPr/>
          </a:p>
          <a:p>
            <a:pPr indent="0" lvl="0" marL="216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console.error("Recurso não encontrado.");</a:t>
            </a:r>
            <a:endParaRPr/>
          </a:p>
          <a:p>
            <a:pPr indent="0" lvl="0" marL="216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 else if (response.status === 500) {</a:t>
            </a:r>
            <a:endParaRPr/>
          </a:p>
          <a:p>
            <a:pPr indent="0" lvl="0" marL="216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console.error("Erro no servidor.");</a:t>
            </a:r>
            <a:endParaRPr/>
          </a:p>
          <a:p>
            <a:pPr indent="0" lvl="0" marL="216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  <p:sp>
        <p:nvSpPr>
          <p:cNvPr id="219" name="Google Shape;219;p18"/>
          <p:cNvSpPr/>
          <p:nvPr/>
        </p:nvSpPr>
        <p:spPr>
          <a:xfrm>
            <a:off x="-239760" y="3709080"/>
            <a:ext cx="180000" cy="1113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9"/>
          <p:cNvSpPr/>
          <p:nvPr/>
        </p:nvSpPr>
        <p:spPr>
          <a:xfrm>
            <a:off x="359280" y="101520"/>
            <a:ext cx="8997840" cy="4951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216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11. Comunicando Erros ao Usuário</a:t>
            </a:r>
            <a:endParaRPr/>
          </a:p>
          <a:p>
            <a:pPr indent="0" lvl="0" marL="216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16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7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Pontos Principais:</a:t>
            </a:r>
            <a:endParaRPr/>
          </a:p>
          <a:p>
            <a:pPr indent="0" lvl="0" marL="216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700" u="sng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16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7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Importância: </a:t>
            </a:r>
            <a:r>
              <a:rPr b="0" i="0" lang="pt-BR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Sem feedback, o usuário pode não entender por que algo não está funcionando.</a:t>
            </a:r>
            <a:endParaRPr/>
          </a:p>
          <a:p>
            <a:pPr indent="0" lvl="0" marL="216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16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7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Exemplo com Estado:</a:t>
            </a:r>
            <a:endParaRPr/>
          </a:p>
          <a:p>
            <a:pPr indent="0" lvl="0" marL="216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700" u="sng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16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 [errorMessage, setErrorMessage] = useState('');</a:t>
            </a:r>
            <a:endParaRPr/>
          </a:p>
          <a:p>
            <a:pPr indent="0" lvl="0" marL="216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16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  <a:endParaRPr/>
          </a:p>
          <a:p>
            <a:pPr indent="0" lvl="0" marL="216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16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catch (error) {</a:t>
            </a:r>
            <a:endParaRPr/>
          </a:p>
          <a:p>
            <a:pPr indent="0" lvl="0" marL="216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setErrorMessage("Ocorreu um erro ao carregar os dados.");</a:t>
            </a:r>
            <a:endParaRPr/>
          </a:p>
          <a:p>
            <a:pPr indent="0" lvl="0" marL="216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0" lvl="0" marL="216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19"/>
          <p:cNvSpPr/>
          <p:nvPr/>
        </p:nvSpPr>
        <p:spPr>
          <a:xfrm>
            <a:off x="-239760" y="3709080"/>
            <a:ext cx="180000" cy="1113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"/>
          <p:cNvSpPr/>
          <p:nvPr/>
        </p:nvSpPr>
        <p:spPr>
          <a:xfrm>
            <a:off x="359280" y="101520"/>
            <a:ext cx="8997840" cy="4951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558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1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Integração com APIs REST</a:t>
            </a:r>
            <a:endParaRPr/>
          </a:p>
          <a:p>
            <a:pPr indent="0" lvl="0" marL="216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840" lvl="1" marL="5018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Arial"/>
              <a:buChar char="•"/>
            </a:pP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 APIs REST tornaram-se uma parte integral do desenvolvimento de software, permitindo sistemas distintos se comunicarem de maneira eficaz.</a:t>
            </a:r>
            <a:endParaRPr/>
          </a:p>
          <a:p>
            <a:pPr indent="0" lvl="1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4405" lvl="1" marL="5018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840" lvl="1" marL="5018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Arial"/>
              <a:buChar char="•"/>
            </a:pP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 uso de aplicativos em nossos smartphones à navegação em nossos sites favoritos, as APIs REST estão em ação nos bastidores.</a:t>
            </a:r>
            <a:endParaRPr/>
          </a:p>
          <a:p>
            <a:pPr indent="0" lvl="1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840" lvl="1" marL="5018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Arial"/>
              <a:buChar char="•"/>
            </a:pP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Durante esta aula, exploraremos a teoria por trás das APIs REST e mergulharemos em exemplos práticos para solidificar nossa compreensão.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2"/>
          <p:cNvSpPr/>
          <p:nvPr/>
        </p:nvSpPr>
        <p:spPr>
          <a:xfrm>
            <a:off x="-239760" y="3709080"/>
            <a:ext cx="180000" cy="1113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0"/>
          <p:cNvSpPr/>
          <p:nvPr/>
        </p:nvSpPr>
        <p:spPr>
          <a:xfrm>
            <a:off x="359280" y="101520"/>
            <a:ext cx="8997840" cy="4951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216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12. O que é Paginação?</a:t>
            </a:r>
            <a:endParaRPr/>
          </a:p>
          <a:p>
            <a:pPr indent="0" lvl="0" marL="216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16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7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Definição:</a:t>
            </a:r>
            <a:r>
              <a:rPr b="0" i="0" lang="pt-BR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Exibindo um subconjunto de dados de uma coleção.</a:t>
            </a:r>
            <a:endParaRPr/>
          </a:p>
          <a:p>
            <a:pPr indent="0" lvl="0" marL="216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700" u="sng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16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7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Utilidade:</a:t>
            </a:r>
            <a:r>
              <a:rPr b="0" i="0" lang="pt-BR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Melhora o desempenho, reduz o tempo de carregamento e facilita a navegação.</a:t>
            </a:r>
            <a:endParaRPr/>
          </a:p>
          <a:p>
            <a:pPr indent="0" lvl="0" marL="216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700" u="sng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16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7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Uso Comum:</a:t>
            </a:r>
            <a:r>
              <a:rPr b="0" i="0" lang="pt-BR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Sites de notícias, blogs, lojas online, APIs.</a:t>
            </a:r>
            <a:endParaRPr/>
          </a:p>
          <a:p>
            <a:pPr indent="0" lvl="0" marL="216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16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16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12. Paginação e Parâmetros de Consulta</a:t>
            </a:r>
            <a:endParaRPr/>
          </a:p>
          <a:p>
            <a:pPr indent="0" lvl="0" marL="216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16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7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Parâmetros de Consulta:</a:t>
            </a:r>
            <a:endParaRPr/>
          </a:p>
          <a:p>
            <a:pPr indent="0" lvl="0" marL="216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Adicionados à URL para filtrar ou especificar dados.</a:t>
            </a:r>
            <a:endParaRPr/>
          </a:p>
          <a:p>
            <a:pPr indent="0" lvl="0" marL="216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Exemplo:</a:t>
            </a:r>
            <a:endParaRPr/>
          </a:p>
          <a:p>
            <a:pPr indent="0" lvl="0" marL="216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16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pt-BR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axios.get('https://reqres.in/api/users?page=2’)</a:t>
            </a:r>
            <a:endParaRPr/>
          </a:p>
          <a:p>
            <a:pPr indent="0" lvl="0" marL="216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16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7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Resultados:</a:t>
            </a:r>
            <a:r>
              <a:rPr b="0" i="0" lang="pt-BR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Você receberá dados do "page 2".</a:t>
            </a:r>
            <a:endParaRPr b="1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16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16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20"/>
          <p:cNvSpPr/>
          <p:nvPr/>
        </p:nvSpPr>
        <p:spPr>
          <a:xfrm>
            <a:off x="-239760" y="3709080"/>
            <a:ext cx="180000" cy="1113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1"/>
          <p:cNvSpPr/>
          <p:nvPr/>
        </p:nvSpPr>
        <p:spPr>
          <a:xfrm>
            <a:off x="359280" y="101520"/>
            <a:ext cx="8997840" cy="4951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216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12. Introdução à Filtragem</a:t>
            </a:r>
            <a:endParaRPr/>
          </a:p>
          <a:p>
            <a:pPr indent="0" lvl="0" marL="216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16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 que é Filtragem?</a:t>
            </a:r>
            <a:endParaRPr/>
          </a:p>
          <a:p>
            <a:pPr indent="0" lvl="0" marL="216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700" u="sng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16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7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Definição:</a:t>
            </a:r>
            <a:r>
              <a:rPr b="0" i="0" lang="pt-BR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Refinando um conjunto de dados com base em certos critérios.</a:t>
            </a:r>
            <a:endParaRPr/>
          </a:p>
          <a:p>
            <a:pPr indent="0" lvl="0" marL="216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16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7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Utilidade:</a:t>
            </a:r>
            <a:r>
              <a:rPr b="0" i="0" lang="pt-BR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Ajuda os usuários a encontrarem informações específicas rapidamente.</a:t>
            </a:r>
            <a:endParaRPr/>
          </a:p>
          <a:p>
            <a:pPr indent="0" lvl="0" marL="216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16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7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13. Filtrando Dados com Parâmetros de Consulta</a:t>
            </a:r>
            <a:endParaRPr/>
          </a:p>
          <a:p>
            <a:pPr indent="0" lvl="0" marL="216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700" u="sng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16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7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Como Funciona:</a:t>
            </a:r>
            <a:r>
              <a:rPr b="0" i="0" lang="pt-BR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Adicione critérios à URL.</a:t>
            </a:r>
            <a:endParaRPr/>
          </a:p>
          <a:p>
            <a:pPr indent="0" lvl="0" marL="216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16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7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Exemplo:</a:t>
            </a:r>
            <a:endParaRPr/>
          </a:p>
          <a:p>
            <a:pPr indent="0" lvl="0" marL="216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700" u="sng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16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pt-BR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axios.get('https://reqres.in/api/users?name=John’)</a:t>
            </a:r>
            <a:endParaRPr/>
          </a:p>
          <a:p>
            <a:pPr indent="0" lvl="0" marL="216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16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7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Resultados:</a:t>
            </a:r>
            <a:r>
              <a:rPr b="0" i="0" lang="pt-BR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Você receberá usuários com o nome "John".</a:t>
            </a:r>
            <a:endParaRPr/>
          </a:p>
          <a:p>
            <a:pPr indent="0" lvl="0" marL="216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21"/>
          <p:cNvSpPr/>
          <p:nvPr/>
        </p:nvSpPr>
        <p:spPr>
          <a:xfrm>
            <a:off x="-239760" y="3709080"/>
            <a:ext cx="180000" cy="1113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2"/>
          <p:cNvSpPr/>
          <p:nvPr/>
        </p:nvSpPr>
        <p:spPr>
          <a:xfrm>
            <a:off x="359280" y="101520"/>
            <a:ext cx="8997840" cy="4951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216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14. Recapitulando e Seguindo Adiante</a:t>
            </a:r>
            <a:endParaRPr/>
          </a:p>
          <a:p>
            <a:pPr indent="0" lvl="0" marL="216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16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7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Comunicação com APIs Externas:</a:t>
            </a:r>
            <a:r>
              <a:rPr b="0" i="0" lang="pt-BR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Crucial para muitos aplicativos modernos.</a:t>
            </a:r>
            <a:endParaRPr/>
          </a:p>
          <a:p>
            <a:pPr indent="0" lvl="0" marL="216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16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7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Manuseio de Dados:</a:t>
            </a:r>
            <a:r>
              <a:rPr b="0" i="0" lang="pt-BR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manipulação a exibição.</a:t>
            </a:r>
            <a:endParaRPr/>
          </a:p>
          <a:p>
            <a:pPr indent="0" lvl="0" marL="216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16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7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Recursos Avançados:</a:t>
            </a:r>
            <a:r>
              <a:rPr b="0" i="0" lang="pt-BR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Paginação e filtragem.</a:t>
            </a:r>
            <a:endParaRPr/>
          </a:p>
          <a:p>
            <a:pPr indent="0" lvl="0" marL="216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16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pt-BR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JSONPlaceholder: Uma API online gratuita para simular chamadas REST. Oferece recursos como posts, comentários, usuários e mais.</a:t>
            </a:r>
            <a:endParaRPr/>
          </a:p>
          <a:p>
            <a:pPr indent="0" lvl="0" marL="216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pt-BR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https://jsonplaceholder.typicode.com</a:t>
            </a:r>
            <a:endParaRPr/>
          </a:p>
          <a:p>
            <a:pPr indent="0" lvl="0" marL="216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16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pt-BR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Reqres: Uma API que simula situações de uso real, permitindo testar solicitações de paginação, consulta e até simulações de login e cadastro.</a:t>
            </a:r>
            <a:endParaRPr/>
          </a:p>
          <a:p>
            <a:pPr indent="0" lvl="0" marL="216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pt-BR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https://reqres.in</a:t>
            </a:r>
            <a:endParaRPr/>
          </a:p>
          <a:p>
            <a:pPr indent="0" lvl="0" marL="216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16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pt-BR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SWAPI - The Star Wars API: Uma API que fornece informações sobre o universo de Star Wars, como planetas, espaçonaves, veículos, pessoas e mais.</a:t>
            </a:r>
            <a:endParaRPr/>
          </a:p>
          <a:p>
            <a:pPr indent="0" lvl="0" marL="216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pt-BR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https://swapi.dev</a:t>
            </a:r>
            <a:endParaRPr/>
          </a:p>
          <a:p>
            <a:pPr indent="0" lvl="0" marL="216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22"/>
          <p:cNvSpPr/>
          <p:nvPr/>
        </p:nvSpPr>
        <p:spPr>
          <a:xfrm>
            <a:off x="-239760" y="3709080"/>
            <a:ext cx="180000" cy="1113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3"/>
          <p:cNvSpPr/>
          <p:nvPr/>
        </p:nvSpPr>
        <p:spPr>
          <a:xfrm>
            <a:off x="359280" y="101520"/>
            <a:ext cx="8997840" cy="4951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216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16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Thegotapi: Uma API gratuita que retorna imagens aleatórias de cães. Pode ser útil se você quiser experimentar com imagens em sua aplicação.</a:t>
            </a:r>
            <a:endParaRPr/>
          </a:p>
          <a:p>
            <a:pPr indent="0" lvl="0" marL="216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pt-BR" sz="17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https://thedogapi.com</a:t>
            </a:r>
            <a:endParaRPr b="0" i="1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16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16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pt-BR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PokeAPI: Para os fãs de Pokémon, esta API fornece um vasto conjunto de informações sobre o universo Pokémon.</a:t>
            </a:r>
            <a:endParaRPr/>
          </a:p>
          <a:p>
            <a:pPr indent="0" lvl="0" marL="216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pt-BR" sz="17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https://pokeapi.co</a:t>
            </a:r>
            <a:endParaRPr b="0" i="1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16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16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pt-BR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JokeAPI: Uma API que fornece piadas de programação e outros tipos de piadas.</a:t>
            </a:r>
            <a:endParaRPr/>
          </a:p>
          <a:p>
            <a:pPr indent="0" lvl="0" marL="216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pt-BR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https://jokeapi.dev</a:t>
            </a:r>
            <a:endParaRPr/>
          </a:p>
        </p:txBody>
      </p:sp>
      <p:sp>
        <p:nvSpPr>
          <p:cNvPr id="254" name="Google Shape;254;p23"/>
          <p:cNvSpPr/>
          <p:nvPr/>
        </p:nvSpPr>
        <p:spPr>
          <a:xfrm>
            <a:off x="-239760" y="3709080"/>
            <a:ext cx="180000" cy="1113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"/>
          <p:cNvSpPr/>
          <p:nvPr/>
        </p:nvSpPr>
        <p:spPr>
          <a:xfrm>
            <a:off x="359280" y="101520"/>
            <a:ext cx="8997840" cy="4951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216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O que é uma API REST?</a:t>
            </a:r>
            <a:endParaRPr/>
          </a:p>
          <a:p>
            <a:pPr indent="0" lvl="0" marL="216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7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Acronímia: API - "Application Programming Interface".</a:t>
            </a:r>
            <a:endParaRPr/>
          </a:p>
          <a:p>
            <a:pPr indent="0" lvl="0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7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Definição Simples: Uma maneira dos aplicativos "conversarem" entre si.</a:t>
            </a:r>
            <a:endParaRPr/>
          </a:p>
          <a:p>
            <a:pPr indent="0" lvl="0" marL="216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Uma API atua como uma ponte ou intermediário que permite que dois aplicativos diferentes se comuniquem.</a:t>
            </a:r>
            <a:endParaRPr/>
          </a:p>
          <a:p>
            <a:pPr indent="0" lvl="0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7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REST: "Representational State Transfer" - um conjunto de princípios de arquitetura.</a:t>
            </a:r>
            <a:endParaRPr/>
          </a:p>
          <a:p>
            <a:pPr indent="0" lvl="0" marL="216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REST não é uma linguagem ou um protocolo, mas uma convenção ou estilo arquitetônico para construir serviços web.</a:t>
            </a:r>
            <a:endParaRPr/>
          </a:p>
          <a:p>
            <a:pPr indent="0" lvl="0" marL="216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7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Protocolo: Comumente usa HTTP/HTTPS para comunicação.</a:t>
            </a:r>
            <a:endParaRPr/>
          </a:p>
          <a:p>
            <a:pPr indent="0" lvl="0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maioria das APIs REST utiliza o protocolo HTTP, o que as torna ideais para uso na web.</a:t>
            </a:r>
            <a:endParaRPr/>
          </a:p>
          <a:p>
            <a:pPr indent="0" lvl="0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7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Dados: Normalmente, troca dados em formato JSON.</a:t>
            </a:r>
            <a:endParaRPr/>
          </a:p>
          <a:p>
            <a:pPr indent="0" lvl="0" marL="216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JSON (JavaScript Object Notation) é a linguagem padrão para enviar e receber dados em APIs REST devido à sua leveza e facilidade de uso.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3"/>
          <p:cNvSpPr/>
          <p:nvPr/>
        </p:nvSpPr>
        <p:spPr>
          <a:xfrm>
            <a:off x="-239760" y="3709080"/>
            <a:ext cx="180000" cy="1113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"/>
          <p:cNvSpPr/>
          <p:nvPr/>
        </p:nvSpPr>
        <p:spPr>
          <a:xfrm>
            <a:off x="359280" y="101520"/>
            <a:ext cx="8997840" cy="4951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216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Entendendo o REST</a:t>
            </a:r>
            <a:endParaRPr/>
          </a:p>
          <a:p>
            <a:pPr indent="0" lvl="0" marL="216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16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Conceito-Chave:</a:t>
            </a: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REST é sobre representação e estado.</a:t>
            </a:r>
            <a:endParaRPr/>
          </a:p>
          <a:p>
            <a:pPr indent="0" lvl="0" marL="216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16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16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Recurso Centrado:</a:t>
            </a: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Cada "coisa" ou objeto é considerado um recurso.</a:t>
            </a:r>
            <a:endParaRPr/>
          </a:p>
          <a:p>
            <a:pPr indent="0" lvl="0" marL="216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16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16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Stateless:</a:t>
            </a: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Cada requisição de um cliente contém todas as informações necessárias para compreender e processar a solicitação.</a:t>
            </a:r>
            <a:endParaRPr/>
          </a:p>
          <a:p>
            <a:pPr indent="0" lvl="0" marL="216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16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16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Formato de Comunicação:</a:t>
            </a: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Geralmente usa JSON ou XML para troca de informações.</a:t>
            </a:r>
            <a:endParaRPr/>
          </a:p>
          <a:p>
            <a:pPr indent="0" lvl="0" marL="216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16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16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Métodos HTTP:</a:t>
            </a: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REST usa métodos padrão como GET, POST, PUT e DELETE para operações CRUD (Criar, Ler, Atualizar, Deletar).</a:t>
            </a:r>
            <a:endParaRPr/>
          </a:p>
        </p:txBody>
      </p:sp>
      <p:sp>
        <p:nvSpPr>
          <p:cNvPr id="124" name="Google Shape;124;p4"/>
          <p:cNvSpPr/>
          <p:nvPr/>
        </p:nvSpPr>
        <p:spPr>
          <a:xfrm>
            <a:off x="-239760" y="3709080"/>
            <a:ext cx="180000" cy="1113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"/>
          <p:cNvSpPr/>
          <p:nvPr/>
        </p:nvSpPr>
        <p:spPr>
          <a:xfrm>
            <a:off x="359280" y="101520"/>
            <a:ext cx="8997840" cy="4951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216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 Métodos HTTP na API REST</a:t>
            </a:r>
            <a:endParaRPr/>
          </a:p>
          <a:p>
            <a:pPr indent="0" lvl="0" marL="216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16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7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GET:</a:t>
            </a:r>
            <a:r>
              <a:rPr b="0" i="0" lang="pt-BR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Usado para recuperar informações. É o método mais comum, semelhante ao ato de ler dados de um banco de dados.</a:t>
            </a:r>
            <a:endParaRPr/>
          </a:p>
          <a:p>
            <a:pPr indent="0" lvl="0" marL="216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16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7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POST:</a:t>
            </a:r>
            <a:r>
              <a:rPr b="0" i="0" lang="pt-BR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Usado para enviar (ou criar) novos dados a um servidor. Pense nisso como adicionar uma nova entrada em um banco de dados.</a:t>
            </a:r>
            <a:endParaRPr/>
          </a:p>
          <a:p>
            <a:pPr indent="0" lvl="0" marL="216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16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7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PUT:</a:t>
            </a:r>
            <a:r>
              <a:rPr b="0" i="0" lang="pt-BR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Envia dados para um servidor para atualizar informações existentes. É como editar uma entrada já existente.</a:t>
            </a:r>
            <a:endParaRPr/>
          </a:p>
          <a:p>
            <a:pPr indent="0" lvl="0" marL="216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16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7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DELETE:</a:t>
            </a:r>
            <a:r>
              <a:rPr b="0" i="0" lang="pt-BR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Solicita a remoção de dados ou de um recurso específico.</a:t>
            </a:r>
            <a:endParaRPr/>
          </a:p>
          <a:p>
            <a:pPr indent="0" lvl="0" marL="216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16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Exemplos com a api https://reqres.in:</a:t>
            </a:r>
            <a:endParaRPr/>
          </a:p>
          <a:p>
            <a:pPr indent="0" lvl="0" marL="216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16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GET: https://reqres.in/api/users - Recupera uma lista de usuários.</a:t>
            </a:r>
            <a:endParaRPr/>
          </a:p>
          <a:p>
            <a:pPr indent="0" lvl="0" marL="216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POST: https://reqres.in/api/users - Adiciona um novo usuário.</a:t>
            </a:r>
            <a:endParaRPr/>
          </a:p>
          <a:p>
            <a:pPr indent="0" lvl="0" marL="216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PUT: https://reqres.in/api/users/2 - Atualiza o usuário com o ID 2.</a:t>
            </a:r>
            <a:endParaRPr/>
          </a:p>
          <a:p>
            <a:pPr indent="0" lvl="0" marL="216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DELETE: https://reqres.in/api/users/2 - Deleta o usuário com o ID 2.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5"/>
          <p:cNvSpPr/>
          <p:nvPr/>
        </p:nvSpPr>
        <p:spPr>
          <a:xfrm>
            <a:off x="-239760" y="3709080"/>
            <a:ext cx="180000" cy="1113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"/>
          <p:cNvSpPr/>
          <p:nvPr/>
        </p:nvSpPr>
        <p:spPr>
          <a:xfrm>
            <a:off x="359280" y="101520"/>
            <a:ext cx="8997840" cy="4951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216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5. Consumindo a API Reqres.in</a:t>
            </a:r>
            <a:endParaRPr/>
          </a:p>
          <a:p>
            <a:pPr indent="0" lvl="0" marL="216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16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7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Método GET:</a:t>
            </a:r>
            <a:r>
              <a:rPr b="0" i="0" lang="pt-BR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216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Recuperar informações.</a:t>
            </a:r>
            <a:endParaRPr/>
          </a:p>
          <a:p>
            <a:pPr indent="0" lvl="0" marL="216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Exemplo: axios.get('https://reqres.in/api/users’)</a:t>
            </a:r>
            <a:endParaRPr/>
          </a:p>
          <a:p>
            <a:pPr indent="0" lvl="0" marL="216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16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7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Método POST:</a:t>
            </a:r>
            <a:r>
              <a:rPr b="0" i="0" lang="pt-BR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216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Adicionar novos dados.</a:t>
            </a:r>
            <a:endParaRPr/>
          </a:p>
          <a:p>
            <a:pPr indent="0" lvl="0" marL="216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Exemplo: axios.post('https://reqres.in/api/users', userData)</a:t>
            </a:r>
            <a:endParaRPr/>
          </a:p>
          <a:p>
            <a:pPr indent="0" lvl="0" marL="216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16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7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Método PUT:</a:t>
            </a:r>
            <a:r>
              <a:rPr b="0" i="0" lang="pt-BR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216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Atualizar dados existentes.</a:t>
            </a:r>
            <a:endParaRPr/>
          </a:p>
          <a:p>
            <a:pPr indent="0" lvl="0" marL="216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Exemplo: axios.put('https://reqres.in/api/users/2', updatedData)</a:t>
            </a:r>
            <a:endParaRPr/>
          </a:p>
          <a:p>
            <a:pPr indent="0" lvl="0" marL="216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16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7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Método DELETE:</a:t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16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Remover dados ou um recurso específico.</a:t>
            </a:r>
            <a:endParaRPr/>
          </a:p>
          <a:p>
            <a:pPr indent="0" lvl="0" marL="216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Exemplo: axios.delete('https://reqres.in/api/users/2')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6"/>
          <p:cNvSpPr/>
          <p:nvPr/>
        </p:nvSpPr>
        <p:spPr>
          <a:xfrm>
            <a:off x="-239760" y="3709080"/>
            <a:ext cx="180000" cy="1113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7"/>
          <p:cNvSpPr/>
          <p:nvPr/>
        </p:nvSpPr>
        <p:spPr>
          <a:xfrm>
            <a:off x="359280" y="101520"/>
            <a:ext cx="8997840" cy="4951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216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Agora vamos usar a biblioteca axios (uma das mais populares para fazer requisições HTTP em JavaScript), vou criar exemplos de como as requisições seriam feitas para a API reqres.in. Primeiro instale o Axios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16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16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npm install axios</a:t>
            </a:r>
            <a:endParaRPr b="0" i="1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16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16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Crie um arquivo Users.tsx na pasta pages. Dentro dele lembre de utilizar os import necessários.</a:t>
            </a:r>
            <a:endParaRPr/>
          </a:p>
          <a:p>
            <a:pPr indent="0" lvl="0" marL="216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16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Fazendo requisição com o Axios</a:t>
            </a:r>
            <a:endParaRPr b="1" i="0" sz="18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16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16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Requisição GET:</a:t>
            </a: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Recuperar dados.</a:t>
            </a:r>
            <a:endParaRPr/>
          </a:p>
          <a:p>
            <a:pPr indent="0" lvl="0" marL="216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axios.get('https://reqres.in/api/users').then(response =&gt; {</a:t>
            </a:r>
            <a:endParaRPr/>
          </a:p>
          <a:p>
            <a:pPr indent="0" lvl="0" marL="216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console.log(response.data);</a:t>
            </a:r>
            <a:endParaRPr/>
          </a:p>
          <a:p>
            <a:pPr indent="0" lvl="0" marL="216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});</a:t>
            </a:r>
            <a:endParaRPr/>
          </a:p>
          <a:p>
            <a:pPr indent="0" lvl="0" marL="216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16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7"/>
          <p:cNvSpPr/>
          <p:nvPr/>
        </p:nvSpPr>
        <p:spPr>
          <a:xfrm>
            <a:off x="-239760" y="3709080"/>
            <a:ext cx="180000" cy="1113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8"/>
          <p:cNvSpPr/>
          <p:nvPr/>
        </p:nvSpPr>
        <p:spPr>
          <a:xfrm>
            <a:off x="359280" y="101520"/>
            <a:ext cx="8997840" cy="4951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216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Requisição POST: </a:t>
            </a: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Criar dados.	</a:t>
            </a:r>
            <a:endParaRPr/>
          </a:p>
          <a:p>
            <a:pPr indent="0" lvl="0" marL="216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axios.post('https://reqres.in/api/users', { name: "John", job: "Developer" }).then(response =&gt; {</a:t>
            </a:r>
            <a:endParaRPr/>
          </a:p>
          <a:p>
            <a:pPr indent="0" lvl="0" marL="216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console.log(response.data);</a:t>
            </a:r>
            <a:endParaRPr/>
          </a:p>
          <a:p>
            <a:pPr indent="0" lvl="0" marL="216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});</a:t>
            </a:r>
            <a:endParaRPr/>
          </a:p>
          <a:p>
            <a:pPr indent="0" lvl="0" marL="216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16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Requisição PUT: </a:t>
            </a: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Atualizar dados.</a:t>
            </a:r>
            <a:endParaRPr/>
          </a:p>
          <a:p>
            <a:pPr indent="0" lvl="0" marL="216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axios.put('https://reqres.in/api/users/2', { name: "Jane", job: "Manager" }).then(response =&gt; {</a:t>
            </a:r>
            <a:endParaRPr/>
          </a:p>
          <a:p>
            <a:pPr indent="0" lvl="0" marL="216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console.log(response.data);</a:t>
            </a:r>
            <a:endParaRPr/>
          </a:p>
          <a:p>
            <a:pPr indent="0" lvl="0" marL="216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});</a:t>
            </a:r>
            <a:endParaRPr/>
          </a:p>
          <a:p>
            <a:pPr indent="0" lvl="0" marL="216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16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Requisição DELETE:</a:t>
            </a: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Remover dados.</a:t>
            </a:r>
            <a:endParaRPr/>
          </a:p>
          <a:p>
            <a:pPr indent="0" lvl="0" marL="216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axios.delete('https://reqres.in/api/users/2').then(response =&gt; {</a:t>
            </a:r>
            <a:endParaRPr/>
          </a:p>
          <a:p>
            <a:pPr indent="0" lvl="0" marL="216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console.log("Usuário deletado!");</a:t>
            </a:r>
            <a:endParaRPr/>
          </a:p>
          <a:p>
            <a:pPr indent="0" lvl="0" marL="216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});</a:t>
            </a:r>
            <a:endParaRPr/>
          </a:p>
          <a:p>
            <a:pPr indent="0" lvl="0" marL="216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16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16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16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16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16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8"/>
          <p:cNvSpPr/>
          <p:nvPr/>
        </p:nvSpPr>
        <p:spPr>
          <a:xfrm>
            <a:off x="-239760" y="3709080"/>
            <a:ext cx="180000" cy="1113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9"/>
          <p:cNvSpPr/>
          <p:nvPr/>
        </p:nvSpPr>
        <p:spPr>
          <a:xfrm>
            <a:off x="359280" y="101520"/>
            <a:ext cx="8997840" cy="4951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216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6. Estado em React</a:t>
            </a:r>
            <a:endParaRPr b="1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16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16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16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7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useState</a:t>
            </a:r>
            <a:r>
              <a:rPr b="0" i="0" lang="pt-BR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Um Hook do React para adicionar estado local a componentes funcionais.</a:t>
            </a:r>
            <a:endParaRPr/>
          </a:p>
          <a:p>
            <a:pPr indent="0" lvl="0" marL="216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16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16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const [users, setUsers] = useState([]);</a:t>
            </a:r>
            <a:endParaRPr/>
          </a:p>
          <a:p>
            <a:pPr indent="0" lvl="0" marL="216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16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16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Armazenando Dados:</a:t>
            </a: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Ao receber dados da API, você pode usar a função set (setUsers no exemplo) para armazenar os dados no estado.</a:t>
            </a:r>
            <a:endParaRPr/>
          </a:p>
          <a:p>
            <a:pPr indent="0" lvl="0" marL="216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9"/>
          <p:cNvSpPr/>
          <p:nvPr/>
        </p:nvSpPr>
        <p:spPr>
          <a:xfrm>
            <a:off x="-239760" y="3709080"/>
            <a:ext cx="180000" cy="1113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