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670550" cx="10080625"/>
  <p:notesSz cx="7559675" cy="10691800"/>
  <p:embeddedFontLst>
    <p:embeddedFont>
      <p:font typeface="Arim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ybeBQFpUsxzqhrz5beM7UBdH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rimo-bold.fntdata"/><Relationship Id="rId12" Type="http://schemas.openxmlformats.org/officeDocument/2006/relationships/slide" Target="slides/slide8.xml"/><Relationship Id="rId34" Type="http://schemas.openxmlformats.org/officeDocument/2006/relationships/font" Target="fonts/Arimo-regular.fntdata"/><Relationship Id="rId15" Type="http://schemas.openxmlformats.org/officeDocument/2006/relationships/slide" Target="slides/slide11.xml"/><Relationship Id="rId37" Type="http://schemas.openxmlformats.org/officeDocument/2006/relationships/font" Target="fonts/Arimo-boldItalic.fntdata"/><Relationship Id="rId14" Type="http://schemas.openxmlformats.org/officeDocument/2006/relationships/slide" Target="slides/slide10.xml"/><Relationship Id="rId36" Type="http://schemas.openxmlformats.org/officeDocument/2006/relationships/font" Target="fonts/Arim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Ressalte que a verificação durante o processo de registro não apenas confirma a identidade do usuário, mas também minimiza o risco de registros falsos ou duplicados.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Quando falando sobre gerenciamento, pode ser útil mencionar a importância de uma boa interface de usuário. Um sistema fácil de usar é mais provável de incentivar os usuários a manterem seus detalhes atualizados.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Sobre boas práticas, enfatize que a segurança é crucial quando se trata de informações de usuários. Não só por razões éticas e de confiança, mas também por regulamentações, como a GDPR (Regulamento Geral sobre a Proteção de Dados) na Europa, que impõem grandes penalidades para falhas de segurança.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Enfatize que enquanto o localStorage e IndexedDB são convenientes e rápidos, eles não são adequados para armazenar informações sensíveis ou críticas, pois estão suscetíveis a ataques XSS.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discutir bancos de dados, mencione que a escolha entre NoSQL e SQL depende muitas vezes da natureza dos dados e das necessidades do aplicativo.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segurança é fundamental. Pode ser útil relembrar histórias ou estudos de caso de vazamentos de dados para enfatizar a importância de práticas seguras.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proteção de rotas é essencial para a segurança do aplicativo e a privacidade do usuário. Mesmo que você proteja os dados no backend, impedir o acesso não autorizado ao frontend ajuda a criar uma experiência de usuário mais fluida.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diferenciação entre HOCs e hooks pode ser nova para alguns alunos, especialmente aqueles menos familiarizados com versões recentes do React. Enfatize que ambos têm seus usos, mas os hooks são a abordagem mais moderna e muitas vezes mais limpa.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feedback ao usuário não é apenas sobre segurança, mas também sobre UX. O feedback claro evita a frustração do usuário e ajuda-os a entender o que está acontecendo.</a:t>
            </a:r>
            <a:endParaRPr/>
          </a:p>
        </p:txBody>
      </p:sp>
      <p:sp>
        <p:nvSpPr>
          <p:cNvPr id="259" name="Google Shape;259;p2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Planeje pontos de verificação durante a atividade onde os alunos podem mostrar o que fizeram até agora. Isso permitirá a você identificar problemas e corrigi-los rapidamente.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Incentive a colaboração entre os alunos. Aqueles que terminarem cedo ou entenderem um conceito mais rapidamente podem ajudar os colegas.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Prepare-se com uma solução pronta para mostrar no final da atividade. Se os alunos encontrarem um problema que não conseguem resolver, você pode guiá-los através da sua solução.</a:t>
            </a:r>
            <a:br>
              <a:rPr lang="pt-BR"/>
            </a:br>
            <a:endParaRPr/>
          </a:p>
        </p:txBody>
      </p:sp>
      <p:sp>
        <p:nvSpPr>
          <p:cNvPr id="284" name="Google Shape;284;p2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215900" y="812800"/>
            <a:ext cx="712628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756000" y="5078520"/>
            <a:ext cx="6047280" cy="538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autenticação pode ser vista como a primeira barreira em qualquer sistema. Sem saber quem é o usuário, não podemos decidir o que ele pode fazer.</a:t>
            </a:r>
            <a:endParaRPr/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autenticados, os usuários são, então, autorizados. Eles recebem permissões sobre o que podem e não podem acessar ou fazer dentro do sistema.</a:t>
            </a:r>
            <a:endParaRPr/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Dê exemplos: Autenticação é como entrar no prédio do seu escritório com um crachá. Uma vez dentro, a autorização determina quais salas ou departamentos você pode acessar.</a:t>
            </a:r>
            <a:endParaRPr/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Enfatize a importância de implementar ambos corretamente em um aplicativo para garantir segurança e uma boa experiência do usuário.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Basic Authentication: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Um dos métodos mais simples onde o cliente envia um nome de usuário e senha com cada solicitação HTTP. Essas credenciais são codificadas em base64, mas não são criptografadas, tornando-se vulneráveis. Ele é menos seguro e raramente usado em aplicações modernas sem algum tipo de encapsulamento adicional (como HTTPS).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Digest Authentication: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Uma versão mais segura da Basic Authentication. Ela usa um desafio-resposta para verificar a identidade do usuário. Ao contrário da autenticação básica, a senha não é enviada diretamente. Ao invés disso, uma hash da senha e de algumas outras informações é enviada.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API Key: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Algumas APIs requerem uma chave que é passada em cada solicitação, geralmente no cabeçalho. A chave identifica o aplicativo fazendo a solicitação. É uma forma simples, mas não é a mais segura para autenticar usuários, sendo mais adequada para controle de acesso a APIs.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SAML (Security Assertion Markup Language):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É um padrão para troca de informações de autenticação e autorização. É frequentemente usado para Single Sign-On (SSO), permitindo que os usuários façam login em várias aplicações com uma única conta.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OpenID: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É um protocolo de autenticação que permite aos usuários autenticar-se usando um serviço de terceiros. Diferente do OAuth, que foi criado para autorização, o OpenID foi especificamente projetado para autenticação.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Kerberos: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Um protocolo de autenticação baseado em tickets que é mais comumente usado em redes de grande escala, como em ambientes corporativos.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LDAP (Lightweight Directory Access Protocol):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Utilizado para acessar e manter diretórios distribuídos de informações, frequentemente usado para autenticação e autorização em grandes redes.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AutoNum type="arabicPeriod"/>
            </a:pPr>
            <a:r>
              <a:rPr b="1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Bearer Token:</a:t>
            </a:r>
            <a:r>
              <a:rPr b="0" i="0" lang="pt-B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Usado com OAuth 2.0, um token bearer é um tipo de token de acesso. O cliente deve enviar este token no cabeçalho de Autorização de sua solicitação HTTP para acessar rotas protegidas.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41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42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2 partes pequenas de conteúdo e conteúdo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idx="11" type="ftr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2" type="sldNum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719640" y="4152960"/>
            <a:ext cx="791820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5 – Autenticação e Gerenciamento de Usuários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40" y="899640"/>
            <a:ext cx="5398200" cy="27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9280" y="4499280"/>
            <a:ext cx="898920" cy="8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Permitir que os usuários mantenham suas informações atualizadas e seguras.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Comuns: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Alteração de senha.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Atualização de detalhes do perfil, como endereço ou foto.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de conta/esquecimento de senha.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– Importância de Boas Práticas:</a:t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Garantir a segurança e integridade das informações do usuário.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Práticas Comuns: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hashing nas senhas antes de armazená-las.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Nunca enviar senhas em texto puro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conexões seguras (HTTPS) ao transmitir informações sensíveis.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 Armazenamento de Informações do Usuário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Local: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Armazenar informações do lado do cliente para acesso rápido e offline.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 Principais: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localStorage: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mecanismo web que permite armazenar pares chave-valor de forma persistente. Ideal para dados simples e pequenos.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IndexedDB: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banco de dados "NoSQL" no navegador. Mais complexo que o localStorage, mas útil para armazenar maiores quantidades de dados estruturados.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Imagine que você quer salvar as preferências de tema do usuário. Ao escolher um tema escuro, a escolha é salva no localStorage assim: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 Principais: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975360" y="1785103"/>
            <a:ext cx="4640579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localStorage.setItem(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'theme'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'dark'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Banco de dados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Armazenar informações do usuário de forma persistente e segura no servidor.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 Principais: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Banco de dados em tempo real da Google, baseado em cloud e NoSQL.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Banco de dados NoSQL que armazena dados em formatos JSON-like.</a:t>
            </a:r>
            <a:endParaRPr/>
          </a:p>
          <a:p>
            <a:pPr indent="-291465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AutoNum type="arabicPeriod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Databases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(como PostgreSQL, MySQL): Bancos de dados relacionais que utilizam a linguagem SQL para consultas.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um usuário se registra em seu aplicativo, seus detalhes podem ser armazenados em um banco de dados SQL assim (exemplo):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de Ouro: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Nunca armazene senhas em texto claro. Sempre use métodos de hashing seguros, como bcrypt ou Argon2.</a:t>
            </a:r>
            <a:endParaRPr/>
          </a:p>
          <a:p>
            <a:pPr indent="-234315" lvl="2" marL="717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7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Importância: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Armazenar senhas sem hashing pode resultar em grandes brechas de segurança, comprometendo a integridade e a confiança do sistema.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043941" y="1136660"/>
            <a:ext cx="7703820" cy="5232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mo"/>
              <a:buNone/>
            </a:pP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INSERT INTO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users (</a:t>
            </a:r>
            <a:r>
              <a:rPr b="0" i="0" lang="pt-BR" sz="1400" u="none" cap="none" strike="noStrike">
                <a:solidFill>
                  <a:srgbClr val="9876AA"/>
                </a:solidFill>
                <a:latin typeface="Arimo"/>
                <a:ea typeface="Arimo"/>
                <a:cs typeface="Arimo"/>
                <a:sym typeface="Arimo"/>
              </a:rPr>
              <a:t>username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9876AA"/>
                </a:solidFill>
                <a:latin typeface="Arimo"/>
                <a:ea typeface="Arimo"/>
                <a:cs typeface="Arimo"/>
                <a:sym typeface="Arimo"/>
              </a:rPr>
              <a:t>email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9876AA"/>
                </a:solidFill>
                <a:latin typeface="Arimo"/>
                <a:ea typeface="Arimo"/>
                <a:cs typeface="Arimo"/>
                <a:sym typeface="Arimo"/>
              </a:rPr>
              <a:t>hashed_password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VALUES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'johnDoe'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'johndoe@example.com'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'hashedValue123'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 Uso de Tokens de Autenticação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de Token de Autenticação: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Representar a informação de que um usuário é quem ele diz ser.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token de autenticação é uma string codificada e assinada que é passada entre o servidor e o cliente para validar o usuário e a sua sessão.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Prático: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Quando um usuário se loga com sucesso, o servidor pode retornar um token. Esse token é armazenado no cliente (neste caso, no Ionic com React) e enviado em requisições subsequentes para provar a autenticação.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Funciona o JWT (JSON Web Tokens):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Proporcionar uma maneira compacta e autônoma de transmitir informações entre partes.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JWT é dividido em três partes: Header, Payload e Signature. Ele é frequentemente usado para autenticação e troca de informações seguras.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Após um usuário fazer login com sucesso, o servidor cria um JWT com informações específicas do usuário e o envia de volta. O aplicativo Ionic armazena esse JWT e o utiliza para fazer requisições autenticadas.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104900" y="3709800"/>
            <a:ext cx="6497291" cy="107721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const token = "eyJhbGciOi..."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// exemplo simplificado de JWT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axios.get(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'endpoint/secure'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headers: {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'Authorization’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`Bearer ${token}` }</a:t>
            </a:r>
            <a:br>
              <a:rPr b="0" i="0" lang="pt-BR" sz="10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0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})</a:t>
            </a:r>
            <a:r>
              <a:rPr b="0" i="0" lang="pt-BR" sz="10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 Tokens e Práticas de Segurança: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Estender a validade de uma sessão de usuário sem exigir login novamente.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JWT pode ter uma validade curta para segurança. Quando ele expira, um refresh token pode ser usado para obter um novo JWT sem exigir que o usuário faça login novamente.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Suponha que o JWT expire em 15 minutos. Após esse tempo, antes de pedir ao usuário para se autenticar novamente, o aplicativo Ionic usaria o refresh token para solicitar silenciosamente um novo JWT do servidor.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1056261" y="3996927"/>
            <a:ext cx="6497291" cy="107721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const token = "eyJhbGciOi..."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// exemplo simplificado de JWT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axios.get(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'endpoint/secure'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headers: {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'Authorization’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`Bearer ${token}` }</a:t>
            </a:r>
            <a:br>
              <a:rPr b="0" i="0" lang="pt-BR" sz="10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0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})</a:t>
            </a:r>
            <a:r>
              <a:rPr b="0" i="0" lang="pt-BR" sz="10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@ionic/storage é uma maneira útil de armazenar pares chave-valor de forma persistente em aplicativos Ionic. Ele oferece uma abstração para vários métodos de armazenamento, como IndexedDB, WebSQL e localStorage, dependendo da plataforma e do ambiente. Aqui está um exemplo prático de como você pode usá-lo em um projeto Ionic com React: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Instalação: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Primeiro, você precisa instalar o pacote: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Configuração: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o IonicStorageModule ao seu módulo principal para inicializar.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94945" y="2650609"/>
            <a:ext cx="5933873" cy="3693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npm install @ionic/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-react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 iniciar a aula, iremos rever um conceito do react nas importações.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contexto do Ionic com React (ou apenas React, em geral), a decisão de usar chaves { } ao importar algo se resume a como a coisa que você está importando foi exportada. Se um módulo exporta algo usando a exportação nomeada, você precisará usar chaves ao importar.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um módulo: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const minhaFuncao = () =&gt; { ...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você importaria: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{ minhaFuncao } from './meuModulo';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112165" y="894945"/>
            <a:ext cx="4785284" cy="2893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Font typeface="Arimo"/>
              <a:buNone/>
            </a:pP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&lt;IonPage&gt;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&lt;IonContent className="ion-padding"&gt;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&lt;IonButton onClick={setData}&gt;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Set Data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&lt;/IonButton&gt;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&lt;IonButton onClick={getData}&gt;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Get Data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&lt;/IonButton&gt;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&lt;/IonContent&gt;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&lt;/IonPage&gt;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export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default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MyComponent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11371" y="446354"/>
            <a:ext cx="5028941" cy="397031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mo"/>
              <a:buNone/>
            </a:pP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React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from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'react'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{ IonContent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IonPage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IonButton }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from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'@ionic/react'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{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from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'@ionic/storage'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const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=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new Storage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.create()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// Inicializar o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const MyComponent: React.FC = () =&gt; {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const setData = async () =&gt; {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await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.set(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'name'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'John Doe'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alert(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'Data set!'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const getData = async () =&gt; {</a:t>
            </a:r>
            <a:b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const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name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= await 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storage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.get(</a:t>
            </a:r>
            <a:r>
              <a:rPr b="0" i="0" lang="pt-BR" sz="14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'name'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alert(`</a:t>
            </a: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Name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${name}`)</a:t>
            </a:r>
            <a:b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pt-B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exemplo, temos dois botões. O primeiro botão armazena um nome no storage e o segundo botão recupera esse nome e exibe-o em um alerta.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A função create deve ser chamada uma vez para garantir que a instância esteja pronta a ser usada. No mundo real, você pode querer usar efeitos secundários (useEffect) ou outras abordagens para gerenciar melhor o ciclo de vida do armazenamento em seus componentes.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é apenas um exemplo básico, mas você pode expandir a partir daqui para atender a necessidades mais complexas, como armazenar tokens de autenticação ou preferências do usuário.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6 - Proteção de Rotas e Conteúdo Restrito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Proteção de Rotas com react-router-dom: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Impedir que usuários não autenticados acessem certas páginas.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react-router-dom para definir rotas protegidas e verificadas com base no estado de autenticação do usuário.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criar um componente PrivateRoute que verifica se um usuário está autenticado antes de permitir o acesso a uma rota específica.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991938" y="143457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564205" y="103101"/>
            <a:ext cx="8375514" cy="597086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{ Route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Redirect }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from </a:t>
            </a:r>
            <a:r>
              <a:rPr b="0" i="0" lang="pt-BR" sz="18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'react-router-dom'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function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PrivateRoute({ children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...rest })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const isAuthenticated = // lógica para verificar autenticação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return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&lt;Route 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{...rest} 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render={({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location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}) =&gt; 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isAuthenticated ? (children) : (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&lt;Redirect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to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={{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pathname: "/login"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state: {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from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location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}} /&gt;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)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}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/&gt;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)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Higher-Order Components (HOCs) ou Hooks para Proteção: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Envolver componentes ou utilizar hooks para fornecer lógicas de autenticação.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HOCs são funções que aceitam um componente e retornam um novo componente com lógica adicional. Hooks podem ser usados para encapsular a lógica de autenticação e serem reutilizados.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Usar um hook useAuth que fornece informações sobre o estado de autenticação e métodos relacionados.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826852" y="3856913"/>
            <a:ext cx="6609502" cy="120032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mo"/>
              <a:buNone/>
            </a:pP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function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useAuth() {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// lógica para determinar autenticação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recuperar usuário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etc.</a:t>
            </a:r>
            <a:b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return { isAuthenticated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user, login, </a:t>
            </a: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logout }</a:t>
            </a:r>
            <a: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pt-BR" sz="18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pt-BR" sz="18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para o Usuário: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Informar ao usuário sobre ações ou estados, como não estar autenticado ou tentar acessar conteúdo restrito.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Redirecionar usuários não autenticados para a página de login ou exibir mensagens de erro quando tentam acessar conteúdo protegido.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componente PrivateRoute acima, estamos redirecionando usuários não autenticados para uma página de login, mantendo nota do local de onde vieram para possivelmente redirecioná-los de volta após o login.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Prática: Implementação de um Sistema de 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Criar uma aplicação Ionic com React que possua um sistema de login, mostre uma lista de usuários e permita a adição de novos usuários.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do projeto: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 Login: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para inserção de usuário e senha.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Autenticação fictícia: se o usuário for "admin" e a senha "12345", o login é bem-sucedido.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Principal após Login: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 uma lista de usuários obtida de https://reqres.in/api/users.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Opção para adicionar um novo usuário.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Novo Usuário: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 para adicionar um novo usuário, enviando os dados para https://reqres.in/api/users via POST.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Autenticação e Roteamento: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react-router-dom para roteamento.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Rotas protegidas para garantir que apenas usuários logados possam ver a página principal.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ao usuário em caso de falha de autenticação.</a:t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Estilização e Componentes UI:</a:t>
            </a:r>
            <a:endParaRPr/>
          </a:p>
          <a:p>
            <a:pPr indent="-164565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componentes Ionic para estilizar a interface do usuário.</a:t>
            </a:r>
            <a:endParaRPr/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Personalização e temas aplicados para alinhar com os conceitos aprendidos.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Instruções Passo-a-Passo: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Configuração Inicial: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projeto Ionic React.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projeto Ionic React.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Instale as dependências necessárias (@ionic/react-router, axios, etc.).</a:t>
            </a:r>
            <a:endParaRPr/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da Interface de Login: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formulário de login.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a lógica fictícia de autenticação.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da Página Principal: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axios para buscar os usuários da API mencionada.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Mostre a lista de usuários usando os componentes IonList e IonItem.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Novo Usuário: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formulário para adicionar novos usuários.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enviar, use axios para fazer um POST para a API.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Autenticação e Roteamento: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rotas protegidas usando react-router-dom.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lógica para redirecionar usuários não autenticados de volta à página de login.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Estilização:</a:t>
            </a:r>
            <a:endParaRPr/>
          </a:p>
          <a:p>
            <a:pPr indent="-285750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 a aparência usando componentes Ionic e CSS.</a:t>
            </a:r>
            <a:endParaRPr/>
          </a:p>
          <a:p>
            <a:pPr indent="-234315" lvl="1" marL="50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Exportação Padrão (export default):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módulo usa a exportação padrão, você não usa chaves ao importar.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um módulo: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minhaFuncao = () =&gt; { ...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default minhaFuncao;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simplesmente: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default () =&gt; { ...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você importaria: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minhaFuncao from './myModule';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você importaria: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minhaFuncao from './myModule';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Combinando Ambos: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alguns casos, um módulo pode ter tanto exportações nomeadas quanto uma exportação padrão. Nesse caso, você pode importar ambos os tipos na mesma instrução.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minhaFuncaoDefault, { minhaFuncaoNomeada } from './myModule';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contexto específico do Ionic com React, a decisão de usar uma exportação nomeada vs. exportação padrão não é diferente de como você faria em qualquer aplicação React. Geralmente, a escolha se resume à preferência do desenvolvedor ou às convenções do projeto. Por exemplo, alguns preferem usar exportações padrão para componentes React e exportações nomeadas para funções auxiliares, constantes,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Autenticação e Gerenciamento de Usuários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à Autenticação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de Autenticação: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Processo pelo qual um sistema valida a identidade de um usuário garantindo que ele é quem diz ser.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Importância da Autenticação em Aplicativos: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primeira linha de defesa contra acessos não autorizados. Protege dados sensíveis e garante a integridade da interação usuário-aplicativo.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 entre Autenticação e Autorização: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Autenticação é confirmar quem você é, e Autorização é sobre as permissões que você tem.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Implementação de um Sistema de Autenticação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 de um Método: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(JSON Web Tokens):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Método stateless onde a informação do usuário é armazenada no próprio token. Ideal para aplicações escaláveis. Ele é compacto e pode ser usado em um URL, cabeçalho HTTP, ou mesmo armazenamento local. Mas lembre-se, enquanto é seguro, não é totalmente oculto.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OAuth: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Protocolo de autorização que permite aplicativos obterem acesso limitado a contas em um serviço HTTP. Comumente usado para login com Google, Facebook, etc. Ele é uma ótima opção quando você quer permitir que os usuários usem contas de terceiros para se registrar. Evita a necessidade de lembrar de outra senha.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Bibliotecas e SDKs: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Auth0: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Plataforma universal de identidade que suporta OAuth2.0, JWT e outros métodos. Facilita a implementação de autenticação. Essa é uma solução "tudo em um" que pode salvar um monte de tempo na implementação de autenticação e tem muitas integrações prontas.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Firebase-Auth: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Solução da Google para autenticação. Suporta autenticação via e-mail, telefone, Google, Facebook, Twitter e mais. É uma escolha popular para projetos que já usam outros serviços do Firebase. Sua SDK é bem direta, e há muita documentação e comunidade.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usuário entra em um aplicativo e insere suas credenciais.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backend verifica se as credenciais estão corretas (por exemplo, comparando com um banco de dados).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vez autenticado, o backend retorna um token (como um JWT) ao frontend.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frontend armazena esse token e o usa para acessar rotas protegidas ou recursos no backend.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359640" y="101880"/>
            <a:ext cx="89982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Registro de Usuários e Gerenciamento de Contas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Coletar informações necessárias do usuário e garantir que ele é quem diz ser.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1" i="0" lang="pt-BR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Coleta de informações como nome, e-mail, senha e possivelmente outras informações relevantes.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Envio de um e-mail de verificação ou código via SMS para confirmar a identidade do usuário.</a:t>
            </a:r>
            <a:endParaRPr/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ser verificado, o usuário é registrado no sistema.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-240120" y="3709800"/>
            <a:ext cx="17964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