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0" r:id="rId3"/>
    <p:sldId id="261" r:id="rId4"/>
    <p:sldId id="262" r:id="rId5"/>
    <p:sldId id="263" r:id="rId6"/>
    <p:sldId id="264" r:id="rId7"/>
    <p:sldId id="265" r:id="rId8"/>
    <p:sldId id="266" r:id="rId9"/>
    <p:sldId id="268" r:id="rId10"/>
    <p:sldId id="267" r:id="rId11"/>
    <p:sldId id="269" r:id="rId12"/>
    <p:sldId id="271" r:id="rId13"/>
    <p:sldId id="270" r:id="rId14"/>
    <p:sldId id="273" r:id="rId15"/>
    <p:sldId id="272" r:id="rId16"/>
    <p:sldId id="274" r:id="rId17"/>
    <p:sldId id="276" r:id="rId18"/>
    <p:sldId id="275" r:id="rId19"/>
    <p:sldId id="277" r:id="rId20"/>
    <p:sldId id="278" r:id="rId21"/>
    <p:sldId id="279" r:id="rId22"/>
    <p:sldId id="280" r:id="rId23"/>
  </p:sldIdLst>
  <p:sldSz cx="10080625" cy="567055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7" autoAdjust="0"/>
  </p:normalViewPr>
  <p:slideViewPr>
    <p:cSldViewPr snapToGrid="0">
      <p:cViewPr varScale="1">
        <p:scale>
          <a:sx n="79" d="100"/>
          <a:sy n="79" d="100"/>
        </p:scale>
        <p:origin x="13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pt-BR" sz="4400" b="0" strike="noStrike" spc="-1">
                <a:solidFill>
                  <a:srgbClr val="000000"/>
                </a:solidFill>
                <a:latin typeface="Arial"/>
              </a:rPr>
              <a:t>Clique para mover o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pt-BR" sz="2000" b="0" strike="noStrike" spc="-1">
                <a:solidFill>
                  <a:srgbClr val="000000"/>
                </a:solidFill>
                <a:latin typeface="Arial"/>
              </a:rPr>
              <a:t>Clique para editar o formato de notas</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pt-BR" sz="1400" b="0" strike="noStrike" spc="-1">
                <a:solidFill>
                  <a:srgbClr val="000000"/>
                </a:solidFill>
                <a:latin typeface="Times New Roman"/>
              </a:rPr>
              <a:t>&lt;cabeçalho&gt;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pt-BR" sz="1400" b="0" strike="noStrike" spc="-1">
                <a:solidFill>
                  <a:srgbClr val="000000"/>
                </a:solidFill>
                <a:latin typeface="Times New Roman"/>
              </a:defRPr>
            </a:lvl1pPr>
          </a:lstStyle>
          <a:p>
            <a:pPr indent="0" algn="r">
              <a:buNone/>
            </a:pPr>
            <a:r>
              <a:rPr lang="pt-BR" sz="1400" b="0" strike="noStrike" spc="-1">
                <a:solidFill>
                  <a:srgbClr val="000000"/>
                </a:solidFill>
                <a:latin typeface="Times New Roman"/>
              </a:rPr>
              <a:t>&lt;data/hora&gt;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pt-BR" sz="1400" b="0" strike="noStrike" spc="-1">
                <a:solidFill>
                  <a:srgbClr val="000000"/>
                </a:solidFill>
                <a:latin typeface="Times New Roman"/>
              </a:defRPr>
            </a:lvl1pPr>
          </a:lstStyle>
          <a:p>
            <a:pPr indent="0">
              <a:buNone/>
            </a:pPr>
            <a:r>
              <a:rPr lang="pt-BR" sz="1400" b="0" strike="noStrike" spc="-1">
                <a:solidFill>
                  <a:srgbClr val="000000"/>
                </a:solidFill>
                <a:latin typeface="Times New Roman"/>
              </a:rPr>
              <a:t>&lt;rodapé&gt;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pt-BR" sz="1400" b="0" strike="noStrike" spc="-1">
                <a:solidFill>
                  <a:srgbClr val="000000"/>
                </a:solidFill>
                <a:latin typeface="Times New Roman"/>
              </a:defRPr>
            </a:lvl1pPr>
          </a:lstStyle>
          <a:p>
            <a:pPr indent="0" algn="r">
              <a:buNone/>
            </a:pPr>
            <a:fld id="{83EB719B-DB00-4447-943E-A3F51D7798C0}" type="slidenum">
              <a:rPr lang="pt-BR" sz="1400" b="0" strike="noStrike" spc="-1">
                <a:solidFill>
                  <a:srgbClr val="000000"/>
                </a:solidFill>
                <a:latin typeface="Times New Roman"/>
              </a:rPr>
              <a:t>‹nº›</a:t>
            </a:fld>
            <a:endParaRPr lang="pt-BR"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302476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76537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290853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6753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11229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360387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2008903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65572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281684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55952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808355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26325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342963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384372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46441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332413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41906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144449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99347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215900" y="812800"/>
            <a:ext cx="7126288" cy="4008438"/>
          </a:xfrm>
          <a:prstGeom prst="rect">
            <a:avLst/>
          </a:prstGeom>
          <a:ln w="0">
            <a:noFill/>
          </a:ln>
        </p:spPr>
      </p:sp>
      <p:sp>
        <p:nvSpPr>
          <p:cNvPr id="65" name="PlaceHolder 2"/>
          <p:cNvSpPr>
            <a:spLocks noGrp="1"/>
          </p:cNvSpPr>
          <p:nvPr>
            <p:ph type="body"/>
          </p:nvPr>
        </p:nvSpPr>
        <p:spPr>
          <a:xfrm>
            <a:off x="756000" y="5078520"/>
            <a:ext cx="6047280" cy="5383080"/>
          </a:xfrm>
          <a:prstGeom prst="rect">
            <a:avLst/>
          </a:prstGeom>
          <a:noFill/>
          <a:ln w="0">
            <a:noFill/>
          </a:ln>
        </p:spPr>
        <p:txBody>
          <a:bodyPr lIns="0" tIns="0" rIns="0" bIns="0" anchor="t">
            <a:noAutofit/>
          </a:bodyPr>
          <a:lstStyle/>
          <a:p>
            <a:pPr marL="216000" indent="0">
              <a:lnSpc>
                <a:spcPct val="100000"/>
              </a:lnSpc>
              <a:buNone/>
              <a:tabLst>
                <a:tab pos="0" algn="l"/>
              </a:tabLst>
            </a:pPr>
            <a:endParaRPr lang="pt-BR" sz="2000" b="0" strike="noStrike" spc="-1" dirty="0">
              <a:solidFill>
                <a:srgbClr val="000000"/>
              </a:solidFill>
              <a:latin typeface="Arial"/>
            </a:endParaRPr>
          </a:p>
        </p:txBody>
      </p:sp>
    </p:spTree>
    <p:extLst>
      <p:ext uri="{BB962C8B-B14F-4D97-AF65-F5344CB8AC3E}">
        <p14:creationId xmlns:p14="http://schemas.microsoft.com/office/powerpoint/2010/main" val="250187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B112318-4409-431B-9CB2-D894EFEF7CAE}"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8A7D297-A2D4-4DB9-9639-3C2D12036CBD}"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72591CE7-39E2-4A8F-BF1B-F72461382F1E}"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60E28A6-1CD6-41F9-BBC4-260919F2C16D}"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r>
              <a:rPr lang="pt-BR" sz="3200" b="0" strike="noStrike" spc="-1">
                <a:solidFill>
                  <a:srgbClr val="000000"/>
                </a:solidFill>
                <a:latin typeface="Arial"/>
              </a:rPr>
              <a:t>Clique para editar o estilo do subtítulo Mestre</a:t>
            </a: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7D4476E-D1EB-4CAF-8886-43C9168A41C2}"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E5B6797-C015-4737-A7DC-A4E71E726556}"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B6FD9E7-2CE7-4FE9-BE1D-AC79368667D0}"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31BEE62-02C5-4C60-951A-05B2FE4D6F6A}"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r>
              <a:rPr lang="pt-BR" sz="3200" b="0" strike="noStrike" spc="-1">
                <a:solidFill>
                  <a:srgbClr val="000000"/>
                </a:solidFill>
                <a:latin typeface="Arial"/>
              </a:rPr>
              <a:t>Clique para editar o estilo do subtítulo Mestre</a:t>
            </a: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3E34113-D7AE-4AA8-8C3F-7013F09002D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ítulo, 2 partes pequenas de conteúdo e conteúdo">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F90517-007B-41AC-BBD4-7AFC3C16F85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9150A16-B91D-4AD5-A8EE-0024A5A8EAF8}"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título Mestre</a:t>
            </a: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lvl="0" indent="0">
              <a:spcBef>
                <a:spcPts val="1417"/>
              </a:spcBef>
              <a:buNone/>
            </a:pPr>
            <a:r>
              <a:rPr lang="pt-BR" sz="3200" b="0" strike="noStrike" spc="-1">
                <a:solidFill>
                  <a:srgbClr val="000000"/>
                </a:solidFill>
                <a:latin typeface="Arial"/>
              </a:rPr>
              <a:t>Clique para editar os estilos de texto Mestres</a:t>
            </a: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0C27244-1C77-4449-B3DE-6A5B201199F5}"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447000" y="5164560"/>
            <a:ext cx="3193560" cy="389520"/>
          </a:xfrm>
          <a:prstGeom prst="rect">
            <a:avLst/>
          </a:prstGeom>
          <a:noFill/>
          <a:ln w="0">
            <a:noFill/>
          </a:ln>
        </p:spPr>
        <p:txBody>
          <a:bodyPr lIns="0" tIns="0" rIns="0" bIns="0" anchor="t">
            <a:noAutofit/>
          </a:bodyPr>
          <a:lstStyle>
            <a:lvl1pPr indent="0" algn="ctr">
              <a:lnSpc>
                <a:spcPct val="100000"/>
              </a:lnSpc>
              <a:buNone/>
              <a:tabLst>
                <a:tab pos="0" algn="l"/>
              </a:tabLst>
              <a:defRPr lang="pt-BR" sz="1400" b="0" strike="noStrike" spc="-1">
                <a:solidFill>
                  <a:srgbClr val="000000"/>
                </a:solidFill>
                <a:latin typeface="Times New Roman"/>
              </a:defRPr>
            </a:lvl1pPr>
          </a:lstStyle>
          <a:p>
            <a:pPr indent="0" algn="ctr">
              <a:lnSpc>
                <a:spcPct val="100000"/>
              </a:lnSpc>
              <a:buNone/>
              <a:tabLst>
                <a:tab pos="0" algn="l"/>
              </a:tabLst>
            </a:pPr>
            <a:r>
              <a:rPr lang="pt-BR" sz="1400" b="0" strike="noStrike" spc="-1">
                <a:solidFill>
                  <a:srgbClr val="000000"/>
                </a:solidFill>
                <a:latin typeface="Times New Roman"/>
              </a:rPr>
              <a:t>&lt;rodapé&gt;</a:t>
            </a:r>
          </a:p>
        </p:txBody>
      </p:sp>
      <p:sp>
        <p:nvSpPr>
          <p:cNvPr id="6" name="PlaceHolder 2"/>
          <p:cNvSpPr>
            <a:spLocks noGrp="1"/>
          </p:cNvSpPr>
          <p:nvPr>
            <p:ph type="sldNum" idx="2"/>
          </p:nvPr>
        </p:nvSpPr>
        <p:spPr>
          <a:xfrm>
            <a:off x="7226640" y="516456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pt-BR" sz="1400" b="0" strike="noStrike" spc="-1">
                <a:solidFill>
                  <a:srgbClr val="000000"/>
                </a:solidFill>
                <a:latin typeface="Times New Roman"/>
              </a:defRPr>
            </a:lvl1pPr>
          </a:lstStyle>
          <a:p>
            <a:pPr indent="0" algn="r">
              <a:lnSpc>
                <a:spcPct val="100000"/>
              </a:lnSpc>
              <a:buNone/>
              <a:tabLst>
                <a:tab pos="0" algn="l"/>
              </a:tabLst>
            </a:pPr>
            <a:fld id="{53EB7DDB-5CA6-44E4-9B24-1334E082F7E9}" type="slidenum">
              <a:rPr lang="pt-BR" sz="1400" b="0" strike="noStrike" spc="-1">
                <a:solidFill>
                  <a:srgbClr val="000000"/>
                </a:solidFill>
                <a:latin typeface="Times New Roman"/>
              </a:rPr>
              <a:t>‹nº›</a:t>
            </a:fld>
            <a:endParaRPr lang="pt-BR" sz="1400" b="0" strike="noStrike" spc="-1">
              <a:solidFill>
                <a:srgbClr val="000000"/>
              </a:solidFill>
              <a:latin typeface="Times New Roman"/>
            </a:endParaRPr>
          </a:p>
        </p:txBody>
      </p:sp>
      <p:sp>
        <p:nvSpPr>
          <p:cNvPr id="2" name="PlaceHolder 3"/>
          <p:cNvSpPr>
            <a:spLocks noGrp="1"/>
          </p:cNvSpPr>
          <p:nvPr>
            <p:ph type="dt" idx="3"/>
          </p:nvPr>
        </p:nvSpPr>
        <p:spPr>
          <a:xfrm>
            <a:off x="503640" y="5164560"/>
            <a:ext cx="2347200" cy="389520"/>
          </a:xfrm>
          <a:prstGeom prst="rect">
            <a:avLst/>
          </a:prstGeom>
          <a:noFill/>
          <a:ln w="0">
            <a:noFill/>
          </a:ln>
        </p:spPr>
        <p:txBody>
          <a:bodyPr lIns="0" tIns="0" rIns="0" bIns="0" anchor="t">
            <a:noAutofit/>
          </a:bodyPr>
          <a:lstStyle>
            <a:lvl1pPr indent="0">
              <a:buNone/>
              <a:defRPr lang="pt-BR" sz="1400" b="0" strike="noStrike" spc="-1">
                <a:solidFill>
                  <a:srgbClr val="000000"/>
                </a:solidFill>
                <a:latin typeface="Times New Roman"/>
              </a:defRPr>
            </a:lvl1pPr>
          </a:lstStyle>
          <a:p>
            <a:pPr indent="0">
              <a:buNone/>
            </a:pPr>
            <a:r>
              <a:rPr lang="pt-BR" sz="1400" b="0" strike="noStrike" spc="-1">
                <a:solidFill>
                  <a:srgbClr val="000000"/>
                </a:solidFill>
                <a:latin typeface="Times New Roman"/>
              </a:rPr>
              <a:t>&lt;data/hora&gt;</a:t>
            </a: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formato do texto do título</a:t>
            </a: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32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tângulo 46"/>
          <p:cNvSpPr/>
          <p:nvPr/>
        </p:nvSpPr>
        <p:spPr>
          <a:xfrm>
            <a:off x="719640" y="4152960"/>
            <a:ext cx="791820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r>
              <a:rPr lang="pt-BR" sz="1800" b="0" strike="noStrike" spc="-1" dirty="0">
                <a:solidFill>
                  <a:srgbClr val="000000"/>
                </a:solidFill>
                <a:latin typeface="Arial"/>
                <a:ea typeface="DejaVu Sans"/>
              </a:rPr>
              <a:t>Aula 7 – </a:t>
            </a:r>
            <a:r>
              <a:rPr lang="pt-BR" b="1" i="0" dirty="0">
                <a:effectLst/>
                <a:latin typeface="Söhne"/>
              </a:rPr>
              <a:t>Preparação para Publicação</a:t>
            </a:r>
            <a:endParaRPr lang="pt-BR" sz="1800" b="0" strike="noStrike" spc="-1" dirty="0">
              <a:solidFill>
                <a:srgbClr val="000000"/>
              </a:solidFill>
              <a:latin typeface="Arial"/>
            </a:endParaRPr>
          </a:p>
        </p:txBody>
      </p:sp>
      <p:pic>
        <p:nvPicPr>
          <p:cNvPr id="48" name="Imagem 47"/>
          <p:cNvPicPr/>
          <p:nvPr/>
        </p:nvPicPr>
        <p:blipFill>
          <a:blip r:embed="rId2"/>
          <a:stretch/>
        </p:blipFill>
        <p:spPr>
          <a:xfrm>
            <a:off x="1979640" y="899640"/>
            <a:ext cx="5398200" cy="2770200"/>
          </a:xfrm>
          <a:prstGeom prst="rect">
            <a:avLst/>
          </a:prstGeom>
          <a:ln w="0">
            <a:noFill/>
          </a:ln>
        </p:spPr>
      </p:pic>
      <p:pic>
        <p:nvPicPr>
          <p:cNvPr id="49" name="Imagem 48"/>
          <p:cNvPicPr/>
          <p:nvPr/>
        </p:nvPicPr>
        <p:blipFill>
          <a:blip r:embed="rId3"/>
          <a:stretch/>
        </p:blipFill>
        <p:spPr>
          <a:xfrm>
            <a:off x="8819280" y="4499280"/>
            <a:ext cx="898920" cy="8989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1" u="sng" strike="noStrike" spc="-1" dirty="0">
                <a:solidFill>
                  <a:srgbClr val="000000"/>
                </a:solidFill>
                <a:uFillTx/>
                <a:latin typeface="Arial"/>
                <a:ea typeface="DejaVu Sans"/>
              </a:rPr>
              <a:t>Vinculação: </a:t>
            </a:r>
            <a:r>
              <a:rPr lang="pt-BR" sz="1800" strike="noStrike" spc="-1" dirty="0">
                <a:solidFill>
                  <a:srgbClr val="000000"/>
                </a:solidFill>
                <a:uFillTx/>
                <a:latin typeface="Arial"/>
                <a:ea typeface="DejaVu Sans"/>
              </a:rPr>
              <a:t>Os recursos de vinculação do Android, como App Links, exigem a validação da chave de assinatura para garantir que o link seja aberto pelo aplicativo correto.</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Como funciona?</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Quando você está pronto para gerar uma versão de lançamento do seu aplicativo, você tem que assiná-lo com uma chave privada. Esta chave é usada para criptografar informações que só podem ser descriptografadas com a chave pública correspondente.</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Quando os usuários instalam ou atualizam seu aplicativo, o sistema Android compara a chave de assinatura do APK instalado com a chave de assinatura do novo APK. Se as chaves coincidirem, o sistema permite que o APK seja instalado como uma atualização para o aplicativo existente, conservando os dados dos usuários.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27464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1" u="sng" strike="noStrike" spc="-1" dirty="0">
                <a:solidFill>
                  <a:srgbClr val="000000"/>
                </a:solidFill>
                <a:uFillTx/>
                <a:latin typeface="Arial"/>
                <a:ea typeface="DejaVu Sans"/>
              </a:rPr>
              <a:t>Mantenha sua Chave Segura!</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Uma vez que você assine seu aplicativo com uma chave de assinatura e o publique na Google Play Store, deve continuar assinando as atualizações subsequentes com a mesma chave para que elas sejam aceitas pela Play Store.</a:t>
            </a:r>
          </a:p>
          <a:p>
            <a:pPr>
              <a:lnSpc>
                <a:spcPct val="100000"/>
              </a:lnSpc>
            </a:pPr>
            <a:r>
              <a:rPr lang="pt-BR" sz="1800" strike="noStrike" spc="-1" dirty="0">
                <a:solidFill>
                  <a:srgbClr val="000000"/>
                </a:solidFill>
                <a:uFillTx/>
                <a:latin typeface="Arial"/>
                <a:ea typeface="DejaVu Sans"/>
              </a:rPr>
              <a:t>Se você perder acesso à sua chave de assinatura ou ela for comprometida, você não poderá fornecer atualizações para seu aplicativo sem publicar um novo aplicativo com um novo nome de pacote.</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Dicas: </a:t>
            </a:r>
            <a:r>
              <a:rPr lang="pt-BR" sz="1800" strike="noStrike" spc="-1" dirty="0">
                <a:solidFill>
                  <a:srgbClr val="000000"/>
                </a:solidFill>
                <a:uFillTx/>
                <a:latin typeface="Arial"/>
                <a:ea typeface="DejaVu Sans"/>
              </a:rPr>
              <a:t>Nunca compartilhe sua chave privada e sempre faça backup em um local seguro.</a:t>
            </a:r>
          </a:p>
          <a:p>
            <a:pPr>
              <a:lnSpc>
                <a:spcPct val="100000"/>
              </a:lnSpc>
            </a:pPr>
            <a:r>
              <a:rPr lang="pt-BR" sz="1800" strike="noStrike" spc="-1" dirty="0">
                <a:solidFill>
                  <a:srgbClr val="000000"/>
                </a:solidFill>
                <a:uFillTx/>
                <a:latin typeface="Arial"/>
                <a:ea typeface="DejaVu Sans"/>
              </a:rPr>
              <a:t>Considere usar o Google Play App </a:t>
            </a:r>
            <a:r>
              <a:rPr lang="pt-BR" sz="1800" strike="noStrike" spc="-1" dirty="0" err="1">
                <a:solidFill>
                  <a:srgbClr val="000000"/>
                </a:solidFill>
                <a:uFillTx/>
                <a:latin typeface="Arial"/>
                <a:ea typeface="DejaVu Sans"/>
              </a:rPr>
              <a:t>Signing</a:t>
            </a:r>
            <a:r>
              <a:rPr lang="pt-BR" sz="1800" strike="noStrike" spc="-1" dirty="0">
                <a:solidFill>
                  <a:srgbClr val="000000"/>
                </a:solidFill>
                <a:uFillTx/>
                <a:latin typeface="Arial"/>
                <a:ea typeface="DejaVu Sans"/>
              </a:rPr>
              <a:t>. Com ele, você entrega sua chave de assinatura ao Google, e eles lidam com as assinaturas por você. Isso oferece uma camada extra de segurança, pois o Google mantém sua chave em um ambiente seguro e fornece uma chave de upload para você assinar suas </a:t>
            </a:r>
            <a:r>
              <a:rPr lang="pt-BR" sz="1800" strike="noStrike" spc="-1" dirty="0" err="1">
                <a:solidFill>
                  <a:srgbClr val="000000"/>
                </a:solidFill>
                <a:uFillTx/>
                <a:latin typeface="Arial"/>
                <a:ea typeface="DejaVu Sans"/>
              </a:rPr>
              <a:t>APKs</a:t>
            </a:r>
            <a:r>
              <a:rPr lang="pt-BR" sz="1800" strike="noStrike" spc="-1" dirty="0">
                <a:solidFill>
                  <a:srgbClr val="000000"/>
                </a:solidFill>
                <a:uFillTx/>
                <a:latin typeface="Arial"/>
                <a:ea typeface="DejaVu Sans"/>
              </a:rPr>
              <a:t> localmente. Se você perder sua chave de upload, ainda pode solicitar ao Google uma nova.</a:t>
            </a:r>
          </a:p>
          <a:p>
            <a:pPr>
              <a:lnSpc>
                <a:spcPct val="100000"/>
              </a:lnSpc>
            </a:pPr>
            <a:endParaRPr lang="pt-BR" spc="-1" dirty="0">
              <a:solidFill>
                <a:srgbClr val="000000"/>
              </a:solidFill>
              <a:latin typeface="Arial"/>
              <a:ea typeface="DejaVu Sans"/>
            </a:endParaRPr>
          </a:p>
          <a:p>
            <a:pPr>
              <a:lnSpc>
                <a:spcPct val="100000"/>
              </a:lnSpc>
            </a:pPr>
            <a:r>
              <a:rPr lang="pt-BR" sz="1800" strike="noStrike" spc="-1" dirty="0">
                <a:solidFill>
                  <a:srgbClr val="000000"/>
                </a:solidFill>
                <a:uFillTx/>
                <a:latin typeface="Arial"/>
                <a:ea typeface="DejaVu Sans"/>
              </a:rPr>
              <a:t>A assinatura digital é uma parte crucial do ciclo de vida de desenvolvimento de aplicativos Android, garantindo a segurança e a integridade de seus aplicativos para os usuários.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932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sz="1800" b="1" u="sng" strike="noStrike" spc="-1" dirty="0">
                <a:solidFill>
                  <a:srgbClr val="000000"/>
                </a:solidFill>
                <a:uFillTx/>
                <a:latin typeface="Arial"/>
                <a:ea typeface="DejaVu Sans"/>
              </a:rPr>
              <a:t>3 –  Testando em Dispositivos e Emuladores</a:t>
            </a:r>
          </a:p>
          <a:p>
            <a:pPr>
              <a:lnSpc>
                <a:spcPct val="100000"/>
              </a:lnSpc>
            </a:pPr>
            <a:endParaRPr lang="pt-BR" sz="1800" b="1" u="sng" strike="noStrike" spc="-1" dirty="0">
              <a:solidFill>
                <a:srgbClr val="000000"/>
              </a:solidFill>
              <a:uFillTx/>
              <a:latin typeface="Arial"/>
              <a:ea typeface="DejaVu Sans"/>
            </a:endParaRPr>
          </a:p>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3.1. Emuladores vs. Dispositivos Reais: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Emuladores:</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Rapidez e Conveniência:</a:t>
            </a:r>
            <a:r>
              <a:rPr lang="pt-BR" sz="1800" strike="noStrike" spc="-1" dirty="0">
                <a:solidFill>
                  <a:srgbClr val="000000"/>
                </a:solidFill>
                <a:uFillTx/>
                <a:latin typeface="Arial"/>
                <a:ea typeface="DejaVu Sans"/>
              </a:rPr>
              <a:t> Permitem testar rapidamente o comportamento do aplicativo em diferentes dispositivos e configurações sem a necessidade de ter o dispositivo físico.</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Variedade:</a:t>
            </a:r>
            <a:r>
              <a:rPr lang="pt-BR" sz="1800" strike="noStrike" spc="-1" dirty="0">
                <a:solidFill>
                  <a:srgbClr val="000000"/>
                </a:solidFill>
                <a:uFillTx/>
                <a:latin typeface="Arial"/>
                <a:ea typeface="DejaVu Sans"/>
              </a:rPr>
              <a:t> É possível testar em diferentes versões de sistemas operacionais, tamanhos de tela e configurações de hardware.</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Ambiente Controlado:</a:t>
            </a:r>
            <a:r>
              <a:rPr lang="pt-BR" sz="1800" strike="noStrike" spc="-1" dirty="0">
                <a:solidFill>
                  <a:srgbClr val="000000"/>
                </a:solidFill>
                <a:uFillTx/>
                <a:latin typeface="Arial"/>
                <a:ea typeface="DejaVu Sans"/>
              </a:rPr>
              <a:t> Isolado de interferências externas, como chamadas recebidas, notificações, entre outros.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7082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Dispositivos Reais:</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Desempenho Real:</a:t>
            </a:r>
            <a:r>
              <a:rPr lang="pt-BR" sz="1800" strike="noStrike" spc="-1" dirty="0">
                <a:solidFill>
                  <a:srgbClr val="000000"/>
                </a:solidFill>
                <a:uFillTx/>
                <a:latin typeface="Arial"/>
                <a:ea typeface="DejaVu Sans"/>
              </a:rPr>
              <a:t> Você pode entender exatamente como o aplicativo funciona em um dispositivo real, incluindo a velocidade de carregamento, a fluidez das animações e a resposta tátil.</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Teste de Interações:</a:t>
            </a:r>
            <a:r>
              <a:rPr lang="pt-BR" sz="1800" strike="noStrike" spc="-1" dirty="0">
                <a:solidFill>
                  <a:srgbClr val="000000"/>
                </a:solidFill>
                <a:uFillTx/>
                <a:latin typeface="Arial"/>
                <a:ea typeface="DejaVu Sans"/>
              </a:rPr>
              <a:t> Sensor de movimento, câmera, GPS, entre outros, podem ser testados de forma mais realista.</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Condições Diversificadas:</a:t>
            </a:r>
            <a:r>
              <a:rPr lang="pt-BR" sz="1800" strike="noStrike" spc="-1" dirty="0">
                <a:solidFill>
                  <a:srgbClr val="000000"/>
                </a:solidFill>
                <a:uFillTx/>
                <a:latin typeface="Arial"/>
                <a:ea typeface="DejaVu Sans"/>
              </a:rPr>
              <a:t> Bateria baixa, interrupções como chamadas e SMS, variações de sinal de rede, etc.</a:t>
            </a:r>
          </a:p>
          <a:p>
            <a:pPr marL="432000" lvl="1" indent="-216000">
              <a:lnSpc>
                <a:spcPct val="100000"/>
              </a:lnSpc>
              <a:buClr>
                <a:srgbClr val="000000"/>
              </a:buClr>
              <a:buSzPct val="45000"/>
              <a:buFont typeface="Wingdings" charset="2"/>
              <a:buChar char=""/>
              <a:tabLst>
                <a:tab pos="900360" algn="l"/>
              </a:tabLst>
            </a:pPr>
            <a:endParaRPr lang="pt-BR" spc="-1" dirty="0">
              <a:solidFill>
                <a:srgbClr val="000000"/>
              </a:solidFill>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latin typeface="Arial"/>
              </a:rPr>
              <a:t>2. Ferramentas de Depuração:</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strike="noStrike" spc="-1" dirty="0" err="1">
                <a:solidFill>
                  <a:srgbClr val="000000"/>
                </a:solidFill>
                <a:latin typeface="Arial"/>
              </a:rPr>
              <a:t>DevTools</a:t>
            </a:r>
            <a:r>
              <a:rPr lang="pt-BR" sz="1800" strike="noStrike" spc="-1" dirty="0">
                <a:solidFill>
                  <a:srgbClr val="000000"/>
                </a:solidFill>
                <a:latin typeface="Arial"/>
              </a:rPr>
              <a:t> do Navegador: Com o </a:t>
            </a:r>
            <a:r>
              <a:rPr lang="pt-BR" sz="1800" strike="noStrike" spc="-1" dirty="0" err="1">
                <a:solidFill>
                  <a:srgbClr val="000000"/>
                </a:solidFill>
                <a:latin typeface="Arial"/>
              </a:rPr>
              <a:t>Ionic</a:t>
            </a:r>
            <a:r>
              <a:rPr lang="pt-BR" sz="1800" strike="noStrike" spc="-1" dirty="0">
                <a:solidFill>
                  <a:srgbClr val="000000"/>
                </a:solidFill>
                <a:latin typeface="Arial"/>
              </a:rPr>
              <a:t> rodando no modo de desenvolvimento, você pode usar as ferramentas de desenvolvedor do seu navegador para inspecionar, modificar e depurar o aplicativo.</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latin typeface="Arial"/>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211778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Logs do Dispositivo:</a:t>
            </a:r>
            <a:r>
              <a:rPr lang="pt-BR" sz="1800" strike="noStrike" spc="-1" dirty="0">
                <a:solidFill>
                  <a:srgbClr val="000000"/>
                </a:solidFill>
                <a:uFillTx/>
                <a:latin typeface="Arial"/>
                <a:ea typeface="DejaVu Sans"/>
              </a:rPr>
              <a:t> Ao rodar o aplicativo em um dispositivo ou emulador, é possível acessar logs específicos do sistema que podem ajudar a identificar problemas mais específicos do ambiente nativo.</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Ferramentas Específicas do </a:t>
            </a:r>
            <a:r>
              <a:rPr lang="pt-BR" sz="1800" b="1" u="sng" strike="noStrike" spc="-1" dirty="0" err="1">
                <a:solidFill>
                  <a:srgbClr val="000000"/>
                </a:solidFill>
                <a:uFillTx/>
                <a:latin typeface="Arial"/>
                <a:ea typeface="DejaVu Sans"/>
              </a:rPr>
              <a:t>React</a:t>
            </a:r>
            <a:r>
              <a:rPr lang="pt-BR" sz="1800" b="1" u="sng" strike="noStrike" spc="-1" dirty="0">
                <a:solidFill>
                  <a:srgbClr val="000000"/>
                </a:solidFill>
                <a:uFillTx/>
                <a:latin typeface="Arial"/>
                <a:ea typeface="DejaVu Sans"/>
              </a:rPr>
              <a:t>:</a:t>
            </a:r>
            <a:r>
              <a:rPr lang="pt-BR" sz="1800" strike="noStrike" spc="-1" dirty="0">
                <a:solidFill>
                  <a:srgbClr val="000000"/>
                </a:solidFill>
                <a:uFillTx/>
                <a:latin typeface="Arial"/>
                <a:ea typeface="DejaVu Sans"/>
              </a:rPr>
              <a:t> Por exemplo, a extensão </a:t>
            </a:r>
            <a:r>
              <a:rPr lang="pt-BR" sz="1800" strike="noStrike" spc="-1" dirty="0" err="1">
                <a:solidFill>
                  <a:srgbClr val="000000"/>
                </a:solidFill>
                <a:uFillTx/>
                <a:latin typeface="Arial"/>
                <a:ea typeface="DejaVu Sans"/>
              </a:rPr>
              <a:t>React</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DevTools</a:t>
            </a:r>
            <a:r>
              <a:rPr lang="pt-BR" sz="1800" strike="noStrike" spc="-1" dirty="0">
                <a:solidFill>
                  <a:srgbClr val="000000"/>
                </a:solidFill>
                <a:uFillTx/>
                <a:latin typeface="Arial"/>
                <a:ea typeface="DejaVu Sans"/>
              </a:rPr>
              <a:t> para navegadores permite inspecionar a árvore de componentes, verificar estados, </a:t>
            </a:r>
            <a:r>
              <a:rPr lang="pt-BR" sz="1800" strike="noStrike" spc="-1" dirty="0" err="1">
                <a:solidFill>
                  <a:srgbClr val="000000"/>
                </a:solidFill>
                <a:uFillTx/>
                <a:latin typeface="Arial"/>
                <a:ea typeface="DejaVu Sans"/>
              </a:rPr>
              <a:t>props</a:t>
            </a:r>
            <a:r>
              <a:rPr lang="pt-BR" sz="1800" strike="noStrike" spc="-1" dirty="0">
                <a:solidFill>
                  <a:srgbClr val="000000"/>
                </a:solidFill>
                <a:uFillTx/>
                <a:latin typeface="Arial"/>
                <a:ea typeface="DejaVu Sans"/>
              </a:rPr>
              <a:t>, entre outros.</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216000" lvl="1">
              <a:lnSpc>
                <a:spcPct val="100000"/>
              </a:lnSpc>
              <a:buClr>
                <a:srgbClr val="000000"/>
              </a:buClr>
              <a:buSzPct val="45000"/>
              <a:tabLst>
                <a:tab pos="900360" algn="l"/>
              </a:tabLst>
            </a:pPr>
            <a:r>
              <a:rPr lang="pt-BR" sz="1800" b="1" u="sng" strike="noStrike" spc="-1" dirty="0">
                <a:solidFill>
                  <a:srgbClr val="000000"/>
                </a:solidFill>
                <a:uFillTx/>
                <a:latin typeface="Arial"/>
                <a:ea typeface="DejaVu Sans"/>
              </a:rPr>
              <a:t>Testando em Diferentes Condições:</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Conexões de Rede:</a:t>
            </a:r>
            <a:r>
              <a:rPr lang="pt-BR" sz="1800" strike="noStrike" spc="-1" dirty="0">
                <a:solidFill>
                  <a:srgbClr val="000000"/>
                </a:solidFill>
                <a:uFillTx/>
                <a:latin typeface="Arial"/>
                <a:ea typeface="DejaVu Sans"/>
              </a:rPr>
              <a:t> Teste seu aplicativo em diferentes velocidades de conexão. Como ele se comporta sob 3G comparado ao Wi-Fi?</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Modos Offline:</a:t>
            </a:r>
            <a:r>
              <a:rPr lang="pt-BR" sz="1800" strike="noStrike" spc="-1" dirty="0">
                <a:solidFill>
                  <a:srgbClr val="000000"/>
                </a:solidFill>
                <a:uFillTx/>
                <a:latin typeface="Arial"/>
                <a:ea typeface="DejaVu Sans"/>
              </a:rPr>
              <a:t> Seu aplicativo deve ser capaz de lidar com interrupções de conexão ou modo offline. O que acontece se um usuário tentar uma ação que requer internet quando está offline?</a:t>
            </a:r>
            <a:endParaRPr lang="pt-BR" sz="1800" strike="noStrike" spc="-1" dirty="0">
              <a:solidFill>
                <a:srgbClr val="000000"/>
              </a:solidFill>
              <a:latin typeface="Arial"/>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549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Versões de Sistemas Operacionais:</a:t>
            </a:r>
            <a:r>
              <a:rPr lang="pt-BR" sz="1800" strike="noStrike" spc="-1" dirty="0">
                <a:solidFill>
                  <a:srgbClr val="000000"/>
                </a:solidFill>
                <a:uFillTx/>
                <a:latin typeface="Arial"/>
                <a:ea typeface="DejaVu Sans"/>
              </a:rPr>
              <a:t> Teste seu aplicativo nas versões mais recentes e em algumas versões anteriores dos sistemas operacionais. Às vezes, um recurso que funciona perfeitamente em uma versão mais recente pode quebrar em uma versão mais antiga.</a:t>
            </a:r>
          </a:p>
          <a:p>
            <a:pPr marL="432000" lvl="1" indent="-216000">
              <a:lnSpc>
                <a:spcPct val="100000"/>
              </a:lnSpc>
              <a:buClr>
                <a:srgbClr val="000000"/>
              </a:buClr>
              <a:buSzPct val="45000"/>
              <a:buFont typeface="Wingdings" charset="2"/>
              <a:buChar char=""/>
              <a:tabLst>
                <a:tab pos="900360" algn="l"/>
              </a:tabLst>
            </a:pPr>
            <a:endParaRPr lang="pt-BR" spc="-1" dirty="0">
              <a:solidFill>
                <a:srgbClr val="000000"/>
              </a:solidFill>
              <a:latin typeface="Arial"/>
              <a:ea typeface="DejaVu Sans"/>
            </a:endParaRPr>
          </a:p>
          <a:p>
            <a:pPr marL="216000" lvl="1">
              <a:lnSpc>
                <a:spcPct val="100000"/>
              </a:lnSpc>
              <a:buClr>
                <a:srgbClr val="000000"/>
              </a:buClr>
              <a:buSzPct val="45000"/>
              <a:tabLst>
                <a:tab pos="900360" algn="l"/>
              </a:tabLst>
            </a:pPr>
            <a:endParaRPr lang="pt-BR" sz="1800" strike="noStrike" spc="-1" dirty="0">
              <a:solidFill>
                <a:srgbClr val="000000"/>
              </a:solidFill>
              <a:latin typeface="Arial"/>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0553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sz="1800" b="1" u="sng" strike="noStrike" spc="-1" dirty="0">
                <a:solidFill>
                  <a:srgbClr val="000000"/>
                </a:solidFill>
                <a:uFillTx/>
                <a:latin typeface="Arial"/>
                <a:ea typeface="DejaVu Sans"/>
              </a:rPr>
              <a:t>4 –  Otimização de Desempenho</a:t>
            </a:r>
          </a:p>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4.1. Minimize Recursos:</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Redução de Imagens: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Imagens são muitas vezes a causa de carregamentos lentos. Utilize formatos de imagem otimizados (como </a:t>
            </a:r>
            <a:r>
              <a:rPr lang="pt-BR" sz="1800" strike="noStrike" spc="-1" dirty="0" err="1">
                <a:solidFill>
                  <a:srgbClr val="000000"/>
                </a:solidFill>
                <a:uFillTx/>
                <a:latin typeface="Arial"/>
                <a:ea typeface="DejaVu Sans"/>
              </a:rPr>
              <a:t>WebP</a:t>
            </a:r>
            <a:r>
              <a:rPr lang="pt-BR" sz="1800" strike="noStrike" spc="-1" dirty="0">
                <a:solidFill>
                  <a:srgbClr val="000000"/>
                </a:solidFill>
                <a:uFillTx/>
                <a:latin typeface="Arial"/>
                <a:ea typeface="DejaVu Sans"/>
              </a:rPr>
              <a:t>) ou ferramentas online que comprimem imagens sem perder qualidade perceptível.</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Para imagens de fundo, considere usar gradientes CSS ou </a:t>
            </a:r>
            <a:r>
              <a:rPr lang="pt-BR" sz="1800" strike="noStrike" spc="-1" dirty="0" err="1">
                <a:solidFill>
                  <a:srgbClr val="000000"/>
                </a:solidFill>
                <a:uFillTx/>
                <a:latin typeface="Arial"/>
                <a:ea typeface="DejaVu Sans"/>
              </a:rPr>
              <a:t>SVGs</a:t>
            </a:r>
            <a:r>
              <a:rPr lang="pt-BR" sz="1800" strike="noStrike" spc="-1" dirty="0">
                <a:solidFill>
                  <a:srgbClr val="000000"/>
                </a:solidFill>
                <a:uFillTx/>
                <a:latin typeface="Arial"/>
                <a:ea typeface="DejaVu Sans"/>
              </a:rPr>
              <a:t>, que são leves em comparação às imagens tradicionais.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Minimização de Arquivos:</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Use ferramentas e plugins que automaticamente minimizem seu CSS e </a:t>
            </a:r>
            <a:r>
              <a:rPr lang="pt-BR" sz="1800" strike="noStrike" spc="-1" dirty="0" err="1">
                <a:solidFill>
                  <a:srgbClr val="000000"/>
                </a:solidFill>
                <a:uFillTx/>
                <a:latin typeface="Arial"/>
                <a:ea typeface="DejaVu Sans"/>
              </a:rPr>
              <a:t>JavaScript</a:t>
            </a:r>
            <a:r>
              <a:rPr lang="pt-BR" sz="1800" strike="noStrike" spc="-1" dirty="0">
                <a:solidFill>
                  <a:srgbClr val="000000"/>
                </a:solidFill>
                <a:uFillTx/>
                <a:latin typeface="Arial"/>
                <a:ea typeface="DejaVu Sans"/>
              </a:rPr>
              <a:t>, reduzindo seu tamanho e melhorando os tempos de carregamento.</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47501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strike="noStrike" spc="-1" dirty="0" err="1">
                <a:solidFill>
                  <a:srgbClr val="000000"/>
                </a:solidFill>
                <a:uFillTx/>
                <a:latin typeface="Arial"/>
                <a:ea typeface="DejaVu Sans"/>
              </a:rPr>
              <a:t>Lazy</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Loading</a:t>
            </a:r>
            <a:r>
              <a:rPr lang="pt-BR" sz="1800" strike="noStrike" spc="-1" dirty="0">
                <a:solidFill>
                  <a:srgbClr val="000000"/>
                </a:solidFill>
                <a:uFillTx/>
                <a:latin typeface="Arial"/>
                <a:ea typeface="DejaVu Sans"/>
              </a:rPr>
              <a:t>:</a:t>
            </a: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Com </a:t>
            </a:r>
            <a:r>
              <a:rPr lang="pt-BR" sz="1800" strike="noStrike" spc="-1" dirty="0" err="1">
                <a:solidFill>
                  <a:srgbClr val="000000"/>
                </a:solidFill>
                <a:uFillTx/>
                <a:latin typeface="Arial"/>
                <a:ea typeface="DejaVu Sans"/>
              </a:rPr>
              <a:t>Ionic</a:t>
            </a:r>
            <a:r>
              <a:rPr lang="pt-BR" sz="1800" strike="noStrike" spc="-1" dirty="0">
                <a:solidFill>
                  <a:srgbClr val="000000"/>
                </a:solidFill>
                <a:uFillTx/>
                <a:latin typeface="Arial"/>
                <a:ea typeface="DejaVu Sans"/>
              </a:rPr>
              <a:t> e </a:t>
            </a:r>
            <a:r>
              <a:rPr lang="pt-BR" sz="1800" strike="noStrike" spc="-1" dirty="0" err="1">
                <a:solidFill>
                  <a:srgbClr val="000000"/>
                </a:solidFill>
                <a:uFillTx/>
                <a:latin typeface="Arial"/>
                <a:ea typeface="DejaVu Sans"/>
              </a:rPr>
              <a:t>React</a:t>
            </a:r>
            <a:r>
              <a:rPr lang="pt-BR" sz="1800" strike="noStrike" spc="-1" dirty="0">
                <a:solidFill>
                  <a:srgbClr val="000000"/>
                </a:solidFill>
                <a:uFillTx/>
                <a:latin typeface="Arial"/>
                <a:ea typeface="DejaVu Sans"/>
              </a:rPr>
              <a:t>, é possível implementar carregamento preguiçoso ("</a:t>
            </a:r>
            <a:r>
              <a:rPr lang="pt-BR" sz="1800" strike="noStrike" spc="-1" dirty="0" err="1">
                <a:solidFill>
                  <a:srgbClr val="000000"/>
                </a:solidFill>
                <a:uFillTx/>
                <a:latin typeface="Arial"/>
                <a:ea typeface="DejaVu Sans"/>
              </a:rPr>
              <a:t>lazy</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loading</a:t>
            </a:r>
            <a:r>
              <a:rPr lang="pt-BR" sz="1800" strike="noStrike" spc="-1" dirty="0">
                <a:solidFill>
                  <a:srgbClr val="000000"/>
                </a:solidFill>
                <a:uFillTx/>
                <a:latin typeface="Arial"/>
                <a:ea typeface="DejaVu Sans"/>
              </a:rPr>
              <a:t>") de componentes, o que significa que um componente ou uma página só será carregada quando for realmente necessária.</a:t>
            </a:r>
          </a:p>
          <a:p>
            <a:pPr marL="432000" lvl="1" indent="-216000">
              <a:lnSpc>
                <a:spcPct val="100000"/>
              </a:lnSpc>
              <a:buClr>
                <a:srgbClr val="000000"/>
              </a:buClr>
              <a:buSzPct val="45000"/>
              <a:buFont typeface="Wingdings" charset="2"/>
              <a:buChar char=""/>
              <a:tabLst>
                <a:tab pos="900360" algn="l"/>
              </a:tabLst>
            </a:pPr>
            <a:endParaRPr lang="pt-BR" spc="-1" dirty="0">
              <a:solidFill>
                <a:srgbClr val="000000"/>
              </a:solidFill>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2. Verifique Chamadas de API:</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Reduzir Chamadas Desnecessárias:</a:t>
            </a: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Em vez de fazer várias chamadas de API, tente agrupá-las ou faça chamadas mais específicas para recuperar apenas os dados necessários.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err="1">
                <a:solidFill>
                  <a:srgbClr val="000000"/>
                </a:solidFill>
                <a:uFillTx/>
                <a:latin typeface="Arial"/>
                <a:ea typeface="DejaVu Sans"/>
              </a:rPr>
              <a:t>Cacheamento</a:t>
            </a:r>
            <a:r>
              <a:rPr lang="pt-BR" sz="1800" strike="noStrike" spc="-1" dirty="0">
                <a:solidFill>
                  <a:srgbClr val="000000"/>
                </a:solidFill>
                <a:uFillTx/>
                <a:latin typeface="Arial"/>
                <a:ea typeface="DejaVu Sans"/>
              </a:rPr>
              <a:t>:</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Armazene respostas frequentemente usadas em cache local para evitar solicitações repetidas. Isso pode ser feito usando a memória do aplicativo ou soluções mais persistentes, como o </a:t>
            </a:r>
            <a:r>
              <a:rPr lang="pt-BR" sz="1800" strike="noStrike" spc="-1" dirty="0" err="1">
                <a:solidFill>
                  <a:srgbClr val="000000"/>
                </a:solidFill>
                <a:uFillTx/>
                <a:latin typeface="Arial"/>
                <a:ea typeface="DejaVu Sans"/>
              </a:rPr>
              <a:t>IndexedDB</a:t>
            </a:r>
            <a:r>
              <a:rPr lang="pt-BR" sz="1800" strike="noStrike" spc="-1" dirty="0">
                <a:solidFill>
                  <a:srgbClr val="000000"/>
                </a:solidFill>
                <a:uFillTx/>
                <a:latin typeface="Arial"/>
                <a:ea typeface="DejaVu Sans"/>
              </a:rPr>
              <a:t>.</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err="1">
                <a:solidFill>
                  <a:srgbClr val="000000"/>
                </a:solidFill>
                <a:uFillTx/>
                <a:latin typeface="Arial"/>
                <a:ea typeface="DejaVu Sans"/>
              </a:rPr>
              <a:t>Throttling</a:t>
            </a:r>
            <a:r>
              <a:rPr lang="pt-BR" sz="1800" strike="noStrike" spc="-1" dirty="0">
                <a:solidFill>
                  <a:srgbClr val="000000"/>
                </a:solidFill>
                <a:uFillTx/>
                <a:latin typeface="Arial"/>
                <a:ea typeface="DejaVu Sans"/>
              </a:rPr>
              <a:t> e </a:t>
            </a:r>
            <a:r>
              <a:rPr lang="pt-BR" sz="1800" strike="noStrike" spc="-1" dirty="0" err="1">
                <a:solidFill>
                  <a:srgbClr val="000000"/>
                </a:solidFill>
                <a:uFillTx/>
                <a:latin typeface="Arial"/>
                <a:ea typeface="DejaVu Sans"/>
              </a:rPr>
              <a:t>Debouncing</a:t>
            </a:r>
            <a:r>
              <a:rPr lang="pt-BR" sz="1800" strike="noStrike" spc="-1" dirty="0">
                <a:solidFill>
                  <a:srgbClr val="000000"/>
                </a:solidFill>
                <a:uFillTx/>
                <a:latin typeface="Arial"/>
                <a:ea typeface="DejaVu Sans"/>
              </a:rPr>
              <a:t>:</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262394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Se o seu aplicativo fizer chamadas de API em resposta a ações do usuário (como pesquisas em tempo real), implemente "</a:t>
            </a:r>
            <a:r>
              <a:rPr lang="pt-BR" sz="1800" strike="noStrike" spc="-1" dirty="0" err="1">
                <a:solidFill>
                  <a:srgbClr val="000000"/>
                </a:solidFill>
                <a:uFillTx/>
                <a:latin typeface="Arial"/>
                <a:ea typeface="DejaVu Sans"/>
              </a:rPr>
              <a:t>throttling</a:t>
            </a:r>
            <a:r>
              <a:rPr lang="pt-BR" sz="1800" strike="noStrike" spc="-1" dirty="0">
                <a:solidFill>
                  <a:srgbClr val="000000"/>
                </a:solidFill>
                <a:uFillTx/>
                <a:latin typeface="Arial"/>
                <a:ea typeface="DejaVu Sans"/>
              </a:rPr>
              <a:t>" ou "</a:t>
            </a:r>
            <a:r>
              <a:rPr lang="pt-BR" sz="1800" strike="noStrike" spc="-1" dirty="0" err="1">
                <a:solidFill>
                  <a:srgbClr val="000000"/>
                </a:solidFill>
                <a:uFillTx/>
                <a:latin typeface="Arial"/>
                <a:ea typeface="DejaVu Sans"/>
              </a:rPr>
              <a:t>debouncing</a:t>
            </a:r>
            <a:r>
              <a:rPr lang="pt-BR" sz="1800" strike="noStrike" spc="-1" dirty="0">
                <a:solidFill>
                  <a:srgbClr val="000000"/>
                </a:solidFill>
                <a:uFillTx/>
                <a:latin typeface="Arial"/>
                <a:ea typeface="DejaVu Sans"/>
              </a:rPr>
              <a:t>" para limitar o número de chamadas em um curto período de tempo.</a:t>
            </a:r>
          </a:p>
          <a:p>
            <a:pPr marL="432000" lvl="1" indent="-216000">
              <a:lnSpc>
                <a:spcPct val="100000"/>
              </a:lnSpc>
              <a:buClr>
                <a:srgbClr val="000000"/>
              </a:buClr>
              <a:buSzPct val="45000"/>
              <a:buFont typeface="Wingdings" charset="2"/>
              <a:buChar char=""/>
              <a:tabLst>
                <a:tab pos="900360" algn="l"/>
              </a:tabLst>
            </a:pPr>
            <a:endParaRPr lang="pt-BR" spc="-1" dirty="0">
              <a:solidFill>
                <a:srgbClr val="000000"/>
              </a:solidFill>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3. Teste em Dispositivos Diferentes: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Variedade de Dispositivos:</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Teste seu aplicativo em dispositivos de gama baixa até os de alta gama. Um aplicativo que funciona bem em um dispositivo de última geração pode ter problemas de desempenho em um dispositivo mais antigo.</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Tamanho de Tela:</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Garanta que seu aplicativo se ajuste bem em telas pequenas (como em smartphones) e em telas maiores (como tablets). Utilize as ferramentas de desenvolvedor do navegador para simular diferentes tamanhos de tela.</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40470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Capacidade de CPU/GPU:</a:t>
            </a:r>
          </a:p>
          <a:p>
            <a:pPr marL="432000" lvl="1" indent="-216000">
              <a:lnSpc>
                <a:spcPct val="100000"/>
              </a:lnSpc>
              <a:buClr>
                <a:srgbClr val="000000"/>
              </a:buClr>
              <a:buSzPct val="45000"/>
              <a:buFont typeface="Wingdings" charset="2"/>
              <a:buChar char=""/>
              <a:tabLst>
                <a:tab pos="900360" algn="l"/>
              </a:tabLst>
            </a:pPr>
            <a:r>
              <a:rPr lang="pt-BR" sz="1800" strike="noStrike" spc="-1" dirty="0" err="1">
                <a:solidFill>
                  <a:srgbClr val="000000"/>
                </a:solidFill>
                <a:uFillTx/>
                <a:latin typeface="Arial"/>
                <a:ea typeface="DejaVu Sans"/>
              </a:rPr>
              <a:t>Animacões</a:t>
            </a:r>
            <a:r>
              <a:rPr lang="pt-BR" sz="1800" strike="noStrike" spc="-1" dirty="0">
                <a:solidFill>
                  <a:srgbClr val="000000"/>
                </a:solidFill>
                <a:uFillTx/>
                <a:latin typeface="Arial"/>
                <a:ea typeface="DejaVu Sans"/>
              </a:rPr>
              <a:t> e transições podem parecer suaves em dispositivos de alta gama, mas "engasgar" em dispositivos mais antigos. Considere reduzir ou simplificar animações complexas para dispositivos menos potentes.</a:t>
            </a:r>
          </a:p>
          <a:p>
            <a:pPr marL="432000" lvl="1" indent="-216000">
              <a:lnSpc>
                <a:spcPct val="100000"/>
              </a:lnSpc>
              <a:buClr>
                <a:srgbClr val="000000"/>
              </a:buClr>
              <a:buSzPct val="45000"/>
              <a:buFont typeface="Wingdings" charset="2"/>
              <a:buChar char=""/>
              <a:tabLst>
                <a:tab pos="900360" algn="l"/>
              </a:tabLst>
            </a:pPr>
            <a:endParaRPr lang="pt-BR" spc="-1" dirty="0">
              <a:solidFill>
                <a:srgbClr val="000000"/>
              </a:solidFill>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Dica:</a:t>
            </a:r>
            <a:r>
              <a:rPr lang="pt-BR" sz="1800" strike="noStrike" spc="-1" dirty="0">
                <a:solidFill>
                  <a:srgbClr val="000000"/>
                </a:solidFill>
                <a:uFillTx/>
                <a:latin typeface="Arial"/>
                <a:ea typeface="DejaVu Sans"/>
              </a:rPr>
              <a:t> O </a:t>
            </a:r>
            <a:r>
              <a:rPr lang="pt-BR" sz="1800" strike="noStrike" spc="-1" dirty="0" err="1">
                <a:solidFill>
                  <a:srgbClr val="000000"/>
                </a:solidFill>
                <a:uFillTx/>
                <a:latin typeface="Arial"/>
                <a:ea typeface="DejaVu Sans"/>
              </a:rPr>
              <a:t>Ionic</a:t>
            </a:r>
            <a:r>
              <a:rPr lang="pt-BR" sz="1800" strike="noStrike" spc="-1" dirty="0">
                <a:solidFill>
                  <a:srgbClr val="000000"/>
                </a:solidFill>
                <a:uFillTx/>
                <a:latin typeface="Arial"/>
                <a:ea typeface="DejaVu Sans"/>
              </a:rPr>
              <a:t> Framework, quando usado com o </a:t>
            </a:r>
            <a:r>
              <a:rPr lang="pt-BR" sz="1800" strike="noStrike" spc="-1" dirty="0" err="1">
                <a:solidFill>
                  <a:srgbClr val="000000"/>
                </a:solidFill>
                <a:uFillTx/>
                <a:latin typeface="Arial"/>
                <a:ea typeface="DejaVu Sans"/>
              </a:rPr>
              <a:t>React</a:t>
            </a:r>
            <a:r>
              <a:rPr lang="pt-BR" sz="1800" strike="noStrike" spc="-1" dirty="0">
                <a:solidFill>
                  <a:srgbClr val="000000"/>
                </a:solidFill>
                <a:uFillTx/>
                <a:latin typeface="Arial"/>
                <a:ea typeface="DejaVu Sans"/>
              </a:rPr>
              <a:t>, oferece várias utilidades e plugins que facilitam muitos dos pontos mencionados acima, como o </a:t>
            </a:r>
            <a:r>
              <a:rPr lang="pt-BR" sz="1800" strike="noStrike" spc="-1" dirty="0" err="1">
                <a:solidFill>
                  <a:srgbClr val="000000"/>
                </a:solidFill>
                <a:uFillTx/>
                <a:latin typeface="Arial"/>
                <a:ea typeface="DejaVu Sans"/>
              </a:rPr>
              <a:t>lazy</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loading</a:t>
            </a:r>
            <a:r>
              <a:rPr lang="pt-BR" sz="1800" strike="noStrike" spc="-1" dirty="0">
                <a:solidFill>
                  <a:srgbClr val="000000"/>
                </a:solidFill>
                <a:uFillTx/>
                <a:latin typeface="Arial"/>
                <a:ea typeface="DejaVu Sans"/>
              </a:rPr>
              <a:t> e a detecção de plataforma. Sempre consulte a documentação oficial e comunidade para melhores práticas e soluções comprovadas.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49181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sz="1800" b="1" u="sng" strike="noStrike" spc="-1" dirty="0">
                <a:solidFill>
                  <a:srgbClr val="000000"/>
                </a:solidFill>
                <a:uFillTx/>
                <a:latin typeface="Arial"/>
                <a:ea typeface="DejaVu Sans"/>
              </a:rPr>
              <a:t>1 – Revisão Final do Aplicativo:</a:t>
            </a:r>
          </a:p>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1.1</a:t>
            </a:r>
            <a:r>
              <a:rPr lang="pt-BR" sz="1800" b="0" strike="noStrike" spc="-1" dirty="0">
                <a:solidFill>
                  <a:srgbClr val="000000"/>
                </a:solidFill>
                <a:latin typeface="Arial"/>
                <a:ea typeface="DejaVu Sans"/>
              </a:rPr>
              <a:t> – </a:t>
            </a:r>
            <a:r>
              <a:rPr lang="pt-BR" sz="1800" b="1" strike="noStrike" spc="-1" dirty="0">
                <a:solidFill>
                  <a:srgbClr val="000000"/>
                </a:solidFill>
                <a:latin typeface="Arial"/>
                <a:ea typeface="DejaVu Sans"/>
              </a:rPr>
              <a:t>Definição de recursos nativos:</a:t>
            </a:r>
          </a:p>
          <a:p>
            <a:pPr marL="216000" lvl="1">
              <a:lnSpc>
                <a:spcPct val="100000"/>
              </a:lnSpc>
              <a:buClr>
                <a:srgbClr val="000000"/>
              </a:buClr>
              <a:buSzPct val="45000"/>
              <a:tabLst>
                <a:tab pos="900360" algn="l"/>
              </a:tabLst>
            </a:pPr>
            <a:endParaRPr lang="pt-BR" sz="1800" b="0" strike="noStrike" spc="-1" dirty="0">
              <a:solidFill>
                <a:srgbClr val="000000"/>
              </a:solidFill>
              <a:latin typeface="Arial"/>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Antes de publicar, é crucial garantir que todas as funcionalidades do aplicativo estejam completas e operando conforme o esperado.</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1" u="sng" strike="noStrike" spc="-1" dirty="0">
                <a:solidFill>
                  <a:srgbClr val="000000"/>
                </a:solidFill>
                <a:latin typeface="Arial"/>
                <a:ea typeface="DejaVu Sans"/>
              </a:rPr>
              <a:t>Funcionalidades Completas:</a:t>
            </a:r>
            <a:r>
              <a:rPr lang="pt-BR" sz="1800" b="0" strike="noStrike" spc="-1" dirty="0">
                <a:solidFill>
                  <a:srgbClr val="000000"/>
                </a:solidFill>
                <a:latin typeface="Arial"/>
                <a:ea typeface="DejaVu Sans"/>
              </a:rPr>
              <a:t> Execute uma lista de verificação de todas as funcionalidades planejadas. Certifique-se de que cada função tenha sido adequadamente implementada e testada.</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1" u="sng" strike="noStrike" spc="-1" dirty="0">
                <a:solidFill>
                  <a:srgbClr val="000000"/>
                </a:solidFill>
                <a:latin typeface="Arial"/>
                <a:ea typeface="DejaVu Sans"/>
              </a:rPr>
              <a:t>Limpeza de Código:</a:t>
            </a:r>
            <a:r>
              <a:rPr lang="pt-BR" sz="1800" b="0" strike="noStrike" spc="-1" dirty="0">
                <a:solidFill>
                  <a:srgbClr val="000000"/>
                </a:solidFill>
                <a:latin typeface="Arial"/>
                <a:ea typeface="DejaVu Sans"/>
              </a:rPr>
              <a:t> Um código limpo e eficiente é crucial para um desempenho otimizado. Elimine qualquer código não utilizado, como funções não chamadas, variáveis não utilizadas, etc.</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1" u="sng" strike="noStrike" spc="-1" dirty="0">
                <a:solidFill>
                  <a:srgbClr val="000000"/>
                </a:solidFill>
                <a:latin typeface="Arial"/>
                <a:ea typeface="DejaVu Sans"/>
              </a:rPr>
              <a:t>console.log e Depuração:</a:t>
            </a:r>
            <a:r>
              <a:rPr lang="pt-BR" sz="1800" b="0" strike="noStrike" spc="-1" dirty="0">
                <a:solidFill>
                  <a:srgbClr val="000000"/>
                </a:solidFill>
                <a:latin typeface="Arial"/>
                <a:ea typeface="DejaVu Sans"/>
              </a:rPr>
              <a:t> O console.log é extremamente útil durante o desenvolvimento, mas pode tornar-se uma brecha de segurança quando exposto em produção. Certifique-se de removê-los para não expor informações potencialmente sensíveis.</a:t>
            </a:r>
            <a:endParaRPr lang="pt-BR" sz="1800" b="0" strike="noStrike" spc="-1" dirty="0">
              <a:solidFill>
                <a:srgbClr val="000000"/>
              </a:solidFill>
              <a:latin typeface="Arial"/>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b="1" u="sng" spc="-1" dirty="0">
                <a:solidFill>
                  <a:srgbClr val="000000"/>
                </a:solidFill>
                <a:latin typeface="Arial"/>
                <a:ea typeface="DejaVu Sans"/>
              </a:rPr>
              <a:t>5</a:t>
            </a:r>
            <a:r>
              <a:rPr lang="pt-BR" sz="1800" b="1" u="sng" strike="noStrike" spc="-1" dirty="0">
                <a:solidFill>
                  <a:srgbClr val="000000"/>
                </a:solidFill>
                <a:uFillTx/>
                <a:latin typeface="Arial"/>
                <a:ea typeface="DejaVu Sans"/>
              </a:rPr>
              <a:t> –  Dicas e Boas Práticas</a:t>
            </a:r>
          </a:p>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1. Documentação é Vital:</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Mantenha-se Atualizado:</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O </a:t>
            </a:r>
            <a:r>
              <a:rPr lang="pt-BR" sz="1800" strike="noStrike" spc="-1" dirty="0" err="1">
                <a:solidFill>
                  <a:srgbClr val="000000"/>
                </a:solidFill>
                <a:uFillTx/>
                <a:latin typeface="Arial"/>
                <a:ea typeface="DejaVu Sans"/>
              </a:rPr>
              <a:t>Ionic</a:t>
            </a:r>
            <a:r>
              <a:rPr lang="pt-BR" sz="1800" strike="noStrike" spc="-1" dirty="0">
                <a:solidFill>
                  <a:srgbClr val="000000"/>
                </a:solidFill>
                <a:uFillTx/>
                <a:latin typeface="Arial"/>
                <a:ea typeface="DejaVu Sans"/>
              </a:rPr>
              <a:t> e suas bibliotecas associadas estão em constante evolução. A documentação oficial é frequentemente atualizada com novos recursos, mudanças e correções de bugs.</a:t>
            </a: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Recurso de Confiança:</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Se você se deparar com um erro ou problema, é provável que a solução ou pelo menos uma dica esteja na documentação.</a:t>
            </a: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Estude os Exemplos:</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A documentação do </a:t>
            </a:r>
            <a:r>
              <a:rPr lang="pt-BR" sz="1800" strike="noStrike" spc="-1" dirty="0" err="1">
                <a:solidFill>
                  <a:srgbClr val="000000"/>
                </a:solidFill>
                <a:uFillTx/>
                <a:latin typeface="Arial"/>
                <a:ea typeface="DejaVu Sans"/>
              </a:rPr>
              <a:t>Ionic</a:t>
            </a:r>
            <a:r>
              <a:rPr lang="pt-BR" sz="1800" strike="noStrike" spc="-1" dirty="0">
                <a:solidFill>
                  <a:srgbClr val="000000"/>
                </a:solidFill>
                <a:uFillTx/>
                <a:latin typeface="Arial"/>
                <a:ea typeface="DejaVu Sans"/>
              </a:rPr>
              <a:t> muitas vezes vem com exemplos práticos que podem ser adaptados às suas necessidades.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6771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b="1" u="sng" spc="-1" dirty="0">
                <a:solidFill>
                  <a:srgbClr val="000000"/>
                </a:solidFill>
                <a:latin typeface="Arial"/>
                <a:ea typeface="DejaVu Sans"/>
              </a:rPr>
              <a:t>2. Comunidade:</a:t>
            </a:r>
          </a:p>
          <a:p>
            <a:pPr>
              <a:lnSpc>
                <a:spcPct val="100000"/>
              </a:lnSpc>
            </a:pPr>
            <a:endParaRPr lang="pt-BR" b="1" u="sng" spc="-1" dirty="0">
              <a:solidFill>
                <a:srgbClr val="000000"/>
              </a:solidFill>
              <a:latin typeface="Arial"/>
              <a:ea typeface="DejaVu Sans"/>
            </a:endParaRPr>
          </a:p>
          <a:p>
            <a:pPr>
              <a:lnSpc>
                <a:spcPct val="100000"/>
              </a:lnSpc>
            </a:pPr>
            <a:r>
              <a:rPr lang="pt-BR" b="1" u="sng" spc="-1" dirty="0" err="1">
                <a:solidFill>
                  <a:srgbClr val="000000"/>
                </a:solidFill>
                <a:latin typeface="Arial"/>
                <a:ea typeface="DejaVu Sans"/>
              </a:rPr>
              <a:t>Forums</a:t>
            </a:r>
            <a:r>
              <a:rPr lang="pt-BR" b="1" u="sng" spc="-1" dirty="0">
                <a:solidFill>
                  <a:srgbClr val="000000"/>
                </a:solidFill>
                <a:latin typeface="Arial"/>
                <a:ea typeface="DejaVu Sans"/>
              </a:rPr>
              <a:t> e Grupos: </a:t>
            </a:r>
            <a:r>
              <a:rPr lang="pt-BR" spc="-1" dirty="0">
                <a:solidFill>
                  <a:srgbClr val="000000"/>
                </a:solidFill>
                <a:latin typeface="Arial"/>
                <a:ea typeface="DejaVu Sans"/>
              </a:rPr>
              <a:t>Existem vários fóruns, grupos de discussão e comunidades online dedicadas ao </a:t>
            </a:r>
            <a:r>
              <a:rPr lang="pt-BR" spc="-1" dirty="0" err="1">
                <a:solidFill>
                  <a:srgbClr val="000000"/>
                </a:solidFill>
                <a:latin typeface="Arial"/>
                <a:ea typeface="DejaVu Sans"/>
              </a:rPr>
              <a:t>Ionic</a:t>
            </a:r>
            <a:r>
              <a:rPr lang="pt-BR" spc="-1" dirty="0">
                <a:solidFill>
                  <a:srgbClr val="000000"/>
                </a:solidFill>
                <a:latin typeface="Arial"/>
                <a:ea typeface="DejaVu Sans"/>
              </a:rPr>
              <a:t>. Essas plataformas são ótimas para fazer perguntas, compartilhar conhecimento e encontrar soluções para problemas comuns.</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Eventos e </a:t>
            </a:r>
            <a:r>
              <a:rPr lang="pt-BR" b="1" u="sng" spc="-1" dirty="0" err="1">
                <a:solidFill>
                  <a:srgbClr val="000000"/>
                </a:solidFill>
                <a:latin typeface="Arial"/>
                <a:ea typeface="DejaVu Sans"/>
              </a:rPr>
              <a:t>Meetups</a:t>
            </a:r>
            <a:r>
              <a:rPr lang="pt-BR" b="1" u="sng" spc="-1" dirty="0">
                <a:solidFill>
                  <a:srgbClr val="000000"/>
                </a:solidFill>
                <a:latin typeface="Arial"/>
                <a:ea typeface="DejaVu Sans"/>
              </a:rPr>
              <a:t>: </a:t>
            </a:r>
            <a:r>
              <a:rPr lang="pt-BR" spc="-1" dirty="0">
                <a:solidFill>
                  <a:srgbClr val="000000"/>
                </a:solidFill>
                <a:latin typeface="Arial"/>
                <a:ea typeface="DejaVu Sans"/>
              </a:rPr>
              <a:t>Participar de eventos e </a:t>
            </a:r>
            <a:r>
              <a:rPr lang="pt-BR" spc="-1" dirty="0" err="1">
                <a:solidFill>
                  <a:srgbClr val="000000"/>
                </a:solidFill>
                <a:latin typeface="Arial"/>
                <a:ea typeface="DejaVu Sans"/>
              </a:rPr>
              <a:t>meetups</a:t>
            </a:r>
            <a:r>
              <a:rPr lang="pt-BR" spc="-1" dirty="0">
                <a:solidFill>
                  <a:srgbClr val="000000"/>
                </a:solidFill>
                <a:latin typeface="Arial"/>
                <a:ea typeface="DejaVu Sans"/>
              </a:rPr>
              <a:t> (mesmo que virtuais) pode ajudá-lo a conectar-se com outros desenvolvedores </a:t>
            </a:r>
            <a:r>
              <a:rPr lang="pt-BR" spc="-1" dirty="0" err="1">
                <a:solidFill>
                  <a:srgbClr val="000000"/>
                </a:solidFill>
                <a:latin typeface="Arial"/>
                <a:ea typeface="DejaVu Sans"/>
              </a:rPr>
              <a:t>Ionic</a:t>
            </a:r>
            <a:r>
              <a:rPr lang="pt-BR" spc="-1" dirty="0">
                <a:solidFill>
                  <a:srgbClr val="000000"/>
                </a:solidFill>
                <a:latin typeface="Arial"/>
                <a:ea typeface="DejaVu Sans"/>
              </a:rPr>
              <a:t>, aprender com seus pares e descobrir novas tendências e melhores práticas.</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3. Teste Regularmente:</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Depois de Cada Mudança Significativa: </a:t>
            </a:r>
            <a:r>
              <a:rPr lang="pt-BR" spc="-1" dirty="0">
                <a:solidFill>
                  <a:srgbClr val="000000"/>
                </a:solidFill>
                <a:latin typeface="Arial"/>
                <a:ea typeface="DejaVu Sans"/>
              </a:rPr>
              <a:t>Cada novo recurso ou mudança significativa deve ser seguido de testes abrangentes para garantir que tudo ainda funciona como esperado.</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Teste em Plataformas Diferentes: </a:t>
            </a:r>
            <a:r>
              <a:rPr lang="pt-BR" spc="-1" dirty="0">
                <a:solidFill>
                  <a:srgbClr val="000000"/>
                </a:solidFill>
                <a:latin typeface="Arial"/>
                <a:ea typeface="DejaVu Sans"/>
              </a:rPr>
              <a:t>Lembre-se de que o </a:t>
            </a:r>
            <a:r>
              <a:rPr lang="pt-BR" spc="-1" dirty="0" err="1">
                <a:solidFill>
                  <a:srgbClr val="000000"/>
                </a:solidFill>
                <a:latin typeface="Arial"/>
                <a:ea typeface="DejaVu Sans"/>
              </a:rPr>
              <a:t>Ionic</a:t>
            </a:r>
            <a:r>
              <a:rPr lang="pt-BR" spc="-1" dirty="0">
                <a:solidFill>
                  <a:srgbClr val="000000"/>
                </a:solidFill>
                <a:latin typeface="Arial"/>
                <a:ea typeface="DejaVu Sans"/>
              </a:rPr>
              <a:t> é multiplataforma. Sempre teste em ambas as plataformas (iOS e Android) para garantir a consistência.</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204338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b="1" u="sng" spc="-1" dirty="0">
                <a:solidFill>
                  <a:srgbClr val="000000"/>
                </a:solidFill>
                <a:latin typeface="Arial"/>
                <a:ea typeface="DejaVu Sans"/>
              </a:rPr>
              <a:t>4. Priorize a Experiência do Usuário:</a:t>
            </a:r>
          </a:p>
          <a:p>
            <a:pPr>
              <a:lnSpc>
                <a:spcPct val="100000"/>
              </a:lnSpc>
            </a:pPr>
            <a:endParaRPr lang="pt-BR" b="1" u="sng"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Design Responsivo:</a:t>
            </a:r>
          </a:p>
          <a:p>
            <a:pPr>
              <a:lnSpc>
                <a:spcPct val="100000"/>
              </a:lnSpc>
            </a:pPr>
            <a:r>
              <a:rPr lang="pt-BR" spc="-1" dirty="0">
                <a:solidFill>
                  <a:srgbClr val="000000"/>
                </a:solidFill>
                <a:latin typeface="Arial"/>
                <a:ea typeface="DejaVu Sans"/>
              </a:rPr>
              <a:t>Seu aplicativo deve se ajustar e ficar bem em todos os tamanhos de tela e orientações.</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Feedbacks Claros:</a:t>
            </a:r>
          </a:p>
          <a:p>
            <a:pPr>
              <a:lnSpc>
                <a:spcPct val="100000"/>
              </a:lnSpc>
            </a:pPr>
            <a:r>
              <a:rPr lang="pt-BR" spc="-1" dirty="0">
                <a:solidFill>
                  <a:srgbClr val="000000"/>
                </a:solidFill>
                <a:latin typeface="Arial"/>
                <a:ea typeface="DejaVu Sans"/>
              </a:rPr>
              <a:t>O usuário deve sempre saber o que está acontecendo, seja através de animações, mensagens de confirmação ou indicadores de carregamento.</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Tempo de Carregamento:</a:t>
            </a:r>
          </a:p>
          <a:p>
            <a:pPr>
              <a:lnSpc>
                <a:spcPct val="100000"/>
              </a:lnSpc>
            </a:pPr>
            <a:r>
              <a:rPr lang="pt-BR" spc="-1" dirty="0">
                <a:solidFill>
                  <a:srgbClr val="000000"/>
                </a:solidFill>
                <a:latin typeface="Arial"/>
                <a:ea typeface="DejaVu Sans"/>
              </a:rPr>
              <a:t>Um aplicativo lento pode frustrar os usuários. </a:t>
            </a:r>
            <a:r>
              <a:rPr lang="pt-BR" spc="-1" dirty="0" err="1">
                <a:solidFill>
                  <a:srgbClr val="000000"/>
                </a:solidFill>
                <a:latin typeface="Arial"/>
                <a:ea typeface="DejaVu Sans"/>
              </a:rPr>
              <a:t>Optimize</a:t>
            </a:r>
            <a:r>
              <a:rPr lang="pt-BR" spc="-1" dirty="0">
                <a:solidFill>
                  <a:srgbClr val="000000"/>
                </a:solidFill>
                <a:latin typeface="Arial"/>
                <a:ea typeface="DejaVu Sans"/>
              </a:rPr>
              <a:t> as imagens, minimize o código e use técnicas como o </a:t>
            </a:r>
            <a:r>
              <a:rPr lang="pt-BR" spc="-1" dirty="0" err="1">
                <a:solidFill>
                  <a:srgbClr val="000000"/>
                </a:solidFill>
                <a:latin typeface="Arial"/>
                <a:ea typeface="DejaVu Sans"/>
              </a:rPr>
              <a:t>lazy</a:t>
            </a:r>
            <a:r>
              <a:rPr lang="pt-BR" spc="-1" dirty="0">
                <a:solidFill>
                  <a:srgbClr val="000000"/>
                </a:solidFill>
                <a:latin typeface="Arial"/>
                <a:ea typeface="DejaVu Sans"/>
              </a:rPr>
              <a:t> </a:t>
            </a:r>
            <a:r>
              <a:rPr lang="pt-BR" spc="-1" dirty="0" err="1">
                <a:solidFill>
                  <a:srgbClr val="000000"/>
                </a:solidFill>
                <a:latin typeface="Arial"/>
                <a:ea typeface="DejaVu Sans"/>
              </a:rPr>
              <a:t>loading</a:t>
            </a:r>
            <a:r>
              <a:rPr lang="pt-BR" spc="-1" dirty="0">
                <a:solidFill>
                  <a:srgbClr val="000000"/>
                </a:solidFill>
                <a:latin typeface="Arial"/>
                <a:ea typeface="DejaVu Sans"/>
              </a:rPr>
              <a:t> para acelerar os tempos de carregamento.</a:t>
            </a:r>
          </a:p>
          <a:p>
            <a:pPr>
              <a:lnSpc>
                <a:spcPct val="100000"/>
              </a:lnSpc>
            </a:pPr>
            <a:endParaRPr lang="pt-BR" spc="-1" dirty="0">
              <a:solidFill>
                <a:srgbClr val="000000"/>
              </a:solidFill>
              <a:latin typeface="Arial"/>
              <a:ea typeface="DejaVu Sans"/>
            </a:endParaRPr>
          </a:p>
          <a:p>
            <a:pPr>
              <a:lnSpc>
                <a:spcPct val="100000"/>
              </a:lnSpc>
            </a:pPr>
            <a:r>
              <a:rPr lang="pt-BR" b="1" u="sng" spc="-1" dirty="0">
                <a:solidFill>
                  <a:srgbClr val="000000"/>
                </a:solidFill>
                <a:latin typeface="Arial"/>
                <a:ea typeface="DejaVu Sans"/>
              </a:rPr>
              <a:t>Dica: </a:t>
            </a:r>
            <a:r>
              <a:rPr lang="pt-BR" spc="-1" dirty="0">
                <a:solidFill>
                  <a:srgbClr val="000000"/>
                </a:solidFill>
                <a:latin typeface="Arial"/>
                <a:ea typeface="DejaVu Sans"/>
              </a:rPr>
              <a:t>Mantenha-se sempre curioso e aberto a novas abordagens. O desenvolvimento móvel e o ecossistema do </a:t>
            </a:r>
            <a:r>
              <a:rPr lang="pt-BR" spc="-1" dirty="0" err="1">
                <a:solidFill>
                  <a:srgbClr val="000000"/>
                </a:solidFill>
                <a:latin typeface="Arial"/>
                <a:ea typeface="DejaVu Sans"/>
              </a:rPr>
              <a:t>Ionic</a:t>
            </a:r>
            <a:r>
              <a:rPr lang="pt-BR" spc="-1" dirty="0">
                <a:solidFill>
                  <a:srgbClr val="000000"/>
                </a:solidFill>
                <a:latin typeface="Arial"/>
                <a:ea typeface="DejaVu Sans"/>
              </a:rPr>
              <a:t> estão sempre evoluindo. Estar disposto a aprender e adaptar-se é fundamental para o sucesso a longo prazo.</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32504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b="0" strike="noStrike" spc="-1" dirty="0">
                <a:solidFill>
                  <a:srgbClr val="000000"/>
                </a:solidFill>
                <a:latin typeface="Arial"/>
                <a:ea typeface="DejaVu Sans"/>
              </a:rPr>
              <a:t>1.2 – </a:t>
            </a:r>
            <a:r>
              <a:rPr lang="pt-BR" sz="1800" b="1" strike="noStrike" spc="-1" dirty="0">
                <a:solidFill>
                  <a:srgbClr val="000000"/>
                </a:solidFill>
                <a:latin typeface="Arial"/>
                <a:ea typeface="DejaVu Sans"/>
              </a:rPr>
              <a:t>Configurações de Segurança:</a:t>
            </a:r>
          </a:p>
          <a:p>
            <a:pPr marL="216000" lvl="1">
              <a:lnSpc>
                <a:spcPct val="100000"/>
              </a:lnSpc>
              <a:buClr>
                <a:srgbClr val="000000"/>
              </a:buClr>
              <a:buSzPct val="45000"/>
              <a:tabLst>
                <a:tab pos="900360" algn="l"/>
              </a:tabLst>
            </a:pPr>
            <a:endParaRPr lang="pt-BR" sz="1800" b="0" strike="noStrike" spc="-1" dirty="0">
              <a:solidFill>
                <a:srgbClr val="000000"/>
              </a:solidFill>
              <a:latin typeface="Arial"/>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Definição: Ao desenvolver um aplicativo, muitas vezes utilizamos permissões, chaves de API e outras informações sensíveis. Garantir sua segurança é fundamental.</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Permissões de Recursos Nativos: Se o seu aplicativo acessa recursos nativos (como câmera, GPS, etc.), assegure-se de que as permissões estejam corretamente configuradas. No </a:t>
            </a:r>
            <a:r>
              <a:rPr lang="pt-BR" sz="1800" b="0" strike="noStrike" spc="-1" dirty="0" err="1">
                <a:solidFill>
                  <a:srgbClr val="000000"/>
                </a:solidFill>
                <a:latin typeface="Arial"/>
                <a:ea typeface="DejaVu Sans"/>
              </a:rPr>
              <a:t>Ionic</a:t>
            </a:r>
            <a:r>
              <a:rPr lang="pt-BR" sz="1800" b="0" strike="noStrike" spc="-1" dirty="0">
                <a:solidFill>
                  <a:srgbClr val="000000"/>
                </a:solidFill>
                <a:latin typeface="Arial"/>
                <a:ea typeface="DejaVu Sans"/>
              </a:rPr>
              <a:t> com </a:t>
            </a:r>
            <a:r>
              <a:rPr lang="pt-BR" sz="1800" b="0" strike="noStrike" spc="-1" dirty="0" err="1">
                <a:solidFill>
                  <a:srgbClr val="000000"/>
                </a:solidFill>
                <a:latin typeface="Arial"/>
                <a:ea typeface="DejaVu Sans"/>
              </a:rPr>
              <a:t>React</a:t>
            </a:r>
            <a:r>
              <a:rPr lang="pt-BR" sz="1800" b="0" strike="noStrike" spc="-1" dirty="0">
                <a:solidFill>
                  <a:srgbClr val="000000"/>
                </a:solidFill>
                <a:latin typeface="Arial"/>
                <a:ea typeface="DejaVu Sans"/>
              </a:rPr>
              <a:t>, é comum usar plugins que solicitem tais permissões.</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Chaves API: Se você estiver usando APIs externas, certifique-se de que suas chaves API estejam protegidas. Evite armazená-las diretamente no código. Em vez disso, utilize variáveis de ambiente ou outras soluções seguras.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23149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pc="-1" dirty="0">
                <a:solidFill>
                  <a:srgbClr val="000000"/>
                </a:solidFill>
                <a:latin typeface="Arial"/>
                <a:ea typeface="DejaVu Sans"/>
              </a:rPr>
              <a:t>1.3</a:t>
            </a:r>
            <a:r>
              <a:rPr lang="pt-BR" sz="1800" b="0" strike="noStrike" spc="-1" dirty="0">
                <a:solidFill>
                  <a:srgbClr val="000000"/>
                </a:solidFill>
                <a:latin typeface="Arial"/>
                <a:ea typeface="DejaVu Sans"/>
              </a:rPr>
              <a:t> – </a:t>
            </a:r>
            <a:r>
              <a:rPr lang="pt-BR" sz="1800" b="1" strike="noStrike" spc="-1" dirty="0">
                <a:solidFill>
                  <a:srgbClr val="000000"/>
                </a:solidFill>
                <a:latin typeface="Arial"/>
                <a:ea typeface="DejaVu Sans"/>
              </a:rPr>
              <a:t>Atualize Metadados e Recursos Gráficos:</a:t>
            </a:r>
          </a:p>
          <a:p>
            <a:pPr marL="216000" lvl="1">
              <a:lnSpc>
                <a:spcPct val="100000"/>
              </a:lnSpc>
              <a:buClr>
                <a:srgbClr val="000000"/>
              </a:buClr>
              <a:buSzPct val="45000"/>
              <a:tabLst>
                <a:tab pos="900360" algn="l"/>
              </a:tabLst>
            </a:pPr>
            <a:endParaRPr lang="pt-BR" sz="1800" b="0" strike="noStrike" spc="-1" dirty="0">
              <a:solidFill>
                <a:srgbClr val="000000"/>
              </a:solidFill>
              <a:latin typeface="Arial"/>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Definição: Antes de publicar seu aplicativo, você precisa garantir que ele tenha uma representação visual atraente e informações atualizadas na loja de aplicativos.</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Ícones e Telas de Inicialização: No </a:t>
            </a:r>
            <a:r>
              <a:rPr lang="pt-BR" sz="1800" b="0" strike="noStrike" spc="-1" dirty="0" err="1">
                <a:solidFill>
                  <a:srgbClr val="000000"/>
                </a:solidFill>
                <a:latin typeface="Arial"/>
                <a:ea typeface="DejaVu Sans"/>
              </a:rPr>
              <a:t>Ionic</a:t>
            </a:r>
            <a:r>
              <a:rPr lang="pt-BR" sz="1800" b="0" strike="noStrike" spc="-1" dirty="0">
                <a:solidFill>
                  <a:srgbClr val="000000"/>
                </a:solidFill>
                <a:latin typeface="Arial"/>
                <a:ea typeface="DejaVu Sans"/>
              </a:rPr>
              <a:t>, você pode gerar ícones e telas de inicialização adaptados para diferentes dispositivos e resoluções. Use imagens de alta qualidade para garantir uma boa primeira impressão.</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0" strike="noStrike" spc="-1" dirty="0">
                <a:solidFill>
                  <a:srgbClr val="000000"/>
                </a:solidFill>
                <a:latin typeface="Arial"/>
                <a:ea typeface="DejaVu Sans"/>
              </a:rPr>
              <a:t>Descrições e Metadados: Escreva uma descrição clara e concisa do que seu aplicativo faz, seus recursos principais e qualquer outro detalhe relevante. Isso ajudará os usuários a entender rapidamente o propósito do seu aplicativo.</a:t>
            </a:r>
          </a:p>
          <a:p>
            <a:pPr marL="648000" lvl="2" indent="-216000">
              <a:lnSpc>
                <a:spcPct val="100000"/>
              </a:lnSpc>
              <a:buClr>
                <a:srgbClr val="000000"/>
              </a:buClr>
              <a:buSzPct val="45000"/>
              <a:buFont typeface="Symbol"/>
              <a:buChar char=""/>
              <a:tabLst>
                <a:tab pos="900360" algn="l"/>
              </a:tabLst>
            </a:pPr>
            <a:endParaRPr lang="pt-BR" sz="1800" b="0" strike="noStrike" spc="-1" dirty="0">
              <a:solidFill>
                <a:srgbClr val="000000"/>
              </a:solidFill>
              <a:latin typeface="Arial"/>
              <a:ea typeface="DejaVu Sans"/>
            </a:endParaRPr>
          </a:p>
          <a:p>
            <a:pPr marL="648000" lvl="2" indent="-216000">
              <a:lnSpc>
                <a:spcPct val="100000"/>
              </a:lnSpc>
              <a:buClr>
                <a:srgbClr val="000000"/>
              </a:buClr>
              <a:buSzPct val="45000"/>
              <a:buFont typeface="Symbol"/>
              <a:buChar char=""/>
              <a:tabLst>
                <a:tab pos="900360" algn="l"/>
              </a:tabLst>
            </a:pPr>
            <a:r>
              <a:rPr lang="pt-BR" sz="1800" b="0" strike="noStrike" spc="-1" dirty="0" err="1">
                <a:solidFill>
                  <a:srgbClr val="000000"/>
                </a:solidFill>
                <a:latin typeface="Arial"/>
                <a:ea typeface="DejaVu Sans"/>
              </a:rPr>
              <a:t>Screenshots</a:t>
            </a:r>
            <a:r>
              <a:rPr lang="pt-BR" sz="1800" b="0" strike="noStrike" spc="-1" dirty="0">
                <a:solidFill>
                  <a:srgbClr val="000000"/>
                </a:solidFill>
                <a:latin typeface="Arial"/>
                <a:ea typeface="DejaVu Sans"/>
              </a:rPr>
              <a:t>: Capture </a:t>
            </a:r>
            <a:r>
              <a:rPr lang="pt-BR" sz="1800" b="0" strike="noStrike" spc="-1" dirty="0" err="1">
                <a:solidFill>
                  <a:srgbClr val="000000"/>
                </a:solidFill>
                <a:latin typeface="Arial"/>
                <a:ea typeface="DejaVu Sans"/>
              </a:rPr>
              <a:t>screenshots</a:t>
            </a:r>
            <a:r>
              <a:rPr lang="pt-BR" sz="1800" b="0" strike="noStrike" spc="-1" dirty="0">
                <a:solidFill>
                  <a:srgbClr val="000000"/>
                </a:solidFill>
                <a:latin typeface="Arial"/>
                <a:ea typeface="DejaVu Sans"/>
              </a:rPr>
              <a:t> que mostrem as principais funcionalidades do seu aplicativo. Assegure-se de que eles sejam de alta qualidade e representem com precisão a experiência do usuário.</a:t>
            </a:r>
          </a:p>
          <a:p>
            <a:pPr marL="432000" lvl="2">
              <a:lnSpc>
                <a:spcPct val="100000"/>
              </a:lnSpc>
              <a:buClr>
                <a:srgbClr val="000000"/>
              </a:buClr>
              <a:buSzPct val="45000"/>
              <a:tabLst>
                <a:tab pos="900360" algn="l"/>
              </a:tabLst>
            </a:pPr>
            <a:endParaRPr lang="pt-BR" sz="1800" b="0" strike="noStrike" spc="-1" dirty="0">
              <a:solidFill>
                <a:srgbClr val="000000"/>
              </a:solidFill>
              <a:latin typeface="Arial"/>
              <a:ea typeface="DejaVu Sans"/>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13870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b="1" u="sng" spc="-1" dirty="0">
                <a:solidFill>
                  <a:srgbClr val="000000"/>
                </a:solidFill>
                <a:latin typeface="Arial"/>
                <a:ea typeface="DejaVu Sans"/>
              </a:rPr>
              <a:t>2</a:t>
            </a:r>
            <a:r>
              <a:rPr lang="pt-BR" sz="1800" b="1" u="sng" strike="noStrike" spc="-1" dirty="0">
                <a:solidFill>
                  <a:srgbClr val="000000"/>
                </a:solidFill>
                <a:uFillTx/>
                <a:latin typeface="Arial"/>
                <a:ea typeface="DejaVu Sans"/>
              </a:rPr>
              <a:t> –  Gerando Builds para Plataformas Específicas</a:t>
            </a:r>
          </a:p>
          <a:p>
            <a:pPr>
              <a:lnSpc>
                <a:spcPct val="100000"/>
              </a:lnSpc>
            </a:pPr>
            <a:endParaRPr lang="pt-BR" sz="1800" b="0" strike="noStrike" spc="-1" dirty="0">
              <a:solidFill>
                <a:srgbClr val="000000"/>
              </a:solidFill>
              <a:latin typeface="Arial"/>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1. Configuração de Ambiente:</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strike="noStrike" spc="-1" dirty="0">
                <a:solidFill>
                  <a:srgbClr val="000000"/>
                </a:solidFill>
                <a:uFillTx/>
                <a:latin typeface="Arial"/>
                <a:ea typeface="DejaVu Sans"/>
              </a:rPr>
              <a:t>Antes de criar builds para plataformas específicas, é crucial preparar o ambiente de desenvolvimento para garantir uma geração de build sem problemas.</a:t>
            </a:r>
          </a:p>
          <a:p>
            <a:pPr marL="432000" lvl="1" indent="-216000">
              <a:lnSpc>
                <a:spcPct val="100000"/>
              </a:lnSpc>
              <a:buClr>
                <a:srgbClr val="000000"/>
              </a:buClr>
              <a:buSzPct val="45000"/>
              <a:buFont typeface="Wingdings" charset="2"/>
              <a:buChar char=""/>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Ferramentas Essenciais:</a:t>
            </a:r>
          </a:p>
          <a:p>
            <a:pPr marL="216000" lvl="1">
              <a:lnSpc>
                <a:spcPct val="100000"/>
              </a:lnSpc>
              <a:buClr>
                <a:srgbClr val="000000"/>
              </a:buClr>
              <a:buSzPct val="45000"/>
              <a:tabLst>
                <a:tab pos="900360" algn="l"/>
              </a:tabLst>
            </a:pPr>
            <a:endParaRPr lang="pt-BR" sz="1800" b="1" u="sng"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iOS:</a:t>
            </a:r>
            <a:r>
              <a:rPr lang="pt-BR" sz="1800" strike="noStrike" spc="-1" dirty="0">
                <a:solidFill>
                  <a:srgbClr val="000000"/>
                </a:solidFill>
                <a:uFillTx/>
                <a:latin typeface="Arial"/>
                <a:ea typeface="DejaVu Sans"/>
              </a:rPr>
              <a:t> Para desenvolver e gerar builds para iOS, você precisará do </a:t>
            </a:r>
            <a:r>
              <a:rPr lang="pt-BR" sz="1800" strike="noStrike" spc="-1" dirty="0" err="1">
                <a:solidFill>
                  <a:srgbClr val="000000"/>
                </a:solidFill>
                <a:uFillTx/>
                <a:latin typeface="Arial"/>
                <a:ea typeface="DejaVu Sans"/>
              </a:rPr>
              <a:t>Xcode</a:t>
            </a:r>
            <a:r>
              <a:rPr lang="pt-BR" sz="1800" strike="noStrike" spc="-1" dirty="0">
                <a:solidFill>
                  <a:srgbClr val="000000"/>
                </a:solidFill>
                <a:uFillTx/>
                <a:latin typeface="Arial"/>
                <a:ea typeface="DejaVu Sans"/>
              </a:rPr>
              <a:t>, que é a IDE oficial da Apple para desenvolvimento iOS. O </a:t>
            </a:r>
            <a:r>
              <a:rPr lang="pt-BR" sz="1800" strike="noStrike" spc="-1" dirty="0" err="1">
                <a:solidFill>
                  <a:srgbClr val="000000"/>
                </a:solidFill>
                <a:uFillTx/>
                <a:latin typeface="Arial"/>
                <a:ea typeface="DejaVu Sans"/>
              </a:rPr>
              <a:t>Xcode</a:t>
            </a:r>
            <a:r>
              <a:rPr lang="pt-BR" sz="1800" strike="noStrike" spc="-1" dirty="0">
                <a:solidFill>
                  <a:srgbClr val="000000"/>
                </a:solidFill>
                <a:uFillTx/>
                <a:latin typeface="Arial"/>
                <a:ea typeface="DejaVu Sans"/>
              </a:rPr>
              <a:t> só está disponível para </a:t>
            </a:r>
            <a:r>
              <a:rPr lang="pt-BR" sz="1800" strike="noStrike" spc="-1" dirty="0" err="1">
                <a:solidFill>
                  <a:srgbClr val="000000"/>
                </a:solidFill>
                <a:uFillTx/>
                <a:latin typeface="Arial"/>
                <a:ea typeface="DejaVu Sans"/>
              </a:rPr>
              <a:t>macOS</a:t>
            </a:r>
            <a:r>
              <a:rPr lang="pt-BR" sz="1800" strike="noStrike" spc="-1" dirty="0">
                <a:solidFill>
                  <a:srgbClr val="000000"/>
                </a:solidFill>
                <a:uFillTx/>
                <a:latin typeface="Arial"/>
                <a:ea typeface="DejaVu Sans"/>
              </a:rPr>
              <a:t>, então um Mac é necessário para desenvolvimento iOS.</a:t>
            </a:r>
          </a:p>
          <a:p>
            <a:pPr marL="216000" lvl="1">
              <a:lnSpc>
                <a:spcPct val="100000"/>
              </a:lnSpc>
              <a:buClr>
                <a:srgbClr val="000000"/>
              </a:buClr>
              <a:buSzPct val="45000"/>
              <a:tabLst>
                <a:tab pos="900360" algn="l"/>
              </a:tabLst>
            </a:pPr>
            <a:endParaRPr lang="pt-BR" sz="1800" strike="noStrike" spc="-1" dirty="0">
              <a:solidFill>
                <a:srgbClr val="000000"/>
              </a:solidFill>
              <a:uFillTx/>
              <a:latin typeface="Arial"/>
              <a:ea typeface="DejaVu Sans"/>
            </a:endParaRPr>
          </a:p>
          <a:p>
            <a:pPr marL="432000" lvl="1" indent="-216000">
              <a:lnSpc>
                <a:spcPct val="100000"/>
              </a:lnSpc>
              <a:buClr>
                <a:srgbClr val="000000"/>
              </a:buClr>
              <a:buSzPct val="45000"/>
              <a:buFont typeface="Wingdings" charset="2"/>
              <a:buChar char=""/>
              <a:tabLst>
                <a:tab pos="900360" algn="l"/>
              </a:tabLst>
            </a:pPr>
            <a:r>
              <a:rPr lang="pt-BR" sz="1800" b="1" u="sng" strike="noStrike" spc="-1" dirty="0">
                <a:solidFill>
                  <a:srgbClr val="000000"/>
                </a:solidFill>
                <a:uFillTx/>
                <a:latin typeface="Arial"/>
                <a:ea typeface="DejaVu Sans"/>
              </a:rPr>
              <a:t>Android:</a:t>
            </a:r>
            <a:r>
              <a:rPr lang="pt-BR" sz="1800" strike="noStrike" spc="-1" dirty="0">
                <a:solidFill>
                  <a:srgbClr val="000000"/>
                </a:solidFill>
                <a:uFillTx/>
                <a:latin typeface="Arial"/>
                <a:ea typeface="DejaVu Sans"/>
              </a:rPr>
              <a:t> Para Android, a ferramenta padrão é o Android Studio. Ele oferece emuladores, ferramentas de depuração e tudo o que você precisa para desenvolver e testar seu aplicativo para Android.</a:t>
            </a:r>
            <a:endParaRPr lang="pt-BR" sz="1800" strike="noStrike" spc="-1" dirty="0">
              <a:solidFill>
                <a:srgbClr val="000000"/>
              </a:solidFill>
              <a:latin typeface="Arial"/>
            </a:endParaRP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34579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dirty="0">
              <a:solidFill>
                <a:srgbClr val="000000"/>
              </a:solidFill>
              <a:latin typeface="Arial"/>
            </a:endParaRPr>
          </a:p>
          <a:p>
            <a:pPr>
              <a:lnSpc>
                <a:spcPct val="100000"/>
              </a:lnSpc>
            </a:pPr>
            <a:r>
              <a:rPr lang="pt-BR" sz="1800" b="1" u="sng" strike="noStrike" spc="-1" dirty="0">
                <a:solidFill>
                  <a:srgbClr val="000000"/>
                </a:solidFill>
                <a:uFillTx/>
                <a:latin typeface="Arial"/>
                <a:ea typeface="DejaVu Sans"/>
              </a:rPr>
              <a:t>2.2. Geração de Build:</a:t>
            </a:r>
          </a:p>
          <a:p>
            <a:pPr>
              <a:lnSpc>
                <a:spcPct val="100000"/>
              </a:lnSpc>
            </a:pPr>
            <a:endParaRPr lang="pt-BR" sz="1800" b="1" u="sng"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Após preparar o ambiente, o próximo passo é gerar os arquivos de build que serão usados para distribuir seu aplicativo.</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Comandos com Capacitor:</a:t>
            </a:r>
            <a:r>
              <a:rPr lang="pt-BR" sz="1800" strike="noStrike" spc="-1" dirty="0">
                <a:solidFill>
                  <a:srgbClr val="000000"/>
                </a:solidFill>
                <a:uFillTx/>
                <a:latin typeface="Arial"/>
                <a:ea typeface="DejaVu Sans"/>
              </a:rPr>
              <a:t> O Capacitor facilita a geração de builds para ambas as plataformas.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iOS:</a:t>
            </a:r>
            <a:r>
              <a:rPr lang="pt-BR" sz="1800" strike="noStrike" spc="-1" dirty="0">
                <a:solidFill>
                  <a:srgbClr val="000000"/>
                </a:solidFill>
                <a:uFillTx/>
                <a:latin typeface="Arial"/>
                <a:ea typeface="DejaVu Sans"/>
              </a:rPr>
              <a:t> Após adicionar a plataforma iOS com </a:t>
            </a:r>
            <a:r>
              <a:rPr lang="pt-BR" sz="1800" strike="noStrike" spc="-1" dirty="0" err="1">
                <a:solidFill>
                  <a:srgbClr val="000000"/>
                </a:solidFill>
                <a:uFillTx/>
                <a:latin typeface="Arial"/>
                <a:ea typeface="DejaVu Sans"/>
              </a:rPr>
              <a:t>npx</a:t>
            </a:r>
            <a:r>
              <a:rPr lang="pt-BR" sz="1800" strike="noStrike" spc="-1" dirty="0">
                <a:solidFill>
                  <a:srgbClr val="000000"/>
                </a:solidFill>
                <a:uFillTx/>
                <a:latin typeface="Arial"/>
                <a:ea typeface="DejaVu Sans"/>
              </a:rPr>
              <a:t> cap </a:t>
            </a:r>
            <a:r>
              <a:rPr lang="pt-BR" sz="1800" strike="noStrike" spc="-1" dirty="0" err="1">
                <a:solidFill>
                  <a:srgbClr val="000000"/>
                </a:solidFill>
                <a:uFillTx/>
                <a:latin typeface="Arial"/>
                <a:ea typeface="DejaVu Sans"/>
              </a:rPr>
              <a:t>add</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ios</a:t>
            </a:r>
            <a:r>
              <a:rPr lang="pt-BR" sz="1800" strike="noStrike" spc="-1" dirty="0">
                <a:solidFill>
                  <a:srgbClr val="000000"/>
                </a:solidFill>
                <a:uFillTx/>
                <a:latin typeface="Arial"/>
                <a:ea typeface="DejaVu Sans"/>
              </a:rPr>
              <a:t>, você pode abrir o projeto no </a:t>
            </a:r>
            <a:r>
              <a:rPr lang="pt-BR" sz="1800" strike="noStrike" spc="-1" dirty="0" err="1">
                <a:solidFill>
                  <a:srgbClr val="000000"/>
                </a:solidFill>
                <a:uFillTx/>
                <a:latin typeface="Arial"/>
                <a:ea typeface="DejaVu Sans"/>
              </a:rPr>
              <a:t>Xcode</a:t>
            </a:r>
            <a:r>
              <a:rPr lang="pt-BR" sz="1800" strike="noStrike" spc="-1" dirty="0">
                <a:solidFill>
                  <a:srgbClr val="000000"/>
                </a:solidFill>
                <a:uFillTx/>
                <a:latin typeface="Arial"/>
                <a:ea typeface="DejaVu Sans"/>
              </a:rPr>
              <a:t> com </a:t>
            </a:r>
            <a:r>
              <a:rPr lang="pt-BR" sz="1800" strike="noStrike" spc="-1" dirty="0" err="1">
                <a:solidFill>
                  <a:srgbClr val="000000"/>
                </a:solidFill>
                <a:uFillTx/>
                <a:latin typeface="Arial"/>
                <a:ea typeface="DejaVu Sans"/>
              </a:rPr>
              <a:t>npx</a:t>
            </a:r>
            <a:r>
              <a:rPr lang="pt-BR" sz="1800" strike="noStrike" spc="-1" dirty="0">
                <a:solidFill>
                  <a:srgbClr val="000000"/>
                </a:solidFill>
                <a:uFillTx/>
                <a:latin typeface="Arial"/>
                <a:ea typeface="DejaVu Sans"/>
              </a:rPr>
              <a:t> cap open </a:t>
            </a:r>
            <a:r>
              <a:rPr lang="pt-BR" sz="1800" strike="noStrike" spc="-1" dirty="0" err="1">
                <a:solidFill>
                  <a:srgbClr val="000000"/>
                </a:solidFill>
                <a:uFillTx/>
                <a:latin typeface="Arial"/>
                <a:ea typeface="DejaVu Sans"/>
              </a:rPr>
              <a:t>ios</a:t>
            </a:r>
            <a:r>
              <a:rPr lang="pt-BR" sz="1800" strike="noStrike" spc="-1" dirty="0">
                <a:solidFill>
                  <a:srgbClr val="000000"/>
                </a:solidFill>
                <a:uFillTx/>
                <a:latin typeface="Arial"/>
                <a:ea typeface="DejaVu Sans"/>
              </a:rPr>
              <a:t>. A partir daí, use o </a:t>
            </a:r>
            <a:r>
              <a:rPr lang="pt-BR" sz="1800" strike="noStrike" spc="-1" dirty="0" err="1">
                <a:solidFill>
                  <a:srgbClr val="000000"/>
                </a:solidFill>
                <a:uFillTx/>
                <a:latin typeface="Arial"/>
                <a:ea typeface="DejaVu Sans"/>
              </a:rPr>
              <a:t>Xcode</a:t>
            </a:r>
            <a:r>
              <a:rPr lang="pt-BR" sz="1800" strike="noStrike" spc="-1" dirty="0">
                <a:solidFill>
                  <a:srgbClr val="000000"/>
                </a:solidFill>
                <a:uFillTx/>
                <a:latin typeface="Arial"/>
                <a:ea typeface="DejaVu Sans"/>
              </a:rPr>
              <a:t> para gerar e testar sua build.</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Android:</a:t>
            </a:r>
            <a:r>
              <a:rPr lang="pt-BR" sz="1800" strike="noStrike" spc="-1" dirty="0">
                <a:solidFill>
                  <a:srgbClr val="000000"/>
                </a:solidFill>
                <a:uFillTx/>
                <a:latin typeface="Arial"/>
                <a:ea typeface="DejaVu Sans"/>
              </a:rPr>
              <a:t> Com a plataforma Android adicionada (</a:t>
            </a:r>
            <a:r>
              <a:rPr lang="pt-BR" sz="1800" strike="noStrike" spc="-1" dirty="0" err="1">
                <a:solidFill>
                  <a:srgbClr val="000000"/>
                </a:solidFill>
                <a:uFillTx/>
                <a:latin typeface="Arial"/>
                <a:ea typeface="DejaVu Sans"/>
              </a:rPr>
              <a:t>npx</a:t>
            </a:r>
            <a:r>
              <a:rPr lang="pt-BR" sz="1800" strike="noStrike" spc="-1" dirty="0">
                <a:solidFill>
                  <a:srgbClr val="000000"/>
                </a:solidFill>
                <a:uFillTx/>
                <a:latin typeface="Arial"/>
                <a:ea typeface="DejaVu Sans"/>
              </a:rPr>
              <a:t> cap </a:t>
            </a:r>
            <a:r>
              <a:rPr lang="pt-BR" sz="1800" strike="noStrike" spc="-1" dirty="0" err="1">
                <a:solidFill>
                  <a:srgbClr val="000000"/>
                </a:solidFill>
                <a:uFillTx/>
                <a:latin typeface="Arial"/>
                <a:ea typeface="DejaVu Sans"/>
              </a:rPr>
              <a:t>add</a:t>
            </a:r>
            <a:r>
              <a:rPr lang="pt-BR" sz="1800" strike="noStrike" spc="-1" dirty="0">
                <a:solidFill>
                  <a:srgbClr val="000000"/>
                </a:solidFill>
                <a:uFillTx/>
                <a:latin typeface="Arial"/>
                <a:ea typeface="DejaVu Sans"/>
              </a:rPr>
              <a:t> </a:t>
            </a:r>
            <a:r>
              <a:rPr lang="pt-BR" sz="1800" strike="noStrike" spc="-1" dirty="0" err="1">
                <a:solidFill>
                  <a:srgbClr val="000000"/>
                </a:solidFill>
                <a:uFillTx/>
                <a:latin typeface="Arial"/>
                <a:ea typeface="DejaVu Sans"/>
              </a:rPr>
              <a:t>android</a:t>
            </a:r>
            <a:r>
              <a:rPr lang="pt-BR" sz="1800" strike="noStrike" spc="-1" dirty="0">
                <a:solidFill>
                  <a:srgbClr val="000000"/>
                </a:solidFill>
                <a:uFillTx/>
                <a:latin typeface="Arial"/>
                <a:ea typeface="DejaVu Sans"/>
              </a:rPr>
              <a:t>), use </a:t>
            </a:r>
            <a:r>
              <a:rPr lang="pt-BR" sz="1800" strike="noStrike" spc="-1" dirty="0" err="1">
                <a:solidFill>
                  <a:srgbClr val="000000"/>
                </a:solidFill>
                <a:uFillTx/>
                <a:latin typeface="Arial"/>
                <a:ea typeface="DejaVu Sans"/>
              </a:rPr>
              <a:t>npx</a:t>
            </a:r>
            <a:r>
              <a:rPr lang="pt-BR" sz="1800" strike="noStrike" spc="-1" dirty="0">
                <a:solidFill>
                  <a:srgbClr val="000000"/>
                </a:solidFill>
                <a:uFillTx/>
                <a:latin typeface="Arial"/>
                <a:ea typeface="DejaVu Sans"/>
              </a:rPr>
              <a:t> cap open </a:t>
            </a:r>
            <a:r>
              <a:rPr lang="pt-BR" sz="1800" strike="noStrike" spc="-1" dirty="0" err="1">
                <a:solidFill>
                  <a:srgbClr val="000000"/>
                </a:solidFill>
                <a:uFillTx/>
                <a:latin typeface="Arial"/>
                <a:ea typeface="DejaVu Sans"/>
              </a:rPr>
              <a:t>android</a:t>
            </a:r>
            <a:r>
              <a:rPr lang="pt-BR" sz="1800" strike="noStrike" spc="-1" dirty="0">
                <a:solidFill>
                  <a:srgbClr val="000000"/>
                </a:solidFill>
                <a:uFillTx/>
                <a:latin typeface="Arial"/>
                <a:ea typeface="DejaVu Sans"/>
              </a:rPr>
              <a:t> para abrir o Android Studio e gerar/testar sua build.</a:t>
            </a:r>
          </a:p>
          <a:p>
            <a:pPr>
              <a:lnSpc>
                <a:spcPct val="100000"/>
              </a:lnSpc>
            </a:pPr>
            <a:r>
              <a:rPr lang="pt-BR" sz="1800" strike="noStrike" spc="-1" dirty="0">
                <a:solidFill>
                  <a:srgbClr val="000000"/>
                </a:solidFill>
                <a:uFillTx/>
                <a:latin typeface="Arial"/>
                <a:ea typeface="DejaVu Sans"/>
              </a:rPr>
              <a:t>3. Certificados e Assinaturas:</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98597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Antes de distribuir seu aplicativo, é necessário assiná-lo digitalmente. Isso garante que o software vem de você e não foi alterado por terceiros.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iOS:</a:t>
            </a:r>
          </a:p>
          <a:p>
            <a:pPr>
              <a:lnSpc>
                <a:spcPct val="100000"/>
              </a:lnSpc>
            </a:pPr>
            <a:r>
              <a:rPr lang="pt-BR" sz="1800" strike="noStrike" spc="-1" dirty="0">
                <a:solidFill>
                  <a:srgbClr val="000000"/>
                </a:solidFill>
                <a:uFillTx/>
                <a:latin typeface="Arial"/>
                <a:ea typeface="DejaVu Sans"/>
              </a:rPr>
              <a:t>Certificados de Desenvolvedor: Emitido pela Apple, permite desenvolver e instalar apps em dispositivos.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err="1">
                <a:solidFill>
                  <a:srgbClr val="000000"/>
                </a:solidFill>
                <a:uFillTx/>
                <a:latin typeface="Arial"/>
                <a:ea typeface="DejaVu Sans"/>
              </a:rPr>
              <a:t>Provisioning</a:t>
            </a:r>
            <a:r>
              <a:rPr lang="pt-BR" sz="1800" b="1" u="sng" strike="noStrike" spc="-1" dirty="0">
                <a:solidFill>
                  <a:srgbClr val="000000"/>
                </a:solidFill>
                <a:uFillTx/>
                <a:latin typeface="Arial"/>
                <a:ea typeface="DejaVu Sans"/>
              </a:rPr>
              <a:t> Profiles:</a:t>
            </a:r>
            <a:r>
              <a:rPr lang="pt-BR" sz="1800" strike="noStrike" spc="-1" dirty="0">
                <a:solidFill>
                  <a:srgbClr val="000000"/>
                </a:solidFill>
                <a:uFillTx/>
                <a:latin typeface="Arial"/>
                <a:ea typeface="DejaVu Sans"/>
              </a:rPr>
              <a:t> Associa certificados de desenvolvedor a dispositivos específicos, garantindo que só possam ser instalados em dispositivos autorizados.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Android:</a:t>
            </a:r>
          </a:p>
          <a:p>
            <a:pPr>
              <a:lnSpc>
                <a:spcPct val="100000"/>
              </a:lnSpc>
            </a:pPr>
            <a:r>
              <a:rPr lang="pt-BR" sz="1800" strike="noStrike" spc="-1" dirty="0">
                <a:solidFill>
                  <a:srgbClr val="000000"/>
                </a:solidFill>
                <a:uFillTx/>
                <a:latin typeface="Arial"/>
                <a:ea typeface="DejaVu Sans"/>
              </a:rPr>
              <a:t>Chave de Assinatura: Uma chave privada usada para assinar seu aplicativo. O Android usa isso para garantir que futuras atualizações sejam feitas pelo mesmo desenvolvedor.</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387900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Antes de distribuir seu aplicativo, é necessário assiná-lo digitalmente. Isso garante que o software vem de você e não foi alterado por terceiros.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iOS:</a:t>
            </a:r>
          </a:p>
          <a:p>
            <a:pPr>
              <a:lnSpc>
                <a:spcPct val="100000"/>
              </a:lnSpc>
            </a:pPr>
            <a:r>
              <a:rPr lang="pt-BR" sz="1800" strike="noStrike" spc="-1" dirty="0">
                <a:solidFill>
                  <a:srgbClr val="000000"/>
                </a:solidFill>
                <a:uFillTx/>
                <a:latin typeface="Arial"/>
                <a:ea typeface="DejaVu Sans"/>
              </a:rPr>
              <a:t>Certificados de Desenvolvedor: Emitido pela Apple, permite desenvolver e instalar apps em dispositivos.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err="1">
                <a:solidFill>
                  <a:srgbClr val="000000"/>
                </a:solidFill>
                <a:uFillTx/>
                <a:latin typeface="Arial"/>
                <a:ea typeface="DejaVu Sans"/>
              </a:rPr>
              <a:t>Provisioning</a:t>
            </a:r>
            <a:r>
              <a:rPr lang="pt-BR" sz="1800" b="1" u="sng" strike="noStrike" spc="-1" dirty="0">
                <a:solidFill>
                  <a:srgbClr val="000000"/>
                </a:solidFill>
                <a:uFillTx/>
                <a:latin typeface="Arial"/>
                <a:ea typeface="DejaVu Sans"/>
              </a:rPr>
              <a:t> Profiles:</a:t>
            </a:r>
            <a:r>
              <a:rPr lang="pt-BR" sz="1800" strike="noStrike" spc="-1" dirty="0">
                <a:solidFill>
                  <a:srgbClr val="000000"/>
                </a:solidFill>
                <a:uFillTx/>
                <a:latin typeface="Arial"/>
                <a:ea typeface="DejaVu Sans"/>
              </a:rPr>
              <a:t> Associa certificados de desenvolvedor a dispositivos específicos, garantindo que só possam ser instalados em dispositivos autorizados.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Android:</a:t>
            </a:r>
          </a:p>
          <a:p>
            <a:pPr>
              <a:lnSpc>
                <a:spcPct val="100000"/>
              </a:lnSpc>
            </a:pPr>
            <a:r>
              <a:rPr lang="pt-BR" sz="1800" strike="noStrike" spc="-1" dirty="0">
                <a:solidFill>
                  <a:srgbClr val="000000"/>
                </a:solidFill>
                <a:uFillTx/>
                <a:latin typeface="Arial"/>
                <a:ea typeface="DejaVu Sans"/>
              </a:rPr>
              <a:t>Chave de Assinatura: Uma chave privada usada para assinar seu aplicativo. O Android usa isso para garantir que futuras atualizações sejam feitas pelo mesmo desenvolvedor.</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76566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tângulo 55"/>
          <p:cNvSpPr/>
          <p:nvPr/>
        </p:nvSpPr>
        <p:spPr>
          <a:xfrm>
            <a:off x="359640" y="101880"/>
            <a:ext cx="8998200" cy="49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1" u="sng" strike="noStrike" spc="-1" dirty="0">
                <a:solidFill>
                  <a:srgbClr val="000000"/>
                </a:solidFill>
                <a:uFillTx/>
                <a:latin typeface="Arial"/>
                <a:ea typeface="DejaVu Sans"/>
              </a:rPr>
              <a:t>Chave de Assinatura no Android</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strike="noStrike" spc="-1" dirty="0">
                <a:solidFill>
                  <a:srgbClr val="000000"/>
                </a:solidFill>
                <a:uFillTx/>
                <a:latin typeface="Arial"/>
                <a:ea typeface="DejaVu Sans"/>
              </a:rPr>
              <a:t>A chave de assinatura, no contexto de aplicativos Android, refere-se ao processo de assinatura digital de seu aplicativo antes de submetê-lo à Google Play Store. É uma etapa essencial na preparação do seu aplicativo para produção, pois garante que o conteúdo do aplicativo não foi modificado após a assinatura. A chave de assinatura possui duas partes: a chave privada e o certificado público.</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Por que é importante?</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Autenticação:</a:t>
            </a:r>
            <a:r>
              <a:rPr lang="pt-BR" sz="1800" strike="noStrike" spc="-1" dirty="0">
                <a:solidFill>
                  <a:srgbClr val="000000"/>
                </a:solidFill>
                <a:uFillTx/>
                <a:latin typeface="Arial"/>
                <a:ea typeface="DejaVu Sans"/>
              </a:rPr>
              <a:t> A Google Play usa a chave de assinatura para garantir que as atualizações de um aplicativo sejam fornecidas pelo mesmo desenvolvedor. Isso impede que aplicativos maliciosos se passem por atualizações de aplicativos legítimos.</a:t>
            </a:r>
          </a:p>
          <a:p>
            <a:pPr>
              <a:lnSpc>
                <a:spcPct val="100000"/>
              </a:lnSpc>
            </a:pPr>
            <a:endParaRPr lang="pt-BR" sz="1800" strike="noStrike" spc="-1" dirty="0">
              <a:solidFill>
                <a:srgbClr val="000000"/>
              </a:solidFill>
              <a:uFillTx/>
              <a:latin typeface="Arial"/>
              <a:ea typeface="DejaVu Sans"/>
            </a:endParaRPr>
          </a:p>
          <a:p>
            <a:pPr>
              <a:lnSpc>
                <a:spcPct val="100000"/>
              </a:lnSpc>
            </a:pPr>
            <a:r>
              <a:rPr lang="pt-BR" sz="1800" b="1" u="sng" strike="noStrike" spc="-1" dirty="0">
                <a:solidFill>
                  <a:srgbClr val="000000"/>
                </a:solidFill>
                <a:uFillTx/>
                <a:latin typeface="Arial"/>
                <a:ea typeface="DejaVu Sans"/>
              </a:rPr>
              <a:t>Integridade de Dados:</a:t>
            </a:r>
            <a:r>
              <a:rPr lang="pt-BR" sz="1800" strike="noStrike" spc="-1" dirty="0">
                <a:solidFill>
                  <a:srgbClr val="000000"/>
                </a:solidFill>
                <a:uFillTx/>
                <a:latin typeface="Arial"/>
                <a:ea typeface="DejaVu Sans"/>
              </a:rPr>
              <a:t> A assinatura do aplicativo garante que ele não foi modificado ou adulterado após a assinatura.</a:t>
            </a:r>
          </a:p>
        </p:txBody>
      </p:sp>
      <p:sp>
        <p:nvSpPr>
          <p:cNvPr id="57" name="Retângulo 56"/>
          <p:cNvSpPr/>
          <p:nvPr/>
        </p:nvSpPr>
        <p:spPr>
          <a:xfrm>
            <a:off x="-240120" y="3709800"/>
            <a:ext cx="17964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a:p>
            <a:pPr>
              <a:lnSpc>
                <a:spcPct val="100000"/>
              </a:lnSpc>
            </a:pPr>
            <a:endParaRPr lang="pt-BR" sz="1800" b="0" strike="noStrike" spc="-1">
              <a:solidFill>
                <a:srgbClr val="000000"/>
              </a:solidFill>
              <a:latin typeface="Arial"/>
            </a:endParaRPr>
          </a:p>
        </p:txBody>
      </p:sp>
    </p:spTree>
    <p:extLst>
      <p:ext uri="{BB962C8B-B14F-4D97-AF65-F5344CB8AC3E}">
        <p14:creationId xmlns:p14="http://schemas.microsoft.com/office/powerpoint/2010/main" val="808808371"/>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Aula05</Template>
  <TotalTime>989</TotalTime>
  <Words>2413</Words>
  <Application>Microsoft Office PowerPoint</Application>
  <PresentationFormat>Personalizar</PresentationFormat>
  <Paragraphs>254</Paragraphs>
  <Slides>22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Arial</vt:lpstr>
      <vt:lpstr>Söhne</vt:lpstr>
      <vt:lpstr>Symbol</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Ismael Souza da Silva</dc:creator>
  <cp:lastModifiedBy>Ismael Souza da Silva</cp:lastModifiedBy>
  <cp:revision>5</cp:revision>
  <dcterms:created xsi:type="dcterms:W3CDTF">2023-08-14T13:58:56Z</dcterms:created>
  <dcterms:modified xsi:type="dcterms:W3CDTF">2023-08-28T19:42:50Z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2023-08-13T18:42:42Z</dcterms:created>
  <dc:creator/>
  <dc:description/>
  <dc:language>pt-BR</dc:language>
  <cp:lastModifiedBy/>
  <dcterms:modified xsi:type="dcterms:W3CDTF">2023-08-13T23:07:12Z</dcterms:modified>
  <cp:revision>4</cp:revision>
  <dc:subject/>
  <dc:title/>
</cp:coreProperties>
</file>