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3" r:id="rId5"/>
    <p:sldId id="261" r:id="rId6"/>
    <p:sldId id="264" r:id="rId7"/>
    <p:sldId id="266" r:id="rId8"/>
    <p:sldId id="265" r:id="rId9"/>
    <p:sldId id="267" r:id="rId10"/>
    <p:sldId id="268" r:id="rId11"/>
    <p:sldId id="269" r:id="rId12"/>
    <p:sldId id="262" r:id="rId13"/>
    <p:sldId id="270" r:id="rId14"/>
    <p:sldId id="271" r:id="rId15"/>
    <p:sldId id="272" r:id="rId16"/>
    <p:sldId id="273" r:id="rId17"/>
    <p:sldId id="274" r:id="rId18"/>
    <p:sldId id="275" r:id="rId19"/>
    <p:sldId id="276" r:id="rId20"/>
    <p:sldId id="277" r:id="rId21"/>
    <p:sldId id="259"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76" autoAdjust="0"/>
    <p:restoredTop sz="94660"/>
  </p:normalViewPr>
  <p:slideViewPr>
    <p:cSldViewPr snapToGrid="0">
      <p:cViewPr>
        <p:scale>
          <a:sx n="66" d="100"/>
          <a:sy n="66" d="100"/>
        </p:scale>
        <p:origin x="60"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5CB1D9-F8B4-2FB6-0329-B419E964181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9EAB3BC-D096-0F68-25A4-4D10E502317B}"/>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A33D9D8-D653-60D8-7043-DE60E10DF194}"/>
              </a:ext>
            </a:extLst>
          </p:cNvPr>
          <p:cNvSpPr>
            <a:spLocks noGrp="1"/>
          </p:cNvSpPr>
          <p:nvPr>
            <p:ph type="dt" sz="half" idx="10"/>
          </p:nvPr>
        </p:nvSpPr>
        <p:spPr/>
        <p:txBody>
          <a:bodyPr/>
          <a:lstStyle/>
          <a:p>
            <a:fld id="{76377902-061F-4C7E-B46D-12EFB596C8B4}" type="datetimeFigureOut">
              <a:rPr lang="pt-BR" smtClean="0"/>
              <a:t>08/11/2022</a:t>
            </a:fld>
            <a:endParaRPr lang="pt-BR"/>
          </a:p>
        </p:txBody>
      </p:sp>
      <p:sp>
        <p:nvSpPr>
          <p:cNvPr id="5" name="Espaço Reservado para Rodapé 4">
            <a:extLst>
              <a:ext uri="{FF2B5EF4-FFF2-40B4-BE49-F238E27FC236}">
                <a16:creationId xmlns:a16="http://schemas.microsoft.com/office/drawing/2014/main" id="{4E1E72AB-3B17-3C44-DC3A-ECE04DF9C77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C46ED6D-8D04-3783-5099-F4A3E074CC27}"/>
              </a:ext>
            </a:extLst>
          </p:cNvPr>
          <p:cNvSpPr>
            <a:spLocks noGrp="1"/>
          </p:cNvSpPr>
          <p:nvPr>
            <p:ph type="sldNum" sz="quarter" idx="12"/>
          </p:nvPr>
        </p:nvSpPr>
        <p:spPr/>
        <p:txBody>
          <a:bodyPr/>
          <a:lstStyle/>
          <a:p>
            <a:fld id="{42BBF693-3B5C-42FE-8D63-68D6268FA8B0}" type="slidenum">
              <a:rPr lang="pt-BR" smtClean="0"/>
              <a:t>‹nº›</a:t>
            </a:fld>
            <a:endParaRPr lang="pt-BR"/>
          </a:p>
        </p:txBody>
      </p:sp>
    </p:spTree>
    <p:extLst>
      <p:ext uri="{BB962C8B-B14F-4D97-AF65-F5344CB8AC3E}">
        <p14:creationId xmlns:p14="http://schemas.microsoft.com/office/powerpoint/2010/main" val="368862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46283E-E1CB-E882-B5A3-15B2D4C9B78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ECA334A-7A77-F586-C333-ADE76CAED2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55C90F7-EC1C-8201-0C44-0222046DAF6B}"/>
              </a:ext>
            </a:extLst>
          </p:cNvPr>
          <p:cNvSpPr>
            <a:spLocks noGrp="1"/>
          </p:cNvSpPr>
          <p:nvPr>
            <p:ph type="dt" sz="half" idx="10"/>
          </p:nvPr>
        </p:nvSpPr>
        <p:spPr/>
        <p:txBody>
          <a:bodyPr/>
          <a:lstStyle/>
          <a:p>
            <a:fld id="{76377902-061F-4C7E-B46D-12EFB596C8B4}" type="datetimeFigureOut">
              <a:rPr lang="pt-BR" smtClean="0"/>
              <a:t>08/11/2022</a:t>
            </a:fld>
            <a:endParaRPr lang="pt-BR"/>
          </a:p>
        </p:txBody>
      </p:sp>
      <p:sp>
        <p:nvSpPr>
          <p:cNvPr id="5" name="Espaço Reservado para Rodapé 4">
            <a:extLst>
              <a:ext uri="{FF2B5EF4-FFF2-40B4-BE49-F238E27FC236}">
                <a16:creationId xmlns:a16="http://schemas.microsoft.com/office/drawing/2014/main" id="{F4FBB9BA-84CE-3B24-FDA0-3BF849B9C41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C9211F3-D7CE-26A8-90C9-74D98A63C72E}"/>
              </a:ext>
            </a:extLst>
          </p:cNvPr>
          <p:cNvSpPr>
            <a:spLocks noGrp="1"/>
          </p:cNvSpPr>
          <p:nvPr>
            <p:ph type="sldNum" sz="quarter" idx="12"/>
          </p:nvPr>
        </p:nvSpPr>
        <p:spPr/>
        <p:txBody>
          <a:bodyPr/>
          <a:lstStyle/>
          <a:p>
            <a:fld id="{42BBF693-3B5C-42FE-8D63-68D6268FA8B0}" type="slidenum">
              <a:rPr lang="pt-BR" smtClean="0"/>
              <a:t>‹nº›</a:t>
            </a:fld>
            <a:endParaRPr lang="pt-BR"/>
          </a:p>
        </p:txBody>
      </p:sp>
    </p:spTree>
    <p:extLst>
      <p:ext uri="{BB962C8B-B14F-4D97-AF65-F5344CB8AC3E}">
        <p14:creationId xmlns:p14="http://schemas.microsoft.com/office/powerpoint/2010/main" val="9561692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CE63122-3EF4-A570-ADD5-9010EB22C8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813333B8-4E5E-FBCB-9D6A-79EDA57AF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E2F21A2-FED1-0302-5145-4B8F00C817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77902-061F-4C7E-B46D-12EFB596C8B4}" type="datetimeFigureOut">
              <a:rPr lang="pt-BR" smtClean="0"/>
              <a:t>08/11/2022</a:t>
            </a:fld>
            <a:endParaRPr lang="pt-BR"/>
          </a:p>
        </p:txBody>
      </p:sp>
      <p:sp>
        <p:nvSpPr>
          <p:cNvPr id="5" name="Espaço Reservado para Rodapé 4">
            <a:extLst>
              <a:ext uri="{FF2B5EF4-FFF2-40B4-BE49-F238E27FC236}">
                <a16:creationId xmlns:a16="http://schemas.microsoft.com/office/drawing/2014/main" id="{9CFE3BCE-69FD-92BF-3E0D-95B626087D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4EE11F9-96CC-DDB0-0BFD-D4A119FFB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BF693-3B5C-42FE-8D63-68D6268FA8B0}" type="slidenum">
              <a:rPr lang="pt-BR" smtClean="0"/>
              <a:t>‹nº›</a:t>
            </a:fld>
            <a:endParaRPr lang="pt-BR"/>
          </a:p>
        </p:txBody>
      </p:sp>
    </p:spTree>
    <p:extLst>
      <p:ext uri="{BB962C8B-B14F-4D97-AF65-F5344CB8AC3E}">
        <p14:creationId xmlns:p14="http://schemas.microsoft.com/office/powerpoint/2010/main" val="1354022839"/>
      </p:ext>
    </p:extLst>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27A7FF-D4E3-94F0-1BD0-850B23BD8180}"/>
              </a:ext>
            </a:extLst>
          </p:cNvPr>
          <p:cNvSpPr>
            <a:spLocks noGrp="1"/>
          </p:cNvSpPr>
          <p:nvPr>
            <p:ph type="ctrTitle"/>
          </p:nvPr>
        </p:nvSpPr>
        <p:spPr>
          <a:xfrm>
            <a:off x="6364609" y="4254152"/>
            <a:ext cx="5809885" cy="1731915"/>
          </a:xfrm>
        </p:spPr>
        <p:txBody>
          <a:bodyPr anchor="t">
            <a:normAutofit/>
          </a:bodyPr>
          <a:lstStyle/>
          <a:p>
            <a:pPr algn="l"/>
            <a:r>
              <a:rPr lang="pt-BR" sz="4000" b="1" dirty="0">
                <a:solidFill>
                  <a:schemeClr val="tx2"/>
                </a:solidFill>
              </a:rPr>
              <a:t>MODELO DE ENTIDADE E RELACIONAMENTO (MER)</a:t>
            </a:r>
          </a:p>
        </p:txBody>
      </p:sp>
      <p:pic>
        <p:nvPicPr>
          <p:cNvPr id="6" name="Imagem 5" descr="Logotipo&#10;&#10;Descrição gerada automaticamente com confiança média">
            <a:extLst>
              <a:ext uri="{FF2B5EF4-FFF2-40B4-BE49-F238E27FC236}">
                <a16:creationId xmlns:a16="http://schemas.microsoft.com/office/drawing/2014/main" id="{A97886EF-F228-690A-63DB-08ED2BE53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70" y="1980991"/>
            <a:ext cx="4141760" cy="3810418"/>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79541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pPr>
              <a:spcAft>
                <a:spcPts val="300"/>
              </a:spcAft>
            </a:pPr>
            <a:r>
              <a:rPr lang="pt-BR" b="1" dirty="0">
                <a:latin typeface="+mn-lt"/>
              </a:rPr>
              <a:t>Cardinalidade de Relacionamentos</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p:txBody>
          <a:bodyPr>
            <a:normAutofit/>
          </a:bodyPr>
          <a:lstStyle/>
          <a:p>
            <a:pPr algn="just"/>
            <a:r>
              <a:rPr lang="pt-BR" sz="2400" b="1" dirty="0">
                <a:latin typeface="+mj-lt"/>
              </a:rPr>
              <a:t>Relacionamento 1:N – </a:t>
            </a:r>
            <a:r>
              <a:rPr lang="pt-BR" sz="2400" dirty="0">
                <a:latin typeface="+mj-lt"/>
              </a:rPr>
              <a:t>Uma instância da entidade A relaciona-se a várias instâncias da entidade B.</a:t>
            </a:r>
          </a:p>
          <a:p>
            <a:pPr marL="0" indent="0" algn="just">
              <a:buNone/>
            </a:pPr>
            <a:endParaRPr lang="pt-BR" sz="2400" dirty="0">
              <a:latin typeface="+mj-lt"/>
            </a:endParaRPr>
          </a:p>
          <a:p>
            <a:pPr marL="0" indent="0" algn="just">
              <a:buNone/>
            </a:pPr>
            <a:r>
              <a:rPr lang="pt-BR" sz="2400" dirty="0">
                <a:latin typeface="+mj-lt"/>
              </a:rPr>
              <a:t>	Um departamento pode possui diversos empregados, mas um empregado pode possuir apenas um departamento.</a:t>
            </a:r>
          </a:p>
          <a:p>
            <a:pPr marL="0" indent="0" algn="just">
              <a:buNone/>
            </a:pPr>
            <a:endParaRPr lang="pt-BR" b="1" dirty="0">
              <a:latin typeface="+mj-lt"/>
            </a:endParaRPr>
          </a:p>
        </p:txBody>
      </p:sp>
      <p:pic>
        <p:nvPicPr>
          <p:cNvPr id="6" name="Imagem 5">
            <a:extLst>
              <a:ext uri="{FF2B5EF4-FFF2-40B4-BE49-F238E27FC236}">
                <a16:creationId xmlns:a16="http://schemas.microsoft.com/office/drawing/2014/main" id="{94B3EA76-B690-5F9D-6740-86DB01CCF56C}"/>
              </a:ext>
            </a:extLst>
          </p:cNvPr>
          <p:cNvPicPr>
            <a:picLocks noChangeAspect="1"/>
          </p:cNvPicPr>
          <p:nvPr/>
        </p:nvPicPr>
        <p:blipFill>
          <a:blip r:embed="rId3"/>
          <a:stretch>
            <a:fillRect/>
          </a:stretch>
        </p:blipFill>
        <p:spPr>
          <a:xfrm>
            <a:off x="2342444" y="4171178"/>
            <a:ext cx="7723465" cy="1459820"/>
          </a:xfrm>
          <a:prstGeom prst="rect">
            <a:avLst/>
          </a:prstGeom>
        </p:spPr>
      </p:pic>
    </p:spTree>
    <p:extLst>
      <p:ext uri="{BB962C8B-B14F-4D97-AF65-F5344CB8AC3E}">
        <p14:creationId xmlns:p14="http://schemas.microsoft.com/office/powerpoint/2010/main" val="1918157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pPr>
              <a:spcAft>
                <a:spcPts val="300"/>
              </a:spcAft>
            </a:pPr>
            <a:r>
              <a:rPr lang="pt-BR" b="1" dirty="0">
                <a:latin typeface="+mn-lt"/>
              </a:rPr>
              <a:t>Cardinalidade de Relacionamentos</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p:txBody>
          <a:bodyPr>
            <a:normAutofit/>
          </a:bodyPr>
          <a:lstStyle/>
          <a:p>
            <a:pPr algn="just"/>
            <a:r>
              <a:rPr lang="pt-BR" sz="2400" b="1" dirty="0">
                <a:latin typeface="+mj-lt"/>
              </a:rPr>
              <a:t>Relacionamento N:M – </a:t>
            </a:r>
            <a:r>
              <a:rPr lang="pt-BR" sz="2400" dirty="0">
                <a:latin typeface="+mj-lt"/>
              </a:rPr>
              <a:t>Várias instâncias da entidade A relacionam-se a várias instâncias da entidade B</a:t>
            </a:r>
          </a:p>
          <a:p>
            <a:pPr marL="0" indent="0" algn="just">
              <a:buNone/>
            </a:pPr>
            <a:endParaRPr lang="pt-BR" sz="2400" dirty="0">
              <a:latin typeface="+mj-lt"/>
            </a:endParaRPr>
          </a:p>
          <a:p>
            <a:pPr marL="0" indent="0" algn="just">
              <a:buNone/>
            </a:pPr>
            <a:r>
              <a:rPr lang="pt-BR" sz="2400" dirty="0">
                <a:latin typeface="+mj-lt"/>
              </a:rPr>
              <a:t>	Um aluno pode estar matriculado em vários cursos, assim como um curso pode ter vários alunos.</a:t>
            </a:r>
          </a:p>
          <a:p>
            <a:pPr marL="0" indent="0" algn="just">
              <a:buNone/>
            </a:pPr>
            <a:endParaRPr lang="pt-BR" b="1" dirty="0">
              <a:latin typeface="+mj-lt"/>
            </a:endParaRPr>
          </a:p>
        </p:txBody>
      </p:sp>
      <p:pic>
        <p:nvPicPr>
          <p:cNvPr id="7" name="Imagem 6">
            <a:extLst>
              <a:ext uri="{FF2B5EF4-FFF2-40B4-BE49-F238E27FC236}">
                <a16:creationId xmlns:a16="http://schemas.microsoft.com/office/drawing/2014/main" id="{05D6D7EF-7054-B74A-ABC1-95D5B5794FB7}"/>
              </a:ext>
            </a:extLst>
          </p:cNvPr>
          <p:cNvPicPr>
            <a:picLocks noChangeAspect="1"/>
          </p:cNvPicPr>
          <p:nvPr/>
        </p:nvPicPr>
        <p:blipFill>
          <a:blip r:embed="rId3"/>
          <a:stretch>
            <a:fillRect/>
          </a:stretch>
        </p:blipFill>
        <p:spPr>
          <a:xfrm>
            <a:off x="1868033" y="4486638"/>
            <a:ext cx="8223375" cy="1391648"/>
          </a:xfrm>
          <a:prstGeom prst="rect">
            <a:avLst/>
          </a:prstGeom>
        </p:spPr>
      </p:pic>
    </p:spTree>
    <p:extLst>
      <p:ext uri="{BB962C8B-B14F-4D97-AF65-F5344CB8AC3E}">
        <p14:creationId xmlns:p14="http://schemas.microsoft.com/office/powerpoint/2010/main" val="279260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pPr>
              <a:spcAft>
                <a:spcPts val="300"/>
              </a:spcAft>
            </a:pPr>
            <a:r>
              <a:rPr lang="pt-BR" b="1" dirty="0">
                <a:latin typeface="+mn-lt"/>
              </a:rPr>
              <a:t>Atributos do relacionamento</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p:txBody>
          <a:bodyPr>
            <a:normAutofit/>
          </a:bodyPr>
          <a:lstStyle/>
          <a:p>
            <a:pPr marL="0" indent="0" algn="just">
              <a:spcBef>
                <a:spcPts val="600"/>
              </a:spcBef>
              <a:spcAft>
                <a:spcPts val="0"/>
              </a:spcAft>
              <a:buNone/>
            </a:pPr>
            <a:r>
              <a:rPr lang="pt-BR" dirty="0">
                <a:latin typeface="+mj-lt"/>
              </a:rPr>
              <a:t>	Quando um determinado relacionamento possui atributos, também conhecido como relacionamento valorado. Esta situação ocorre apenas em relacionamento N : M.</a:t>
            </a:r>
            <a:endParaRPr lang="pt-BR" b="1" dirty="0">
              <a:latin typeface="+mj-lt"/>
            </a:endParaRPr>
          </a:p>
          <a:p>
            <a:pPr marL="0" indent="0" algn="just">
              <a:spcBef>
                <a:spcPts val="600"/>
              </a:spcBef>
              <a:spcAft>
                <a:spcPts val="0"/>
              </a:spcAft>
              <a:buNone/>
            </a:pPr>
            <a:r>
              <a:rPr lang="pt-BR" b="1" dirty="0">
                <a:latin typeface="+mj-lt"/>
              </a:rPr>
              <a:t>	Representação gráfica:</a:t>
            </a:r>
          </a:p>
        </p:txBody>
      </p:sp>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
        <p:nvSpPr>
          <p:cNvPr id="4" name="Retângulo 3">
            <a:extLst>
              <a:ext uri="{FF2B5EF4-FFF2-40B4-BE49-F238E27FC236}">
                <a16:creationId xmlns:a16="http://schemas.microsoft.com/office/drawing/2014/main" id="{6D90FB87-077B-1AA2-C69A-CEC747357162}"/>
              </a:ext>
            </a:extLst>
          </p:cNvPr>
          <p:cNvSpPr/>
          <p:nvPr/>
        </p:nvSpPr>
        <p:spPr>
          <a:xfrm>
            <a:off x="4457088" y="4355797"/>
            <a:ext cx="2374085" cy="10318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0" name="Conector reto 9">
            <a:extLst>
              <a:ext uri="{FF2B5EF4-FFF2-40B4-BE49-F238E27FC236}">
                <a16:creationId xmlns:a16="http://schemas.microsoft.com/office/drawing/2014/main" id="{53364DC8-5FEA-3F2B-91BA-E87621829014}"/>
              </a:ext>
            </a:extLst>
          </p:cNvPr>
          <p:cNvCxnSpPr/>
          <p:nvPr/>
        </p:nvCxnSpPr>
        <p:spPr>
          <a:xfrm>
            <a:off x="4932727" y="5385732"/>
            <a:ext cx="0" cy="926168"/>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to 10">
            <a:extLst>
              <a:ext uri="{FF2B5EF4-FFF2-40B4-BE49-F238E27FC236}">
                <a16:creationId xmlns:a16="http://schemas.microsoft.com/office/drawing/2014/main" id="{3E0B8499-C755-CCEF-3C29-311809CC47D6}"/>
              </a:ext>
            </a:extLst>
          </p:cNvPr>
          <p:cNvCxnSpPr/>
          <p:nvPr/>
        </p:nvCxnSpPr>
        <p:spPr>
          <a:xfrm>
            <a:off x="6284753" y="5385732"/>
            <a:ext cx="0" cy="926168"/>
          </a:xfrm>
          <a:prstGeom prst="line">
            <a:avLst/>
          </a:prstGeom>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0437B1D9-85DF-47B3-CEAE-6434CA837D08}"/>
              </a:ext>
            </a:extLst>
          </p:cNvPr>
          <p:cNvSpPr/>
          <p:nvPr/>
        </p:nvSpPr>
        <p:spPr>
          <a:xfrm>
            <a:off x="4764947" y="6326784"/>
            <a:ext cx="335560" cy="33218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a:extLst>
              <a:ext uri="{FF2B5EF4-FFF2-40B4-BE49-F238E27FC236}">
                <a16:creationId xmlns:a16="http://schemas.microsoft.com/office/drawing/2014/main" id="{61166C1B-82B7-1473-C155-F9903138158A}"/>
              </a:ext>
            </a:extLst>
          </p:cNvPr>
          <p:cNvSpPr/>
          <p:nvPr/>
        </p:nvSpPr>
        <p:spPr>
          <a:xfrm>
            <a:off x="6116973" y="6326784"/>
            <a:ext cx="335560" cy="33218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5427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pPr>
              <a:spcAft>
                <a:spcPts val="300"/>
              </a:spcAft>
            </a:pPr>
            <a:r>
              <a:rPr lang="pt-BR" b="1" dirty="0">
                <a:latin typeface="+mn-lt"/>
              </a:rPr>
              <a:t>Atributos do relacionamento</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a:xfrm>
            <a:off x="838200" y="1690688"/>
            <a:ext cx="10515600" cy="4486275"/>
          </a:xfrm>
        </p:spPr>
        <p:txBody>
          <a:bodyPr>
            <a:normAutofit fontScale="92500"/>
          </a:bodyPr>
          <a:lstStyle/>
          <a:p>
            <a:pPr marL="0" indent="0" algn="ctr">
              <a:spcBef>
                <a:spcPts val="600"/>
              </a:spcBef>
              <a:buNone/>
            </a:pPr>
            <a:r>
              <a:rPr lang="pt-BR" i="1" dirty="0">
                <a:latin typeface="+mj-lt"/>
              </a:rPr>
              <a:t>“Pedro trabalha no projeto Alfa 30 horas.”</a:t>
            </a:r>
          </a:p>
          <a:p>
            <a:pPr marL="0" indent="0">
              <a:spcBef>
                <a:spcPts val="600"/>
              </a:spcBef>
              <a:buNone/>
            </a:pPr>
            <a:r>
              <a:rPr lang="pt-BR" b="1" dirty="0">
                <a:latin typeface="+mj-lt"/>
              </a:rPr>
              <a:t>Onde:</a:t>
            </a:r>
          </a:p>
          <a:p>
            <a:pPr marL="0" indent="0" algn="just">
              <a:spcBef>
                <a:spcPts val="600"/>
              </a:spcBef>
              <a:buNone/>
            </a:pPr>
            <a:r>
              <a:rPr lang="pt-BR" sz="2600" b="1" dirty="0">
                <a:latin typeface="+mj-lt"/>
              </a:rPr>
              <a:t>Pedro</a:t>
            </a:r>
            <a:r>
              <a:rPr lang="pt-BR" sz="2600" dirty="0">
                <a:latin typeface="+mj-lt"/>
              </a:rPr>
              <a:t> - Elemento do conjunto de valores do atributo Nome da entidade Funcionário.</a:t>
            </a:r>
          </a:p>
          <a:p>
            <a:pPr marL="0" indent="0" algn="just">
              <a:spcBef>
                <a:spcPts val="600"/>
              </a:spcBef>
              <a:buNone/>
            </a:pPr>
            <a:r>
              <a:rPr lang="pt-BR" sz="2600" b="1" dirty="0">
                <a:latin typeface="+mj-lt"/>
              </a:rPr>
              <a:t>Alfa - </a:t>
            </a:r>
            <a:r>
              <a:rPr lang="pt-BR" sz="2600" dirty="0">
                <a:latin typeface="+mj-lt"/>
              </a:rPr>
              <a:t>Elemento do conjunto de valores do atributo Nome do Projeto da entidade Projeto.</a:t>
            </a:r>
          </a:p>
          <a:p>
            <a:pPr marL="0" indent="0" algn="just">
              <a:spcBef>
                <a:spcPts val="600"/>
              </a:spcBef>
              <a:buNone/>
            </a:pPr>
            <a:r>
              <a:rPr lang="pt-BR" sz="2600" b="1" dirty="0">
                <a:latin typeface="+mj-lt"/>
              </a:rPr>
              <a:t>Trabalha</a:t>
            </a:r>
            <a:r>
              <a:rPr lang="pt-BR" sz="2600" dirty="0">
                <a:latin typeface="+mj-lt"/>
              </a:rPr>
              <a:t> - Ligação existente entre um funcionário e um projeto. Neste caso, este funcionário trabalha 30 horas neste projeto, porém este mesmo funcionário poderá trabalhar outro número de horas em outro projeto, assim como outro funcionário trabalha outro número de horas no mesmo projeto Alfa. Podemos concluir que 30 horas é o atributo que pertence ao Pedro no projeto Alfa.</a:t>
            </a:r>
          </a:p>
          <a:p>
            <a:pPr marL="0" indent="0" algn="just">
              <a:spcBef>
                <a:spcPts val="600"/>
              </a:spcBef>
              <a:buNone/>
            </a:pPr>
            <a:r>
              <a:rPr lang="pt-BR" dirty="0">
                <a:latin typeface="+mj-lt"/>
              </a:rPr>
              <a:t>	</a:t>
            </a:r>
          </a:p>
        </p:txBody>
      </p:sp>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Tree>
    <p:extLst>
      <p:ext uri="{BB962C8B-B14F-4D97-AF65-F5344CB8AC3E}">
        <p14:creationId xmlns:p14="http://schemas.microsoft.com/office/powerpoint/2010/main" val="1165844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pPr>
              <a:spcAft>
                <a:spcPts val="300"/>
              </a:spcAft>
            </a:pPr>
            <a:r>
              <a:rPr lang="pt-BR" b="1" dirty="0">
                <a:latin typeface="+mn-lt"/>
              </a:rPr>
              <a:t>Atributos do relacionamento</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a:xfrm>
            <a:off x="838200" y="1690688"/>
            <a:ext cx="10515600" cy="4486275"/>
          </a:xfrm>
        </p:spPr>
        <p:txBody>
          <a:bodyPr>
            <a:normAutofit/>
          </a:bodyPr>
          <a:lstStyle/>
          <a:p>
            <a:pPr marL="0" indent="0">
              <a:spcBef>
                <a:spcPts val="600"/>
              </a:spcBef>
              <a:buNone/>
            </a:pPr>
            <a:r>
              <a:rPr lang="pt-BR" dirty="0">
                <a:latin typeface="+mj-lt"/>
              </a:rPr>
              <a:t>Representação gráfica:</a:t>
            </a:r>
          </a:p>
        </p:txBody>
      </p:sp>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pic>
        <p:nvPicPr>
          <p:cNvPr id="6" name="Imagem 5">
            <a:extLst>
              <a:ext uri="{FF2B5EF4-FFF2-40B4-BE49-F238E27FC236}">
                <a16:creationId xmlns:a16="http://schemas.microsoft.com/office/drawing/2014/main" id="{B77A2F27-256B-1A5F-E406-2CBC73FD4E97}"/>
              </a:ext>
            </a:extLst>
          </p:cNvPr>
          <p:cNvPicPr>
            <a:picLocks noChangeAspect="1"/>
          </p:cNvPicPr>
          <p:nvPr/>
        </p:nvPicPr>
        <p:blipFill>
          <a:blip r:embed="rId3"/>
          <a:stretch>
            <a:fillRect/>
          </a:stretch>
        </p:blipFill>
        <p:spPr>
          <a:xfrm>
            <a:off x="1375908" y="2863057"/>
            <a:ext cx="9047884" cy="2314575"/>
          </a:xfrm>
          <a:prstGeom prst="rect">
            <a:avLst/>
          </a:prstGeom>
        </p:spPr>
      </p:pic>
    </p:spTree>
    <p:extLst>
      <p:ext uri="{BB962C8B-B14F-4D97-AF65-F5344CB8AC3E}">
        <p14:creationId xmlns:p14="http://schemas.microsoft.com/office/powerpoint/2010/main" val="330840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pPr>
              <a:spcAft>
                <a:spcPts val="300"/>
              </a:spcAft>
            </a:pPr>
            <a:r>
              <a:rPr lang="pt-BR" b="1" dirty="0">
                <a:latin typeface="+mn-lt"/>
              </a:rPr>
              <a:t>Grau do relacionamento</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a:xfrm>
            <a:off x="838200" y="1690688"/>
            <a:ext cx="10515600" cy="4486275"/>
          </a:xfrm>
        </p:spPr>
        <p:txBody>
          <a:bodyPr>
            <a:normAutofit/>
          </a:bodyPr>
          <a:lstStyle/>
          <a:p>
            <a:pPr marL="0" indent="0">
              <a:spcBef>
                <a:spcPts val="600"/>
              </a:spcBef>
              <a:buNone/>
            </a:pPr>
            <a:r>
              <a:rPr lang="pt-BR" sz="2400" dirty="0">
                <a:latin typeface="+mj-lt"/>
              </a:rPr>
              <a:t>Indica o número de entidade que se relacionam.</a:t>
            </a:r>
          </a:p>
          <a:p>
            <a:pPr marL="0" indent="0">
              <a:spcBef>
                <a:spcPts val="600"/>
              </a:spcBef>
              <a:buNone/>
            </a:pPr>
            <a:endParaRPr lang="pt-BR" sz="2400" dirty="0">
              <a:latin typeface="+mj-lt"/>
            </a:endParaRPr>
          </a:p>
          <a:p>
            <a:pPr>
              <a:spcBef>
                <a:spcPts val="600"/>
              </a:spcBef>
            </a:pPr>
            <a:r>
              <a:rPr lang="pt-BR" sz="2400" b="1" dirty="0">
                <a:latin typeface="+mj-lt"/>
              </a:rPr>
              <a:t>Relacionamento Binário</a:t>
            </a:r>
          </a:p>
          <a:p>
            <a:pPr marL="0" indent="0">
              <a:spcBef>
                <a:spcPts val="600"/>
              </a:spcBef>
              <a:buNone/>
            </a:pPr>
            <a:endParaRPr lang="pt-BR" sz="2400" b="1" dirty="0">
              <a:latin typeface="+mj-lt"/>
            </a:endParaRPr>
          </a:p>
          <a:p>
            <a:pPr marL="0" indent="0">
              <a:spcBef>
                <a:spcPts val="600"/>
              </a:spcBef>
              <a:spcAft>
                <a:spcPts val="0"/>
              </a:spcAft>
              <a:buNone/>
            </a:pPr>
            <a:r>
              <a:rPr lang="pt-BR" sz="2400" dirty="0">
                <a:latin typeface="+mj-lt"/>
              </a:rPr>
              <a:t>Quando o relacionamento se limita apenas duas entidades.</a:t>
            </a:r>
          </a:p>
          <a:p>
            <a:pPr marL="0" indent="0">
              <a:spcBef>
                <a:spcPts val="600"/>
              </a:spcBef>
              <a:spcAft>
                <a:spcPts val="0"/>
              </a:spcAft>
              <a:buNone/>
            </a:pPr>
            <a:endParaRPr lang="pt-BR" sz="2400" dirty="0">
              <a:latin typeface="+mj-lt"/>
            </a:endParaRPr>
          </a:p>
          <a:p>
            <a:pPr marL="0" indent="0">
              <a:spcBef>
                <a:spcPts val="600"/>
              </a:spcBef>
              <a:spcAft>
                <a:spcPts val="0"/>
              </a:spcAft>
              <a:buNone/>
            </a:pPr>
            <a:r>
              <a:rPr lang="pt-BR" sz="2400" i="1" dirty="0">
                <a:latin typeface="+mj-lt"/>
              </a:rPr>
              <a:t>“Um fornecedor comercializa materiais que são utilizados em diversos projetos.”</a:t>
            </a:r>
          </a:p>
          <a:p>
            <a:pPr marL="0" indent="0">
              <a:spcBef>
                <a:spcPts val="600"/>
              </a:spcBef>
              <a:buNone/>
            </a:pPr>
            <a:endParaRPr lang="pt-BR" sz="2400" b="1" dirty="0">
              <a:latin typeface="+mj-lt"/>
            </a:endParaRPr>
          </a:p>
        </p:txBody>
      </p:sp>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Tree>
    <p:extLst>
      <p:ext uri="{BB962C8B-B14F-4D97-AF65-F5344CB8AC3E}">
        <p14:creationId xmlns:p14="http://schemas.microsoft.com/office/powerpoint/2010/main" val="3239084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pPr>
              <a:spcAft>
                <a:spcPts val="300"/>
              </a:spcAft>
            </a:pPr>
            <a:r>
              <a:rPr lang="pt-BR" b="1" dirty="0">
                <a:latin typeface="+mn-lt"/>
              </a:rPr>
              <a:t>Grau do relacionamento</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a:xfrm>
            <a:off x="838200" y="1690688"/>
            <a:ext cx="10515600" cy="4486275"/>
          </a:xfrm>
        </p:spPr>
        <p:txBody>
          <a:bodyPr>
            <a:normAutofit/>
          </a:bodyPr>
          <a:lstStyle/>
          <a:p>
            <a:pPr>
              <a:spcBef>
                <a:spcPts val="600"/>
              </a:spcBef>
            </a:pPr>
            <a:r>
              <a:rPr lang="pt-BR" sz="2400" b="1" dirty="0">
                <a:latin typeface="+mj-lt"/>
              </a:rPr>
              <a:t>Relacionamento Binário</a:t>
            </a:r>
          </a:p>
          <a:p>
            <a:pPr marL="0" indent="0">
              <a:spcBef>
                <a:spcPts val="600"/>
              </a:spcBef>
              <a:buNone/>
            </a:pPr>
            <a:endParaRPr lang="pt-BR" sz="2400" b="1" dirty="0">
              <a:latin typeface="+mj-lt"/>
            </a:endParaRPr>
          </a:p>
          <a:p>
            <a:pPr marL="0" indent="0">
              <a:spcBef>
                <a:spcPts val="600"/>
              </a:spcBef>
              <a:buNone/>
            </a:pPr>
            <a:endParaRPr lang="pt-BR" sz="2400" b="1" dirty="0">
              <a:latin typeface="+mj-lt"/>
            </a:endParaRPr>
          </a:p>
        </p:txBody>
      </p:sp>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pic>
        <p:nvPicPr>
          <p:cNvPr id="6" name="Imagem 5">
            <a:extLst>
              <a:ext uri="{FF2B5EF4-FFF2-40B4-BE49-F238E27FC236}">
                <a16:creationId xmlns:a16="http://schemas.microsoft.com/office/drawing/2014/main" id="{CB244D48-4601-9F7C-EC0C-6D02B32A4C42}"/>
              </a:ext>
            </a:extLst>
          </p:cNvPr>
          <p:cNvPicPr>
            <a:picLocks noChangeAspect="1"/>
          </p:cNvPicPr>
          <p:nvPr/>
        </p:nvPicPr>
        <p:blipFill>
          <a:blip r:embed="rId3"/>
          <a:stretch>
            <a:fillRect/>
          </a:stretch>
        </p:blipFill>
        <p:spPr>
          <a:xfrm>
            <a:off x="1614941" y="2340712"/>
            <a:ext cx="8083315" cy="3363402"/>
          </a:xfrm>
          <a:prstGeom prst="rect">
            <a:avLst/>
          </a:prstGeom>
        </p:spPr>
      </p:pic>
    </p:spTree>
    <p:extLst>
      <p:ext uri="{BB962C8B-B14F-4D97-AF65-F5344CB8AC3E}">
        <p14:creationId xmlns:p14="http://schemas.microsoft.com/office/powerpoint/2010/main" val="1067002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pPr>
              <a:spcAft>
                <a:spcPts val="300"/>
              </a:spcAft>
            </a:pPr>
            <a:r>
              <a:rPr lang="pt-BR" b="1" dirty="0">
                <a:latin typeface="+mn-lt"/>
              </a:rPr>
              <a:t>Grau do relacionamento</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a:xfrm>
            <a:off x="838200" y="1690688"/>
            <a:ext cx="10515600" cy="4486275"/>
          </a:xfrm>
        </p:spPr>
        <p:txBody>
          <a:bodyPr>
            <a:normAutofit/>
          </a:bodyPr>
          <a:lstStyle/>
          <a:p>
            <a:pPr>
              <a:spcBef>
                <a:spcPts val="600"/>
              </a:spcBef>
            </a:pPr>
            <a:r>
              <a:rPr lang="pt-BR" sz="2400" b="1" dirty="0">
                <a:latin typeface="+mj-lt"/>
              </a:rPr>
              <a:t>Relacionamento ternário</a:t>
            </a:r>
          </a:p>
          <a:p>
            <a:pPr marL="0" indent="0">
              <a:spcBef>
                <a:spcPts val="600"/>
              </a:spcBef>
              <a:buNone/>
            </a:pPr>
            <a:endParaRPr lang="pt-BR" sz="2400" b="1" dirty="0">
              <a:latin typeface="+mj-lt"/>
            </a:endParaRPr>
          </a:p>
          <a:p>
            <a:pPr marL="0" indent="0">
              <a:spcBef>
                <a:spcPts val="600"/>
              </a:spcBef>
              <a:buNone/>
            </a:pPr>
            <a:r>
              <a:rPr lang="pt-BR" sz="2400" dirty="0">
                <a:latin typeface="+mj-lt"/>
              </a:rPr>
              <a:t>Quando existe o relacionamento entre três entidades. </a:t>
            </a:r>
          </a:p>
          <a:p>
            <a:pPr marL="0" indent="0">
              <a:spcBef>
                <a:spcPts val="600"/>
              </a:spcBef>
              <a:spcAft>
                <a:spcPts val="0"/>
              </a:spcAft>
              <a:buNone/>
            </a:pPr>
            <a:endParaRPr lang="pt-BR" sz="2400" dirty="0">
              <a:latin typeface="+mj-lt"/>
            </a:endParaRPr>
          </a:p>
          <a:p>
            <a:pPr marL="0" indent="0">
              <a:spcBef>
                <a:spcPts val="600"/>
              </a:spcBef>
              <a:spcAft>
                <a:spcPts val="0"/>
              </a:spcAft>
              <a:buNone/>
            </a:pPr>
            <a:r>
              <a:rPr lang="pt-BR" sz="2400" i="1" dirty="0">
                <a:latin typeface="+mj-lt"/>
              </a:rPr>
              <a:t>“Um fornecedor comercializa materiais que são utilizados em projetos específicos.”</a:t>
            </a:r>
          </a:p>
          <a:p>
            <a:pPr marL="0" indent="0">
              <a:spcBef>
                <a:spcPts val="600"/>
              </a:spcBef>
              <a:buNone/>
            </a:pPr>
            <a:endParaRPr lang="pt-BR" sz="2400" b="1" dirty="0">
              <a:latin typeface="+mj-lt"/>
            </a:endParaRPr>
          </a:p>
        </p:txBody>
      </p:sp>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Tree>
    <p:extLst>
      <p:ext uri="{BB962C8B-B14F-4D97-AF65-F5344CB8AC3E}">
        <p14:creationId xmlns:p14="http://schemas.microsoft.com/office/powerpoint/2010/main" val="4235960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pPr>
              <a:spcAft>
                <a:spcPts val="300"/>
              </a:spcAft>
            </a:pPr>
            <a:r>
              <a:rPr lang="pt-BR" b="1" dirty="0">
                <a:latin typeface="+mn-lt"/>
              </a:rPr>
              <a:t>Grau do relacionamento</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a:xfrm>
            <a:off x="838200" y="1690688"/>
            <a:ext cx="10515600" cy="4486275"/>
          </a:xfrm>
        </p:spPr>
        <p:txBody>
          <a:bodyPr>
            <a:normAutofit/>
          </a:bodyPr>
          <a:lstStyle/>
          <a:p>
            <a:pPr>
              <a:spcBef>
                <a:spcPts val="600"/>
              </a:spcBef>
            </a:pPr>
            <a:r>
              <a:rPr lang="pt-BR" sz="2400" b="1" dirty="0">
                <a:latin typeface="+mj-lt"/>
              </a:rPr>
              <a:t>Relacionamento ternário</a:t>
            </a:r>
          </a:p>
          <a:p>
            <a:pPr marL="0" indent="0">
              <a:spcBef>
                <a:spcPts val="600"/>
              </a:spcBef>
              <a:buNone/>
            </a:pPr>
            <a:endParaRPr lang="pt-BR" sz="2400" b="1" dirty="0">
              <a:latin typeface="+mj-lt"/>
            </a:endParaRPr>
          </a:p>
          <a:p>
            <a:pPr marL="0" indent="0">
              <a:spcBef>
                <a:spcPts val="600"/>
              </a:spcBef>
              <a:buNone/>
            </a:pPr>
            <a:endParaRPr lang="pt-BR" sz="2400" b="1" dirty="0">
              <a:latin typeface="+mj-lt"/>
            </a:endParaRPr>
          </a:p>
        </p:txBody>
      </p:sp>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pic>
        <p:nvPicPr>
          <p:cNvPr id="6" name="Imagem 5">
            <a:extLst>
              <a:ext uri="{FF2B5EF4-FFF2-40B4-BE49-F238E27FC236}">
                <a16:creationId xmlns:a16="http://schemas.microsoft.com/office/drawing/2014/main" id="{5EC290D0-0592-3DDB-274E-75CA17ED5A42}"/>
              </a:ext>
            </a:extLst>
          </p:cNvPr>
          <p:cNvPicPr>
            <a:picLocks noChangeAspect="1"/>
          </p:cNvPicPr>
          <p:nvPr/>
        </p:nvPicPr>
        <p:blipFill>
          <a:blip r:embed="rId3"/>
          <a:stretch>
            <a:fillRect/>
          </a:stretch>
        </p:blipFill>
        <p:spPr>
          <a:xfrm>
            <a:off x="1643061" y="2295297"/>
            <a:ext cx="8066996" cy="3892698"/>
          </a:xfrm>
          <a:prstGeom prst="rect">
            <a:avLst/>
          </a:prstGeom>
        </p:spPr>
      </p:pic>
    </p:spTree>
    <p:extLst>
      <p:ext uri="{BB962C8B-B14F-4D97-AF65-F5344CB8AC3E}">
        <p14:creationId xmlns:p14="http://schemas.microsoft.com/office/powerpoint/2010/main" val="2367847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pPr>
              <a:spcAft>
                <a:spcPts val="300"/>
              </a:spcAft>
            </a:pPr>
            <a:r>
              <a:rPr lang="pt-BR" b="1" dirty="0">
                <a:latin typeface="+mn-lt"/>
              </a:rPr>
              <a:t>Grau do relacionamento</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a:xfrm>
            <a:off x="838200" y="1690688"/>
            <a:ext cx="10515600" cy="4486275"/>
          </a:xfrm>
        </p:spPr>
        <p:txBody>
          <a:bodyPr>
            <a:normAutofit/>
          </a:bodyPr>
          <a:lstStyle/>
          <a:p>
            <a:pPr marL="0" indent="0">
              <a:spcBef>
                <a:spcPts val="600"/>
              </a:spcBef>
              <a:buNone/>
            </a:pPr>
            <a:r>
              <a:rPr lang="pt-BR" sz="2400" i="1" dirty="0">
                <a:latin typeface="+mj-lt"/>
                <a:ea typeface="Times New Roman" panose="02020603050405020304" pitchFamily="18" charset="0"/>
              </a:rPr>
              <a:t>“</a:t>
            </a:r>
            <a:r>
              <a:rPr lang="pt-BR" sz="2400" i="1" dirty="0">
                <a:effectLst/>
                <a:latin typeface="+mj-lt"/>
                <a:ea typeface="Times New Roman" panose="02020603050405020304" pitchFamily="18" charset="0"/>
              </a:rPr>
              <a:t>O Professor Alberto leciona Estrutura de Dados e o aluno Pedro cursa Linguagem de Programação”</a:t>
            </a:r>
            <a:endParaRPr lang="pt-BR" sz="2400" b="1" i="1" dirty="0">
              <a:latin typeface="+mj-lt"/>
            </a:endParaRPr>
          </a:p>
        </p:txBody>
      </p:sp>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pic>
        <p:nvPicPr>
          <p:cNvPr id="9" name="Imagem 8">
            <a:extLst>
              <a:ext uri="{FF2B5EF4-FFF2-40B4-BE49-F238E27FC236}">
                <a16:creationId xmlns:a16="http://schemas.microsoft.com/office/drawing/2014/main" id="{4357F74D-E30D-80C8-AA4A-A78BE7EB7CCE}"/>
              </a:ext>
            </a:extLst>
          </p:cNvPr>
          <p:cNvPicPr>
            <a:picLocks noChangeAspect="1"/>
          </p:cNvPicPr>
          <p:nvPr/>
        </p:nvPicPr>
        <p:blipFill>
          <a:blip r:embed="rId3"/>
          <a:stretch>
            <a:fillRect/>
          </a:stretch>
        </p:blipFill>
        <p:spPr>
          <a:xfrm>
            <a:off x="1512342" y="2673350"/>
            <a:ext cx="8528688" cy="3204935"/>
          </a:xfrm>
          <a:prstGeom prst="rect">
            <a:avLst/>
          </a:prstGeom>
        </p:spPr>
      </p:pic>
    </p:spTree>
    <p:extLst>
      <p:ext uri="{BB962C8B-B14F-4D97-AF65-F5344CB8AC3E}">
        <p14:creationId xmlns:p14="http://schemas.microsoft.com/office/powerpoint/2010/main" val="1016908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r>
              <a:rPr lang="pt-BR" b="1" dirty="0">
                <a:latin typeface="+mn-lt"/>
              </a:rPr>
              <a:t>Definição</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p:txBody>
          <a:bodyPr>
            <a:normAutofit/>
          </a:bodyPr>
          <a:lstStyle/>
          <a:p>
            <a:pPr marL="0" indent="0" algn="just">
              <a:buNone/>
            </a:pPr>
            <a:r>
              <a:rPr lang="pt-BR" dirty="0">
                <a:effectLst/>
                <a:latin typeface="+mj-lt"/>
                <a:ea typeface="Times New Roman" panose="02020603050405020304" pitchFamily="18" charset="0"/>
              </a:rPr>
              <a:t>	</a:t>
            </a:r>
            <a:r>
              <a:rPr lang="pt-BR" dirty="0">
                <a:latin typeface="+mj-lt"/>
              </a:rPr>
              <a:t>Consiste em mapear o mundo real do sistema em um modelo gráfico que irá representar o modelo e o relacionamento existente entre os dados.</a:t>
            </a:r>
          </a:p>
        </p:txBody>
      </p:sp>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Tree>
    <p:extLst>
      <p:ext uri="{BB962C8B-B14F-4D97-AF65-F5344CB8AC3E}">
        <p14:creationId xmlns:p14="http://schemas.microsoft.com/office/powerpoint/2010/main" val="1018727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pPr>
              <a:spcAft>
                <a:spcPts val="300"/>
              </a:spcAft>
            </a:pPr>
            <a:r>
              <a:rPr lang="pt-BR" b="1" dirty="0">
                <a:latin typeface="+mn-lt"/>
              </a:rPr>
              <a:t>Grau do relacionamento</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a:xfrm>
            <a:off x="838200" y="1690688"/>
            <a:ext cx="10515600" cy="4486275"/>
          </a:xfrm>
        </p:spPr>
        <p:txBody>
          <a:bodyPr>
            <a:normAutofit/>
          </a:bodyPr>
          <a:lstStyle/>
          <a:p>
            <a:pPr marL="0" indent="0">
              <a:spcBef>
                <a:spcPts val="600"/>
              </a:spcBef>
              <a:buNone/>
            </a:pPr>
            <a:r>
              <a:rPr lang="pt-BR" sz="2400" i="1" dirty="0">
                <a:latin typeface="+mj-lt"/>
              </a:rPr>
              <a:t>“Pedro comprou 1 Kg. de banana do vendedor Manoel”</a:t>
            </a:r>
          </a:p>
        </p:txBody>
      </p:sp>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pic>
        <p:nvPicPr>
          <p:cNvPr id="6" name="Imagem 5">
            <a:extLst>
              <a:ext uri="{FF2B5EF4-FFF2-40B4-BE49-F238E27FC236}">
                <a16:creationId xmlns:a16="http://schemas.microsoft.com/office/drawing/2014/main" id="{1B70FC34-84EC-ED84-6730-3CF68748E6E0}"/>
              </a:ext>
            </a:extLst>
          </p:cNvPr>
          <p:cNvPicPr>
            <a:picLocks noChangeAspect="1"/>
          </p:cNvPicPr>
          <p:nvPr/>
        </p:nvPicPr>
        <p:blipFill>
          <a:blip r:embed="rId3"/>
          <a:stretch>
            <a:fillRect/>
          </a:stretch>
        </p:blipFill>
        <p:spPr>
          <a:xfrm>
            <a:off x="2148095" y="2417536"/>
            <a:ext cx="7895809" cy="3373664"/>
          </a:xfrm>
          <a:prstGeom prst="rect">
            <a:avLst/>
          </a:prstGeom>
        </p:spPr>
      </p:pic>
    </p:spTree>
    <p:extLst>
      <p:ext uri="{BB962C8B-B14F-4D97-AF65-F5344CB8AC3E}">
        <p14:creationId xmlns:p14="http://schemas.microsoft.com/office/powerpoint/2010/main" val="1463286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5B76E3-1223-35BA-1C87-C94DE2C4CA9E}"/>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55E56667-961D-F0DF-6FC4-4520C9EA3EEE}"/>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62962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r>
              <a:rPr lang="pt-BR" b="1" dirty="0">
                <a:latin typeface="+mn-lt"/>
              </a:rPr>
              <a:t>Entidade</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p:txBody>
          <a:bodyPr>
            <a:normAutofit/>
          </a:bodyPr>
          <a:lstStyle/>
          <a:p>
            <a:pPr marL="0" indent="0" algn="just">
              <a:spcBef>
                <a:spcPts val="600"/>
              </a:spcBef>
              <a:spcAft>
                <a:spcPts val="0"/>
              </a:spcAft>
              <a:buNone/>
            </a:pPr>
            <a:r>
              <a:rPr lang="pt-BR" dirty="0">
                <a:latin typeface="+mj-lt"/>
              </a:rPr>
              <a:t>	Identifica o objeto de interesse do sistema e tem "vida" própria, ou seja, a representação abstrata de um objeto do mundo real sobre o qual desejamos guardar informações.</a:t>
            </a:r>
          </a:p>
          <a:p>
            <a:pPr marL="0" indent="0" algn="just">
              <a:buNone/>
            </a:pPr>
            <a:r>
              <a:rPr lang="pt-BR" dirty="0">
                <a:latin typeface="+mj-lt"/>
              </a:rPr>
              <a:t>	Exemplo: Clientes, Fornecedores, Alunos, Funcionários, Departamentos, etc.</a:t>
            </a:r>
          </a:p>
          <a:p>
            <a:pPr marL="0" indent="0" algn="just">
              <a:buNone/>
            </a:pPr>
            <a:r>
              <a:rPr lang="pt-BR" dirty="0">
                <a:latin typeface="+mj-lt"/>
              </a:rPr>
              <a:t>	</a:t>
            </a:r>
            <a:r>
              <a:rPr lang="pt-BR" b="1" dirty="0">
                <a:latin typeface="+mj-lt"/>
              </a:rPr>
              <a:t>Representação gráfica:</a:t>
            </a:r>
          </a:p>
        </p:txBody>
      </p:sp>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
        <p:nvSpPr>
          <p:cNvPr id="4" name="Rectangle 2">
            <a:extLst>
              <a:ext uri="{FF2B5EF4-FFF2-40B4-BE49-F238E27FC236}">
                <a16:creationId xmlns:a16="http://schemas.microsoft.com/office/drawing/2014/main" id="{C05159C6-CF93-BF00-FD59-7D11693849D1}"/>
              </a:ext>
            </a:extLst>
          </p:cNvPr>
          <p:cNvSpPr>
            <a:spLocks noChangeArrowheads="1"/>
          </p:cNvSpPr>
          <p:nvPr/>
        </p:nvSpPr>
        <p:spPr bwMode="auto">
          <a:xfrm>
            <a:off x="4499941" y="4928353"/>
            <a:ext cx="2470703" cy="1248610"/>
          </a:xfrm>
          <a:prstGeom prst="rect">
            <a:avLst/>
          </a:prstGeom>
          <a:solidFill>
            <a:srgbClr val="FFFFFF"/>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93843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r>
              <a:rPr lang="pt-BR" b="1" dirty="0">
                <a:latin typeface="+mn-lt"/>
              </a:rPr>
              <a:t>Entidade</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p:txBody>
          <a:bodyPr>
            <a:normAutofit/>
          </a:bodyPr>
          <a:lstStyle/>
          <a:p>
            <a:pPr marL="0" indent="0" algn="just">
              <a:spcBef>
                <a:spcPts val="600"/>
              </a:spcBef>
              <a:spcAft>
                <a:spcPts val="0"/>
              </a:spcAft>
              <a:buNone/>
            </a:pPr>
            <a:r>
              <a:rPr lang="pt-BR" dirty="0">
                <a:latin typeface="+mj-lt"/>
              </a:rPr>
              <a:t>	Não são entidades: Entidade com apenas 1 elemento, Operações do sistema, Saídas do sistema, Pessoas que realizam trabalhos(usuários do sistema), Departamentos, etc.</a:t>
            </a:r>
          </a:p>
          <a:p>
            <a:pPr marL="0" indent="0" algn="just">
              <a:buNone/>
            </a:pPr>
            <a:r>
              <a:rPr lang="pt-BR" dirty="0">
                <a:latin typeface="+mj-lt"/>
              </a:rPr>
              <a:t>	</a:t>
            </a:r>
            <a:r>
              <a:rPr lang="pt-BR" b="1" dirty="0">
                <a:latin typeface="+mj-lt"/>
              </a:rPr>
              <a:t>Representação gráfica:</a:t>
            </a:r>
          </a:p>
        </p:txBody>
      </p:sp>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
        <p:nvSpPr>
          <p:cNvPr id="4" name="Rectangle 2">
            <a:extLst>
              <a:ext uri="{FF2B5EF4-FFF2-40B4-BE49-F238E27FC236}">
                <a16:creationId xmlns:a16="http://schemas.microsoft.com/office/drawing/2014/main" id="{C05159C6-CF93-BF00-FD59-7D11693849D1}"/>
              </a:ext>
            </a:extLst>
          </p:cNvPr>
          <p:cNvSpPr>
            <a:spLocks noChangeArrowheads="1"/>
          </p:cNvSpPr>
          <p:nvPr/>
        </p:nvSpPr>
        <p:spPr bwMode="auto">
          <a:xfrm>
            <a:off x="4456398" y="4247415"/>
            <a:ext cx="2931373" cy="1790528"/>
          </a:xfrm>
          <a:prstGeom prst="rect">
            <a:avLst/>
          </a:prstGeom>
          <a:solidFill>
            <a:srgbClr val="FFFFFF"/>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258814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pPr>
              <a:spcAft>
                <a:spcPts val="300"/>
              </a:spcAft>
            </a:pPr>
            <a:r>
              <a:rPr lang="pt-BR" b="1" dirty="0">
                <a:latin typeface="+mn-lt"/>
              </a:rPr>
              <a:t>Relacionamento</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p:txBody>
          <a:bodyPr>
            <a:normAutofit/>
          </a:bodyPr>
          <a:lstStyle/>
          <a:p>
            <a:pPr marL="0" indent="0" algn="just">
              <a:spcBef>
                <a:spcPts val="600"/>
              </a:spcBef>
              <a:spcAft>
                <a:spcPts val="0"/>
              </a:spcAft>
              <a:buNone/>
            </a:pPr>
            <a:r>
              <a:rPr lang="pt-BR" dirty="0">
                <a:latin typeface="+mj-lt"/>
              </a:rPr>
              <a:t>	Representa a associação entre os elementos do conjunto de um entidade com outra entidade.</a:t>
            </a:r>
          </a:p>
          <a:p>
            <a:pPr marL="0" indent="0" algn="just">
              <a:buNone/>
            </a:pPr>
            <a:r>
              <a:rPr lang="pt-BR" dirty="0">
                <a:latin typeface="+mj-lt"/>
              </a:rPr>
              <a:t>	</a:t>
            </a:r>
            <a:r>
              <a:rPr lang="pt-BR" b="1" dirty="0">
                <a:latin typeface="+mj-lt"/>
              </a:rPr>
              <a:t>Representação gráfica:</a:t>
            </a:r>
          </a:p>
        </p:txBody>
      </p:sp>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
        <p:nvSpPr>
          <p:cNvPr id="7" name="Losango 6">
            <a:extLst>
              <a:ext uri="{FF2B5EF4-FFF2-40B4-BE49-F238E27FC236}">
                <a16:creationId xmlns:a16="http://schemas.microsoft.com/office/drawing/2014/main" id="{C19A82E7-8544-51D7-71A8-BC7B10ADA99D}"/>
              </a:ext>
            </a:extLst>
          </p:cNvPr>
          <p:cNvSpPr/>
          <p:nvPr/>
        </p:nvSpPr>
        <p:spPr>
          <a:xfrm>
            <a:off x="4542859" y="3676391"/>
            <a:ext cx="2515667" cy="239065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55456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pPr>
              <a:spcAft>
                <a:spcPts val="300"/>
              </a:spcAft>
            </a:pPr>
            <a:r>
              <a:rPr lang="pt-BR" b="1" dirty="0">
                <a:latin typeface="+mn-lt"/>
              </a:rPr>
              <a:t>Relacionamento</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p:txBody>
          <a:bodyPr>
            <a:normAutofit/>
          </a:bodyPr>
          <a:lstStyle/>
          <a:p>
            <a:pPr marL="0" indent="0" algn="ctr">
              <a:spcBef>
                <a:spcPts val="600"/>
              </a:spcBef>
              <a:spcAft>
                <a:spcPts val="0"/>
              </a:spcAft>
              <a:buNone/>
            </a:pPr>
            <a:r>
              <a:rPr lang="pt-BR" i="1" dirty="0">
                <a:latin typeface="+mj-lt"/>
              </a:rPr>
              <a:t>“O João está matriculado na disciplina de Banco de Dados”</a:t>
            </a:r>
          </a:p>
          <a:p>
            <a:pPr marL="0" indent="0" algn="ctr">
              <a:spcBef>
                <a:spcPts val="600"/>
              </a:spcBef>
              <a:spcAft>
                <a:spcPts val="0"/>
              </a:spcAft>
              <a:buNone/>
            </a:pPr>
            <a:endParaRPr lang="pt-BR" i="1" dirty="0">
              <a:latin typeface="+mj-lt"/>
            </a:endParaRPr>
          </a:p>
          <a:p>
            <a:pPr marL="0" indent="0" algn="just">
              <a:spcBef>
                <a:spcPts val="600"/>
              </a:spcBef>
              <a:spcAft>
                <a:spcPts val="0"/>
              </a:spcAft>
              <a:buNone/>
            </a:pPr>
            <a:r>
              <a:rPr lang="pt-BR" sz="2400" dirty="0">
                <a:latin typeface="+mj-lt"/>
              </a:rPr>
              <a:t>Onde:	</a:t>
            </a:r>
          </a:p>
          <a:p>
            <a:pPr marL="0" indent="0" algn="just">
              <a:spcBef>
                <a:spcPts val="600"/>
              </a:spcBef>
              <a:spcAft>
                <a:spcPts val="0"/>
              </a:spcAft>
              <a:buNone/>
            </a:pPr>
            <a:endParaRPr lang="pt-BR" sz="2400" dirty="0">
              <a:latin typeface="+mj-lt"/>
            </a:endParaRPr>
          </a:p>
          <a:p>
            <a:pPr algn="just">
              <a:spcBef>
                <a:spcPts val="600"/>
              </a:spcBef>
            </a:pPr>
            <a:r>
              <a:rPr lang="pt-BR" sz="2400" b="1" dirty="0">
                <a:latin typeface="+mj-lt"/>
              </a:rPr>
              <a:t>João</a:t>
            </a:r>
            <a:r>
              <a:rPr lang="pt-BR" sz="2400" dirty="0">
                <a:latin typeface="+mj-lt"/>
              </a:rPr>
              <a:t>: Elemento do conjunto de valores do atributo Nome do aluno da entidade Aluno;</a:t>
            </a:r>
          </a:p>
          <a:p>
            <a:pPr algn="just">
              <a:spcBef>
                <a:spcPts val="600"/>
              </a:spcBef>
            </a:pPr>
            <a:r>
              <a:rPr lang="pt-BR" sz="2400" b="1" dirty="0">
                <a:latin typeface="+mj-lt"/>
              </a:rPr>
              <a:t>Banco de Dados </a:t>
            </a:r>
            <a:r>
              <a:rPr lang="pt-BR" sz="2400" dirty="0">
                <a:latin typeface="+mj-lt"/>
              </a:rPr>
              <a:t>- Elemento do conjunto de valores do atributo Nome da disciplina da entidade Disciplina;</a:t>
            </a:r>
          </a:p>
          <a:p>
            <a:r>
              <a:rPr lang="pt-BR" sz="2400" b="1" dirty="0">
                <a:latin typeface="+mj-lt"/>
              </a:rPr>
              <a:t>Matriculado</a:t>
            </a:r>
            <a:r>
              <a:rPr lang="pt-BR" sz="2400" dirty="0">
                <a:latin typeface="+mj-lt"/>
              </a:rPr>
              <a:t> - Ligação existente entre um aluno  e uma disciplina.</a:t>
            </a:r>
          </a:p>
          <a:p>
            <a:pPr marL="0" indent="0" algn="just">
              <a:buNone/>
            </a:pPr>
            <a:r>
              <a:rPr lang="pt-BR" dirty="0">
                <a:latin typeface="+mj-lt"/>
              </a:rPr>
              <a:t>	</a:t>
            </a:r>
            <a:endParaRPr lang="pt-BR" b="1" dirty="0">
              <a:latin typeface="+mj-lt"/>
            </a:endParaRPr>
          </a:p>
        </p:txBody>
      </p:sp>
    </p:spTree>
    <p:extLst>
      <p:ext uri="{BB962C8B-B14F-4D97-AF65-F5344CB8AC3E}">
        <p14:creationId xmlns:p14="http://schemas.microsoft.com/office/powerpoint/2010/main" val="18621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pPr>
              <a:spcAft>
                <a:spcPts val="300"/>
              </a:spcAft>
            </a:pPr>
            <a:r>
              <a:rPr lang="pt-BR" b="1" dirty="0">
                <a:latin typeface="+mn-lt"/>
              </a:rPr>
              <a:t>Relacionamento</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p:txBody>
          <a:bodyPr>
            <a:normAutofit/>
          </a:bodyPr>
          <a:lstStyle/>
          <a:p>
            <a:pPr marL="0" indent="0" algn="ctr">
              <a:spcBef>
                <a:spcPts val="600"/>
              </a:spcBef>
              <a:spcAft>
                <a:spcPts val="0"/>
              </a:spcAft>
              <a:buNone/>
            </a:pPr>
            <a:r>
              <a:rPr lang="pt-BR" i="1" dirty="0">
                <a:latin typeface="+mj-lt"/>
              </a:rPr>
              <a:t>“O João está matriculado na disciplina de Banco de Dados”</a:t>
            </a:r>
          </a:p>
          <a:p>
            <a:pPr marL="0" indent="0" algn="ctr">
              <a:spcBef>
                <a:spcPts val="600"/>
              </a:spcBef>
              <a:spcAft>
                <a:spcPts val="0"/>
              </a:spcAft>
              <a:buNone/>
            </a:pPr>
            <a:endParaRPr lang="pt-BR" i="1" dirty="0">
              <a:latin typeface="+mj-lt"/>
            </a:endParaRPr>
          </a:p>
          <a:p>
            <a:pPr marL="0" indent="0" algn="just">
              <a:spcBef>
                <a:spcPts val="600"/>
              </a:spcBef>
              <a:spcAft>
                <a:spcPts val="0"/>
              </a:spcAft>
              <a:buNone/>
            </a:pPr>
            <a:r>
              <a:rPr lang="pt-BR" sz="2400" dirty="0">
                <a:latin typeface="+mj-lt"/>
              </a:rPr>
              <a:t>Onde:	</a:t>
            </a:r>
          </a:p>
          <a:p>
            <a:pPr marL="0" indent="0" algn="just">
              <a:spcBef>
                <a:spcPts val="600"/>
              </a:spcBef>
              <a:spcAft>
                <a:spcPts val="0"/>
              </a:spcAft>
              <a:buNone/>
            </a:pPr>
            <a:endParaRPr lang="pt-BR" sz="2400" dirty="0">
              <a:latin typeface="+mj-lt"/>
            </a:endParaRPr>
          </a:p>
          <a:p>
            <a:pPr algn="just">
              <a:spcBef>
                <a:spcPts val="600"/>
              </a:spcBef>
            </a:pPr>
            <a:r>
              <a:rPr lang="pt-BR" sz="2400" b="1" dirty="0">
                <a:latin typeface="+mj-lt"/>
              </a:rPr>
              <a:t>João</a:t>
            </a:r>
            <a:r>
              <a:rPr lang="pt-BR" sz="2400" dirty="0">
                <a:latin typeface="+mj-lt"/>
              </a:rPr>
              <a:t>: Elemento do conjunto de valores do atributo Nome do aluno da entidade Aluno;</a:t>
            </a:r>
          </a:p>
          <a:p>
            <a:pPr algn="just">
              <a:spcBef>
                <a:spcPts val="600"/>
              </a:spcBef>
            </a:pPr>
            <a:r>
              <a:rPr lang="pt-BR" sz="2400" b="1" dirty="0">
                <a:latin typeface="+mj-lt"/>
              </a:rPr>
              <a:t>Banco de Dados </a:t>
            </a:r>
            <a:r>
              <a:rPr lang="pt-BR" sz="2400" dirty="0">
                <a:latin typeface="+mj-lt"/>
              </a:rPr>
              <a:t>- Elemento do conjunto de valores do atributo Nome da disciplina da entidade Disciplina;</a:t>
            </a:r>
          </a:p>
          <a:p>
            <a:r>
              <a:rPr lang="pt-BR" sz="2400" b="1" dirty="0">
                <a:latin typeface="+mj-lt"/>
              </a:rPr>
              <a:t>Matriculado</a:t>
            </a:r>
            <a:r>
              <a:rPr lang="pt-BR" sz="2400" dirty="0">
                <a:latin typeface="+mj-lt"/>
              </a:rPr>
              <a:t> - Ligação existente entre um aluno  e uma disciplina.</a:t>
            </a:r>
          </a:p>
          <a:p>
            <a:pPr marL="0" indent="0" algn="just">
              <a:buNone/>
            </a:pPr>
            <a:r>
              <a:rPr lang="pt-BR" dirty="0">
                <a:latin typeface="+mj-lt"/>
              </a:rPr>
              <a:t>	</a:t>
            </a:r>
            <a:endParaRPr lang="pt-BR" b="1" dirty="0">
              <a:latin typeface="+mj-lt"/>
            </a:endParaRPr>
          </a:p>
        </p:txBody>
      </p:sp>
    </p:spTree>
    <p:extLst>
      <p:ext uri="{BB962C8B-B14F-4D97-AF65-F5344CB8AC3E}">
        <p14:creationId xmlns:p14="http://schemas.microsoft.com/office/powerpoint/2010/main" val="179587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pPr>
              <a:spcAft>
                <a:spcPts val="300"/>
              </a:spcAft>
            </a:pPr>
            <a:r>
              <a:rPr lang="pt-BR" b="1" dirty="0">
                <a:latin typeface="+mn-lt"/>
              </a:rPr>
              <a:t>Relacionamento</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p:txBody>
          <a:bodyPr>
            <a:normAutofit/>
          </a:bodyPr>
          <a:lstStyle/>
          <a:p>
            <a:pPr marL="0" indent="0" algn="just">
              <a:buNone/>
            </a:pPr>
            <a:r>
              <a:rPr lang="pt-BR" dirty="0">
                <a:latin typeface="+mj-lt"/>
              </a:rPr>
              <a:t>	</a:t>
            </a:r>
            <a:endParaRPr lang="pt-BR" b="1" dirty="0">
              <a:latin typeface="+mj-lt"/>
            </a:endParaRPr>
          </a:p>
        </p:txBody>
      </p:sp>
      <p:pic>
        <p:nvPicPr>
          <p:cNvPr id="4" name="Imagem 3">
            <a:extLst>
              <a:ext uri="{FF2B5EF4-FFF2-40B4-BE49-F238E27FC236}">
                <a16:creationId xmlns:a16="http://schemas.microsoft.com/office/drawing/2014/main" id="{F98536AE-31A9-F528-1EBD-0A87849660D9}"/>
              </a:ext>
            </a:extLst>
          </p:cNvPr>
          <p:cNvPicPr>
            <a:picLocks noChangeAspect="1"/>
          </p:cNvPicPr>
          <p:nvPr/>
        </p:nvPicPr>
        <p:blipFill>
          <a:blip r:embed="rId3"/>
          <a:stretch>
            <a:fillRect/>
          </a:stretch>
        </p:blipFill>
        <p:spPr>
          <a:xfrm>
            <a:off x="1739842" y="2139533"/>
            <a:ext cx="8712316" cy="1861761"/>
          </a:xfrm>
          <a:prstGeom prst="rect">
            <a:avLst/>
          </a:prstGeom>
        </p:spPr>
      </p:pic>
    </p:spTree>
    <p:extLst>
      <p:ext uri="{BB962C8B-B14F-4D97-AF65-F5344CB8AC3E}">
        <p14:creationId xmlns:p14="http://schemas.microsoft.com/office/powerpoint/2010/main" val="348894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Logotipo&#10;&#10;Descrição gerada automaticamente com confiança média">
            <a:extLst>
              <a:ext uri="{FF2B5EF4-FFF2-40B4-BE49-F238E27FC236}">
                <a16:creationId xmlns:a16="http://schemas.microsoft.com/office/drawing/2014/main" id="{D7150367-0E44-0899-E08B-9F6B1583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25" y="4871720"/>
            <a:ext cx="1762125" cy="1621155"/>
          </a:xfrm>
          <a:prstGeom prst="rect">
            <a:avLst/>
          </a:prstGeom>
        </p:spPr>
      </p:pic>
      <p:sp>
        <p:nvSpPr>
          <p:cNvPr id="2" name="Título 1">
            <a:extLst>
              <a:ext uri="{FF2B5EF4-FFF2-40B4-BE49-F238E27FC236}">
                <a16:creationId xmlns:a16="http://schemas.microsoft.com/office/drawing/2014/main" id="{6057AB69-CDC2-48AB-9CD5-38B63D2B6FA1}"/>
              </a:ext>
            </a:extLst>
          </p:cNvPr>
          <p:cNvSpPr>
            <a:spLocks noGrp="1"/>
          </p:cNvSpPr>
          <p:nvPr>
            <p:ph type="title"/>
          </p:nvPr>
        </p:nvSpPr>
        <p:spPr/>
        <p:txBody>
          <a:bodyPr>
            <a:normAutofit/>
          </a:bodyPr>
          <a:lstStyle/>
          <a:p>
            <a:pPr>
              <a:spcAft>
                <a:spcPts val="300"/>
              </a:spcAft>
            </a:pPr>
            <a:r>
              <a:rPr lang="pt-BR" b="1" dirty="0">
                <a:latin typeface="+mn-lt"/>
              </a:rPr>
              <a:t>Cardinalidade de Relacionamentos</a:t>
            </a:r>
          </a:p>
        </p:txBody>
      </p:sp>
      <p:sp>
        <p:nvSpPr>
          <p:cNvPr id="3" name="Espaço Reservado para Conteúdo 2">
            <a:extLst>
              <a:ext uri="{FF2B5EF4-FFF2-40B4-BE49-F238E27FC236}">
                <a16:creationId xmlns:a16="http://schemas.microsoft.com/office/drawing/2014/main" id="{F287A316-384D-DCFD-4E2B-5348CE6A5CD4}"/>
              </a:ext>
            </a:extLst>
          </p:cNvPr>
          <p:cNvSpPr>
            <a:spLocks noGrp="1"/>
          </p:cNvSpPr>
          <p:nvPr>
            <p:ph idx="1"/>
          </p:nvPr>
        </p:nvSpPr>
        <p:spPr/>
        <p:txBody>
          <a:bodyPr>
            <a:normAutofit/>
          </a:bodyPr>
          <a:lstStyle/>
          <a:p>
            <a:pPr marL="0" indent="0">
              <a:spcBef>
                <a:spcPts val="600"/>
              </a:spcBef>
              <a:buNone/>
            </a:pPr>
            <a:r>
              <a:rPr lang="pt-BR" dirty="0">
                <a:latin typeface="+mj-lt"/>
              </a:rPr>
              <a:t>Representa a frequência com que existe o relacionamento.</a:t>
            </a:r>
          </a:p>
          <a:p>
            <a:pPr marL="0" indent="0">
              <a:spcBef>
                <a:spcPts val="600"/>
              </a:spcBef>
              <a:spcAft>
                <a:spcPts val="0"/>
              </a:spcAft>
              <a:buNone/>
            </a:pPr>
            <a:endParaRPr lang="pt-BR" dirty="0">
              <a:latin typeface="+mj-lt"/>
            </a:endParaRPr>
          </a:p>
          <a:p>
            <a:pPr algn="just"/>
            <a:r>
              <a:rPr lang="pt-BR" sz="2400" b="1" dirty="0">
                <a:latin typeface="+mj-lt"/>
              </a:rPr>
              <a:t>Relacionamento 1:1 - </a:t>
            </a:r>
            <a:r>
              <a:rPr lang="pt-BR" sz="2400" dirty="0">
                <a:latin typeface="+mj-lt"/>
              </a:rPr>
              <a:t>Uma instância da entidade A relaciona-se a uma instância da entidade B:</a:t>
            </a:r>
          </a:p>
          <a:p>
            <a:pPr marL="0" indent="0" algn="just">
              <a:buNone/>
            </a:pPr>
            <a:r>
              <a:rPr lang="pt-BR" sz="2400" dirty="0">
                <a:latin typeface="+mj-lt"/>
              </a:rPr>
              <a:t>	Uma pessoa possui uma habilitação.</a:t>
            </a:r>
          </a:p>
        </p:txBody>
      </p:sp>
      <p:pic>
        <p:nvPicPr>
          <p:cNvPr id="10" name="Imagem 9">
            <a:extLst>
              <a:ext uri="{FF2B5EF4-FFF2-40B4-BE49-F238E27FC236}">
                <a16:creationId xmlns:a16="http://schemas.microsoft.com/office/drawing/2014/main" id="{FE494496-09C6-D352-5658-56987ECCF465}"/>
              </a:ext>
            </a:extLst>
          </p:cNvPr>
          <p:cNvPicPr>
            <a:picLocks noChangeAspect="1"/>
          </p:cNvPicPr>
          <p:nvPr/>
        </p:nvPicPr>
        <p:blipFill>
          <a:blip r:embed="rId3"/>
          <a:stretch>
            <a:fillRect/>
          </a:stretch>
        </p:blipFill>
        <p:spPr>
          <a:xfrm>
            <a:off x="2163082" y="4231255"/>
            <a:ext cx="6985243" cy="2103664"/>
          </a:xfrm>
          <a:prstGeom prst="rect">
            <a:avLst/>
          </a:prstGeom>
        </p:spPr>
      </p:pic>
    </p:spTree>
    <p:extLst>
      <p:ext uri="{BB962C8B-B14F-4D97-AF65-F5344CB8AC3E}">
        <p14:creationId xmlns:p14="http://schemas.microsoft.com/office/powerpoint/2010/main" val="79071426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1305</TotalTime>
  <Words>638</Words>
  <Application>Microsoft Office PowerPoint</Application>
  <PresentationFormat>Widescreen</PresentationFormat>
  <Paragraphs>80</Paragraphs>
  <Slides>21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21</vt:i4>
      </vt:variant>
    </vt:vector>
  </HeadingPairs>
  <TitlesOfParts>
    <vt:vector size="25" baseType="lpstr">
      <vt:lpstr>Arial</vt:lpstr>
      <vt:lpstr>Calibri</vt:lpstr>
      <vt:lpstr>Calibri Light</vt:lpstr>
      <vt:lpstr>Tema do Office</vt:lpstr>
      <vt:lpstr>MODELO DE ENTIDADE E RELACIONAMENTO (MER)</vt:lpstr>
      <vt:lpstr>Definição</vt:lpstr>
      <vt:lpstr>Entidade</vt:lpstr>
      <vt:lpstr>Entidade</vt:lpstr>
      <vt:lpstr>Relacionamento</vt:lpstr>
      <vt:lpstr>Relacionamento</vt:lpstr>
      <vt:lpstr>Relacionamento</vt:lpstr>
      <vt:lpstr>Relacionamento</vt:lpstr>
      <vt:lpstr>Cardinalidade de Relacionamentos</vt:lpstr>
      <vt:lpstr>Cardinalidade de Relacionamentos</vt:lpstr>
      <vt:lpstr>Cardinalidade de Relacionamentos</vt:lpstr>
      <vt:lpstr>Atributos do relacionamento</vt:lpstr>
      <vt:lpstr>Atributos do relacionamento</vt:lpstr>
      <vt:lpstr>Atributos do relacionamento</vt:lpstr>
      <vt:lpstr>Grau do relacionamento</vt:lpstr>
      <vt:lpstr>Grau do relacionamento</vt:lpstr>
      <vt:lpstr>Grau do relacionamento</vt:lpstr>
      <vt:lpstr>Grau do relacionamento</vt:lpstr>
      <vt:lpstr>Grau do relacionamento</vt:lpstr>
      <vt:lpstr>Grau do relacionamento</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ENTIDADE E RELACIONAMENTO (MER)</dc:title>
  <dc:creator>ALBERTO RIBEIRO BORGES</dc:creator>
  <cp:lastModifiedBy>ALBERTO RIBEIRO BORGES</cp:lastModifiedBy>
  <cp:revision>17</cp:revision>
  <dcterms:created xsi:type="dcterms:W3CDTF">2022-10-30T01:38:56Z</dcterms:created>
  <dcterms:modified xsi:type="dcterms:W3CDTF">2022-11-08T15:28:14Z</dcterms:modified>
</cp:coreProperties>
</file>