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72" r:id="rId12"/>
    <p:sldId id="266" r:id="rId13"/>
    <p:sldId id="271" r:id="rId14"/>
    <p:sldId id="27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7902-061F-4C7E-B46D-12EFB596C8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F693-3B5C-42FE-8D63-68D6268FA8B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7902-061F-4C7E-B46D-12EFB596C8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F693-3B5C-42FE-8D63-68D6268FA8B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>
                <a:solidFill>
                  <a:schemeClr val="tx2"/>
                </a:solidFill>
              </a:rPr>
              <a:t>STRUCTURED QUERY LANGUAGE(SQL)</a:t>
            </a:r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980991"/>
            <a:ext cx="4141760" cy="381041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Delete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Objetivo: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  	Deletar um ou um grupo de registros em uma tabela do Banco de Dados.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effectLst/>
                <a:latin typeface="+mj-lt"/>
                <a:ea typeface="Times New Roman" panose="02020603050405020304" pitchFamily="18" charset="0"/>
              </a:rPr>
              <a:t>Sintaxe:</a:t>
            </a: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DELETE FROM 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&lt;nome-tabela&gt;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WHERE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&lt;condição&gt;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 err="1">
                <a:latin typeface="+mn-lt"/>
              </a:rPr>
              <a:t>Select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Objetivo: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  	Selecionar um conjunto de registros em uma ou mais tabelas que atenda a uma determinada condição definida pelo comando.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effectLst/>
                <a:latin typeface="+mj-lt"/>
                <a:ea typeface="Times New Roman" panose="02020603050405020304" pitchFamily="18" charset="0"/>
              </a:rPr>
              <a:t>Sintaxe:</a:t>
            </a: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600" b="1" dirty="0">
                <a:effectLst/>
                <a:latin typeface="+mj-lt"/>
                <a:ea typeface="Times New Roman" panose="02020603050405020304" pitchFamily="18" charset="0"/>
              </a:rPr>
              <a:t>SELECT </a:t>
            </a:r>
            <a:r>
              <a:rPr lang="pt-BR" sz="2600" b="1" u="sng" dirty="0">
                <a:effectLst/>
                <a:latin typeface="+mj-lt"/>
                <a:ea typeface="Times New Roman" panose="02020603050405020304" pitchFamily="18" charset="0"/>
              </a:rPr>
              <a:t>ALL</a:t>
            </a: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pt-BR" sz="2600" b="1" dirty="0">
                <a:effectLst/>
                <a:latin typeface="+mj-lt"/>
                <a:ea typeface="Times New Roman" panose="02020603050405020304" pitchFamily="18" charset="0"/>
              </a:rPr>
              <a:t>FROM </a:t>
            </a: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&lt;nome-tabela&gt;  [, &lt;nome-tabela&gt;]</a:t>
            </a:r>
            <a:endParaRPr lang="pt-BR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		   </a:t>
            </a:r>
            <a:r>
              <a:rPr lang="pt-BR" sz="2600" b="1" dirty="0">
                <a:effectLst/>
                <a:latin typeface="+mj-lt"/>
                <a:ea typeface="Times New Roman" panose="02020603050405020304" pitchFamily="18" charset="0"/>
              </a:rPr>
              <a:t>DISTINCT</a:t>
            </a:r>
            <a:endParaRPr lang="pt-BR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  		</a:t>
            </a:r>
            <a:r>
              <a:rPr lang="pt-BR" sz="2600" b="1" dirty="0">
                <a:effectLst/>
                <a:latin typeface="+mj-lt"/>
                <a:ea typeface="Times New Roman" panose="02020603050405020304" pitchFamily="18" charset="0"/>
              </a:rPr>
              <a:t>WHERE</a:t>
            </a: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 &lt;condição&gt;</a:t>
            </a:r>
            <a:endParaRPr lang="pt-BR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600" b="1" dirty="0">
                <a:effectLst/>
                <a:latin typeface="+mj-lt"/>
                <a:ea typeface="Times New Roman" panose="02020603050405020304" pitchFamily="18" charset="0"/>
              </a:rPr>
              <a:t>		GROUP BY</a:t>
            </a: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 &lt;nome-coluna&gt;</a:t>
            </a:r>
            <a:endParaRPr lang="pt-BR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		</a:t>
            </a:r>
            <a:r>
              <a:rPr lang="pt-BR" sz="2600" b="1" dirty="0">
                <a:effectLst/>
                <a:latin typeface="+mj-lt"/>
                <a:ea typeface="Times New Roman" panose="02020603050405020304" pitchFamily="18" charset="0"/>
              </a:rPr>
              <a:t>HAVING</a:t>
            </a: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 &lt;condição&gt;</a:t>
            </a:r>
            <a:endParaRPr lang="pt-BR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		</a:t>
            </a:r>
            <a:r>
              <a:rPr lang="pt-BR" sz="2600" b="1" dirty="0">
                <a:effectLst/>
                <a:latin typeface="+mj-lt"/>
                <a:ea typeface="Times New Roman" panose="02020603050405020304" pitchFamily="18" charset="0"/>
              </a:rPr>
              <a:t>ORDER BY</a:t>
            </a: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 &lt;nome-campo&gt;  </a:t>
            </a:r>
            <a:r>
              <a:rPr lang="pt-BR" sz="2600" u="sng" dirty="0">
                <a:effectLst/>
                <a:latin typeface="+mj-lt"/>
                <a:ea typeface="Times New Roman" panose="02020603050405020304" pitchFamily="18" charset="0"/>
              </a:rPr>
              <a:t>ASC</a:t>
            </a:r>
            <a:endParaRPr lang="pt-BR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						DESC</a:t>
            </a:r>
            <a:endParaRPr lang="pt-BR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Fuções de agregação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600" dirty="0">
                <a:effectLst/>
                <a:latin typeface="+mj-lt"/>
                <a:ea typeface="Times New Roman" panose="02020603050405020304" pitchFamily="18" charset="0"/>
              </a:rPr>
              <a:t>Uma função de agregação processa um conjunto de valores contidos em uma única coluna de uma tabela e retorna um único valor como resultado. alguns exemplos: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lvl="1" algn="just"/>
            <a:r>
              <a:rPr lang="pt-BR" sz="2600" b="1" dirty="0">
                <a:latin typeface="+mj-lt"/>
              </a:rPr>
              <a:t>Count</a:t>
            </a:r>
            <a:endParaRPr lang="pt-BR" sz="2600" b="1" dirty="0">
              <a:latin typeface="+mj-lt"/>
            </a:endParaRPr>
          </a:p>
          <a:p>
            <a:pPr lvl="1" algn="just"/>
            <a:r>
              <a:rPr lang="pt-BR" sz="2600" b="1" dirty="0">
                <a:latin typeface="+mj-lt"/>
              </a:rPr>
              <a:t>Sum</a:t>
            </a:r>
            <a:endParaRPr lang="pt-BR" sz="2600" b="1" dirty="0">
              <a:latin typeface="+mj-lt"/>
            </a:endParaRPr>
          </a:p>
          <a:p>
            <a:pPr lvl="1" algn="just"/>
            <a:r>
              <a:rPr lang="pt-BR" sz="2600" b="1" dirty="0">
                <a:latin typeface="+mj-lt"/>
              </a:rPr>
              <a:t>Avg</a:t>
            </a:r>
            <a:endParaRPr lang="pt-BR" sz="2600" b="1" dirty="0">
              <a:latin typeface="+mj-lt"/>
            </a:endParaRPr>
          </a:p>
          <a:p>
            <a:pPr lvl="1" algn="just"/>
            <a:r>
              <a:rPr lang="pt-BR" sz="2600" b="1" dirty="0">
                <a:latin typeface="+mj-lt"/>
              </a:rPr>
              <a:t>Max</a:t>
            </a:r>
            <a:endParaRPr lang="pt-BR" sz="2600" b="1" dirty="0">
              <a:latin typeface="+mj-lt"/>
            </a:endParaRPr>
          </a:p>
          <a:p>
            <a:pPr lvl="1" algn="just"/>
            <a:r>
              <a:rPr lang="pt-BR" sz="2600" b="1" dirty="0">
                <a:latin typeface="+mj-lt"/>
              </a:rPr>
              <a:t>Min</a:t>
            </a:r>
            <a:endParaRPr lang="pt-BR" sz="2600" b="1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Definição</a:t>
            </a:r>
            <a:endParaRPr lang="pt-BR" sz="4000" dirty="0">
              <a:latin typeface="+mn-lt"/>
            </a:endParaRPr>
          </a:p>
        </p:txBody>
      </p:sp>
      <p:pic>
        <p:nvPicPr>
          <p:cNvPr id="5" name="Imagem 4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dirty="0">
                <a:latin typeface="+mj-lt"/>
              </a:rPr>
              <a:t>A linguagem SQL (</a:t>
            </a:r>
            <a:r>
              <a:rPr lang="pt-BR" dirty="0" err="1">
                <a:latin typeface="+mj-lt"/>
              </a:rPr>
              <a:t>Structured</a:t>
            </a:r>
            <a:r>
              <a:rPr lang="pt-BR" dirty="0">
                <a:latin typeface="+mj-lt"/>
              </a:rPr>
              <a:t> Query </a:t>
            </a:r>
            <a:r>
              <a:rPr lang="pt-BR" dirty="0" err="1">
                <a:latin typeface="+mj-lt"/>
              </a:rPr>
              <a:t>Language</a:t>
            </a:r>
            <a:r>
              <a:rPr lang="pt-BR" dirty="0">
                <a:latin typeface="+mj-lt"/>
              </a:rPr>
              <a:t>) representa um conjunto de comandos responsáveis pela definição das tabelas, consultas e atualização dos dados em um S.G.B.D.</a:t>
            </a:r>
            <a:endParaRPr lang="pt-BR" dirty="0">
              <a:latin typeface="+mj-lt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34" y="3241599"/>
            <a:ext cx="3922532" cy="3093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Comandos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	Os comandos nesta linguagem são subdivididos em dois grupos:</a:t>
            </a:r>
            <a:endParaRPr lang="pt-BR" dirty="0">
              <a:latin typeface="+mj-lt"/>
            </a:endParaRPr>
          </a:p>
          <a:p>
            <a:pPr marL="0" indent="0" algn="just">
              <a:buNone/>
            </a:pPr>
            <a:r>
              <a:rPr lang="pt-BR" dirty="0">
                <a:latin typeface="+mj-lt"/>
              </a:rPr>
              <a:t>	DDL (Data </a:t>
            </a:r>
            <a:r>
              <a:rPr lang="pt-BR" dirty="0" err="1">
                <a:latin typeface="+mj-lt"/>
              </a:rPr>
              <a:t>Definition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Language</a:t>
            </a:r>
            <a:r>
              <a:rPr lang="pt-BR" dirty="0">
                <a:latin typeface="+mj-lt"/>
              </a:rPr>
              <a:t>) - Conjunto de comandos responsáveis pela criação, alteração e deleção da estrutura das tabelas e índices de um sistema.</a:t>
            </a:r>
            <a:endParaRPr lang="pt-BR" dirty="0">
              <a:latin typeface="+mj-lt"/>
            </a:endParaRPr>
          </a:p>
          <a:p>
            <a:pPr algn="just"/>
            <a:r>
              <a:rPr lang="pt-BR" sz="2400" b="1" dirty="0" err="1">
                <a:latin typeface="+mj-lt"/>
              </a:rPr>
              <a:t>Create</a:t>
            </a:r>
            <a:r>
              <a:rPr lang="pt-BR" sz="2400" b="1" dirty="0">
                <a:latin typeface="+mj-lt"/>
              </a:rPr>
              <a:t> </a:t>
            </a:r>
            <a:r>
              <a:rPr lang="pt-BR" sz="2400" b="1" dirty="0" err="1">
                <a:latin typeface="+mj-lt"/>
              </a:rPr>
              <a:t>Table</a:t>
            </a:r>
            <a:endParaRPr lang="pt-BR" sz="2400" b="1" dirty="0">
              <a:latin typeface="+mj-lt"/>
            </a:endParaRPr>
          </a:p>
          <a:p>
            <a:pPr algn="just"/>
            <a:r>
              <a:rPr lang="pt-BR" sz="2400" b="1" dirty="0">
                <a:latin typeface="+mj-lt"/>
              </a:rPr>
              <a:t>Alter </a:t>
            </a:r>
            <a:r>
              <a:rPr lang="pt-BR" sz="2400" b="1" dirty="0" err="1">
                <a:latin typeface="+mj-lt"/>
              </a:rPr>
              <a:t>Table</a:t>
            </a:r>
            <a:endParaRPr lang="pt-BR" sz="2400" b="1" dirty="0">
              <a:latin typeface="+mj-lt"/>
            </a:endParaRPr>
          </a:p>
          <a:p>
            <a:pPr algn="just"/>
            <a:r>
              <a:rPr lang="pt-BR" sz="2400" b="1" dirty="0" err="1">
                <a:latin typeface="+mj-lt"/>
              </a:rPr>
              <a:t>Drop</a:t>
            </a:r>
            <a:r>
              <a:rPr lang="pt-BR" sz="2400" b="1" dirty="0">
                <a:latin typeface="+mj-lt"/>
              </a:rPr>
              <a:t> </a:t>
            </a:r>
            <a:r>
              <a:rPr lang="pt-BR" sz="2400" b="1" dirty="0" err="1">
                <a:latin typeface="+mj-lt"/>
              </a:rPr>
              <a:t>Table</a:t>
            </a:r>
            <a:endParaRPr lang="pt-BR" sz="2400" b="1" dirty="0">
              <a:latin typeface="+mj-lt"/>
            </a:endParaRPr>
          </a:p>
          <a:p>
            <a:pPr algn="just"/>
            <a:r>
              <a:rPr lang="pt-BR" sz="2400" b="1" dirty="0" err="1">
                <a:latin typeface="+mj-lt"/>
              </a:rPr>
              <a:t>Create</a:t>
            </a:r>
            <a:r>
              <a:rPr lang="pt-BR" sz="2400" b="1" dirty="0">
                <a:latin typeface="+mj-lt"/>
              </a:rPr>
              <a:t> Index</a:t>
            </a:r>
            <a:endParaRPr lang="pt-BR" sz="2400" b="1" dirty="0">
              <a:latin typeface="+mj-lt"/>
            </a:endParaRPr>
          </a:p>
          <a:p>
            <a:pPr algn="just"/>
            <a:r>
              <a:rPr lang="pt-BR" sz="2400" b="1" dirty="0" err="1">
                <a:latin typeface="+mj-lt"/>
              </a:rPr>
              <a:t>Drop</a:t>
            </a:r>
            <a:r>
              <a:rPr lang="pt-BR" sz="2400" b="1" dirty="0">
                <a:latin typeface="+mj-lt"/>
              </a:rPr>
              <a:t> Index</a:t>
            </a:r>
            <a:endParaRPr lang="pt-BR" sz="2400" b="1" dirty="0">
              <a:latin typeface="+mj-lt"/>
            </a:endParaRPr>
          </a:p>
          <a:p>
            <a:pPr algn="just"/>
            <a:endParaRPr lang="pt-BR" sz="2400" b="1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 err="1">
                <a:latin typeface="+mn-lt"/>
              </a:rPr>
              <a:t>Create</a:t>
            </a:r>
            <a:r>
              <a:rPr lang="pt-BR" sz="4000" b="1" dirty="0">
                <a:latin typeface="+mn-lt"/>
              </a:rPr>
              <a:t> </a:t>
            </a:r>
            <a:r>
              <a:rPr lang="pt-BR" sz="4000" b="1" dirty="0" err="1">
                <a:latin typeface="+mn-lt"/>
              </a:rPr>
              <a:t>Table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Objetivo: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latin typeface="+mj-lt"/>
                <a:ea typeface="Times New Roman" panose="02020603050405020304" pitchFamily="18" charset="0"/>
              </a:rPr>
              <a:t>	</a:t>
            </a: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Criar a estrutura de uma tabela(arquivo) definido as colunas (campos) e as chaves primárias e estrangeiras existentes.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latin typeface="+mj-lt"/>
                <a:ea typeface="Times New Roman" panose="02020603050405020304" pitchFamily="18" charset="0"/>
              </a:rPr>
              <a:t>	</a:t>
            </a:r>
            <a:endParaRPr lang="pt-BR" dirty="0"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effectLst/>
                <a:latin typeface="+mj-lt"/>
                <a:ea typeface="Times New Roman" panose="02020603050405020304" pitchFamily="18" charset="0"/>
              </a:rPr>
              <a:t>Sintaxe:</a:t>
            </a: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CREATE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TABLE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&lt;nome-tabela&gt;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(&lt;nome-coluna&gt; , &lt;tipo-do-dado&gt; [NOT NULL]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                                    [NOT NULL WITH DEFAULT] )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Alter </a:t>
            </a:r>
            <a:r>
              <a:rPr lang="pt-BR" sz="4000" b="1" dirty="0" err="1">
                <a:latin typeface="+mn-lt"/>
              </a:rPr>
              <a:t>Table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Objetivo: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latin typeface="+mj-lt"/>
                <a:ea typeface="Times New Roman" panose="02020603050405020304" pitchFamily="18" charset="0"/>
              </a:rPr>
              <a:t>	</a:t>
            </a: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Alterar a estrutura de uma tabela(arquivo) acrescentando, alterando, retirando e alterando nomes, formatos das colunas e a integridade referencial definidas em uma determinada tabela.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latin typeface="+mj-lt"/>
                <a:ea typeface="Times New Roman" panose="02020603050405020304" pitchFamily="18" charset="0"/>
              </a:rPr>
              <a:t>	</a:t>
            </a:r>
            <a:endParaRPr lang="pt-BR" b="1" dirty="0"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effectLst/>
                <a:latin typeface="+mj-lt"/>
                <a:ea typeface="Times New Roman" panose="02020603050405020304" pitchFamily="18" charset="0"/>
              </a:rPr>
              <a:t>Sintaxe:</a:t>
            </a: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ALTER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TABLE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&lt;nome-tabela&gt;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DROP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&lt;nome-coluna&gt;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 ADD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	&lt;nome-coluna&gt; &lt;tipo-do-dado&gt; [NOT NULL]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				       [NOT NULL WITH DEFAULT] 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 err="1">
                <a:latin typeface="+mn-lt"/>
              </a:rPr>
              <a:t>Drop</a:t>
            </a:r>
            <a:r>
              <a:rPr lang="pt-BR" sz="4000" b="1" dirty="0">
                <a:latin typeface="+mn-lt"/>
              </a:rPr>
              <a:t> </a:t>
            </a:r>
            <a:r>
              <a:rPr lang="pt-BR" sz="4000" b="1" dirty="0" err="1">
                <a:latin typeface="+mn-lt"/>
              </a:rPr>
              <a:t>Table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Objetivo: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Deletar a estrutura e os dados existentes em uma tabela. Após a execução deste comando estarão deletados todos dados, estrutura e índices de acessos que estejam a ela associados.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effectLst/>
                <a:latin typeface="+mj-lt"/>
                <a:ea typeface="Times New Roman" panose="02020603050405020304" pitchFamily="18" charset="0"/>
              </a:rPr>
              <a:t>Sintaxe:</a:t>
            </a: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DROP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TABLE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&lt;nome-tabela&gt;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Comandos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	Comandos DML (Data </a:t>
            </a:r>
            <a:r>
              <a:rPr lang="pt-BR" dirty="0" err="1">
                <a:latin typeface="+mj-lt"/>
              </a:rPr>
              <a:t>Manipulation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Language</a:t>
            </a:r>
            <a:r>
              <a:rPr lang="pt-BR" dirty="0">
                <a:latin typeface="+mj-lt"/>
              </a:rPr>
              <a:t>) - Conjunto de comandos responsáveis pela consulta e atualização dos dados armazenados em um banco de dados.</a:t>
            </a:r>
            <a:endParaRPr lang="pt-BR" dirty="0">
              <a:latin typeface="+mj-lt"/>
            </a:endParaRPr>
          </a:p>
          <a:p>
            <a:pPr algn="just"/>
            <a:r>
              <a:rPr lang="pt-BR" sz="2400" b="1" dirty="0" err="1">
                <a:latin typeface="+mj-lt"/>
              </a:rPr>
              <a:t>Insert</a:t>
            </a:r>
            <a:endParaRPr lang="pt-BR" sz="2400" b="1" dirty="0">
              <a:latin typeface="+mj-lt"/>
            </a:endParaRPr>
          </a:p>
          <a:p>
            <a:pPr algn="just"/>
            <a:r>
              <a:rPr lang="pt-BR" sz="2400" b="1" dirty="0">
                <a:latin typeface="+mj-lt"/>
              </a:rPr>
              <a:t>Update</a:t>
            </a:r>
            <a:endParaRPr lang="pt-BR" sz="2400" b="1" dirty="0">
              <a:latin typeface="+mj-lt"/>
            </a:endParaRPr>
          </a:p>
          <a:p>
            <a:pPr algn="just"/>
            <a:r>
              <a:rPr lang="pt-BR" sz="2400" b="1" dirty="0">
                <a:latin typeface="+mj-lt"/>
              </a:rPr>
              <a:t>Delete</a:t>
            </a:r>
            <a:endParaRPr lang="pt-BR" sz="2400" b="1" dirty="0">
              <a:latin typeface="+mj-lt"/>
            </a:endParaRPr>
          </a:p>
          <a:p>
            <a:pPr algn="just"/>
            <a:r>
              <a:rPr lang="pt-BR" sz="2400" b="1" dirty="0" err="1">
                <a:latin typeface="+mj-lt"/>
              </a:rPr>
              <a:t>Select</a:t>
            </a:r>
            <a:endParaRPr lang="pt-BR" sz="2400" b="1" dirty="0">
              <a:latin typeface="+mj-lt"/>
            </a:endParaRPr>
          </a:p>
          <a:p>
            <a:pPr algn="just"/>
            <a:endParaRPr lang="pt-BR" sz="2400" b="1" dirty="0">
              <a:latin typeface="+mj-lt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 err="1">
                <a:latin typeface="+mn-lt"/>
              </a:rPr>
              <a:t>Insert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Objetivo: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latin typeface="+mj-lt"/>
                <a:ea typeface="Times New Roman" panose="02020603050405020304" pitchFamily="18" charset="0"/>
              </a:rPr>
              <a:t>	</a:t>
            </a: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Incluir um novo registro em uma tabela do Banco de Dados.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effectLst/>
                <a:latin typeface="+mj-lt"/>
                <a:ea typeface="Times New Roman" panose="02020603050405020304" pitchFamily="18" charset="0"/>
              </a:rPr>
              <a:t>Sintaxe:</a:t>
            </a: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INSERT INTO 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&lt;nome-tabela&gt; [(&lt;nome-coluna&gt;, [&lt;nome-coluna&gt;])]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VALUES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(&lt;relação dos valores a serem incluídos&gt;)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Update</a:t>
            </a:r>
            <a:endParaRPr lang="pt-BR" sz="4000" b="1" dirty="0"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Objetivo: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  	Atualiza os dados de um ou um grupo de registros em uma tabela do Banco de Dados.</a:t>
            </a: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pt-BR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b="1" dirty="0">
                <a:effectLst/>
                <a:latin typeface="+mj-lt"/>
                <a:ea typeface="Times New Roman" panose="02020603050405020304" pitchFamily="18" charset="0"/>
              </a:rPr>
              <a:t>Sintaxe:</a:t>
            </a:r>
            <a:endParaRPr lang="pt-BR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UPDATE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&lt;nome-tabela&gt;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  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SET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&lt;nome-coluna&gt; = &lt;novo conteúdo para o campo&gt;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	       [&lt;nome-coluna&gt; = &lt;novo conteúdo para o campo&gt;]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		</a:t>
            </a:r>
            <a:r>
              <a:rPr lang="pt-BR" sz="2400" b="1" dirty="0">
                <a:effectLst/>
                <a:latin typeface="+mj-lt"/>
                <a:ea typeface="Times New Roman" panose="02020603050405020304" pitchFamily="18" charset="0"/>
              </a:rPr>
              <a:t>WHERE</a:t>
            </a:r>
            <a:r>
              <a:rPr lang="pt-BR" sz="2400" dirty="0">
                <a:effectLst/>
                <a:latin typeface="+mj-lt"/>
                <a:ea typeface="Times New Roman" panose="02020603050405020304" pitchFamily="18" charset="0"/>
              </a:rPr>
              <a:t> &lt;condição&gt;</a:t>
            </a:r>
            <a:endParaRPr lang="pt-BR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  <p:pic>
        <p:nvPicPr>
          <p:cNvPr id="6" name="Imagem 5" descr="Logotipo&#10;&#10;Descrição gerada automaticamente com confiança m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2606</Words>
  <Application>WPS Presentation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Tema do Office</vt:lpstr>
      <vt:lpstr>1_Tema do Office</vt:lpstr>
      <vt:lpstr>STRUCTURED QUERY LANGUAGE(SQL)</vt:lpstr>
      <vt:lpstr>Definição</vt:lpstr>
      <vt:lpstr>Comandos</vt:lpstr>
      <vt:lpstr>Create Table</vt:lpstr>
      <vt:lpstr>Alter Table</vt:lpstr>
      <vt:lpstr>Drop Table</vt:lpstr>
      <vt:lpstr>Comandos</vt:lpstr>
      <vt:lpstr>Insert</vt:lpstr>
      <vt:lpstr>Update</vt:lpstr>
      <vt:lpstr>Delete</vt:lpstr>
      <vt:lpstr>Select</vt:lpstr>
      <vt:lpstr>Fuções de agregação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LANGUAGE(SQL)</dc:title>
  <dc:creator>ALBERTO RIBEIRO BORGES</dc:creator>
  <cp:lastModifiedBy>alberto.borges</cp:lastModifiedBy>
  <cp:revision>2</cp:revision>
  <dcterms:created xsi:type="dcterms:W3CDTF">2022-11-09T22:57:00Z</dcterms:created>
  <dcterms:modified xsi:type="dcterms:W3CDTF">2022-11-10T18:40:43Z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B6501F23F53D410F99A0B1380FBEE2BD</vt:lpwstr>
  </property>
  <property fmtid="{D5CDD505-2E9C-101B-9397-08002B2CF9AE}" pid="3" name="KSOProductBuildVer">
    <vt:lpwstr>1046-11.2.0.11380</vt:lpwstr>
  </property>
</Properties>
</file>