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7" r:id="rId3"/>
    <p:sldId id="258" r:id="rId4"/>
    <p:sldId id="260" r:id="rId5"/>
    <p:sldId id="259" r:id="rId6"/>
    <p:sldId id="261" r:id="rId7"/>
    <p:sldId id="263"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E7C5D-7550-29A2-0236-DB494AC00EA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699457B-4F28-1FED-4BD4-8FA94C434C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8293BC8-6FE7-F815-9A7D-5CBA0E1440EA}"/>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5" name="Espaço Reservado para Rodapé 4">
            <a:extLst>
              <a:ext uri="{FF2B5EF4-FFF2-40B4-BE49-F238E27FC236}">
                <a16:creationId xmlns:a16="http://schemas.microsoft.com/office/drawing/2014/main" id="{A870CE35-CADA-E8F5-3E6C-FF46A5EFD85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0843176-22E7-570E-C623-21512DCB72A2}"/>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186371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01975-2452-3E8B-F96A-4A0A9D034E8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8D46D3E-253D-E7A3-669D-0D542B8B6DE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E40EADE-56B6-718C-A984-751433F1CDCB}"/>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5" name="Espaço Reservado para Rodapé 4">
            <a:extLst>
              <a:ext uri="{FF2B5EF4-FFF2-40B4-BE49-F238E27FC236}">
                <a16:creationId xmlns:a16="http://schemas.microsoft.com/office/drawing/2014/main" id="{A6A6CAD4-0726-044F-0B1E-D383FBE6412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97BC3CF-352F-EB34-1652-1B15CA0D8512}"/>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16713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91D853-2541-9D6A-B720-56F94F67969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800A305-6179-BB59-1DDA-367F46B624A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D0FF2C8-D751-6CF7-0543-1E0AD2E02161}"/>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5" name="Espaço Reservado para Rodapé 4">
            <a:extLst>
              <a:ext uri="{FF2B5EF4-FFF2-40B4-BE49-F238E27FC236}">
                <a16:creationId xmlns:a16="http://schemas.microsoft.com/office/drawing/2014/main" id="{EBC7970C-08FE-3999-842D-8FF8BBD5E8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B4805B4-704D-680B-4339-6CD68A1A95F6}"/>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148020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CB1D9-F8B4-2FB6-0329-B419E964181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9EAB3BC-D096-0F68-25A4-4D10E502317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33D9D8-D653-60D8-7043-DE60E10DF194}"/>
              </a:ext>
            </a:extLst>
          </p:cNvPr>
          <p:cNvSpPr>
            <a:spLocks noGrp="1"/>
          </p:cNvSpPr>
          <p:nvPr>
            <p:ph type="dt" sz="half" idx="10"/>
          </p:nvPr>
        </p:nvSpPr>
        <p:spPr/>
        <p:txBody>
          <a:bodyPr/>
          <a:lstStyle/>
          <a:p>
            <a:fld id="{76377902-061F-4C7E-B46D-12EFB596C8B4}" type="datetimeFigureOut">
              <a:rPr lang="pt-BR" smtClean="0"/>
              <a:t>29/10/2022</a:t>
            </a:fld>
            <a:endParaRPr lang="pt-BR"/>
          </a:p>
        </p:txBody>
      </p:sp>
      <p:sp>
        <p:nvSpPr>
          <p:cNvPr id="5" name="Espaço Reservado para Rodapé 4">
            <a:extLst>
              <a:ext uri="{FF2B5EF4-FFF2-40B4-BE49-F238E27FC236}">
                <a16:creationId xmlns:a16="http://schemas.microsoft.com/office/drawing/2014/main" id="{4E1E72AB-3B17-3C44-DC3A-ECE04DF9C77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C46ED6D-8D04-3783-5099-F4A3E074CC27}"/>
              </a:ext>
            </a:extLst>
          </p:cNvPr>
          <p:cNvSpPr>
            <a:spLocks noGrp="1"/>
          </p:cNvSpPr>
          <p:nvPr>
            <p:ph type="sldNum" sz="quarter" idx="12"/>
          </p:nvPr>
        </p:nvSpPr>
        <p:spPr/>
        <p:txBody>
          <a:bodyPr/>
          <a:lstStyle/>
          <a:p>
            <a:fld id="{42BBF693-3B5C-42FE-8D63-68D6268FA8B0}" type="slidenum">
              <a:rPr lang="pt-BR" smtClean="0"/>
              <a:t>‹nº›</a:t>
            </a:fld>
            <a:endParaRPr lang="pt-BR"/>
          </a:p>
        </p:txBody>
      </p:sp>
    </p:spTree>
    <p:extLst>
      <p:ext uri="{BB962C8B-B14F-4D97-AF65-F5344CB8AC3E}">
        <p14:creationId xmlns:p14="http://schemas.microsoft.com/office/powerpoint/2010/main" val="368862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6283E-E1CB-E882-B5A3-15B2D4C9B78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ECA334A-7A77-F586-C333-ADE76CAED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55C90F7-EC1C-8201-0C44-0222046DAF6B}"/>
              </a:ext>
            </a:extLst>
          </p:cNvPr>
          <p:cNvSpPr>
            <a:spLocks noGrp="1"/>
          </p:cNvSpPr>
          <p:nvPr>
            <p:ph type="dt" sz="half" idx="10"/>
          </p:nvPr>
        </p:nvSpPr>
        <p:spPr/>
        <p:txBody>
          <a:bodyPr/>
          <a:lstStyle/>
          <a:p>
            <a:fld id="{76377902-061F-4C7E-B46D-12EFB596C8B4}" type="datetimeFigureOut">
              <a:rPr lang="pt-BR" smtClean="0"/>
              <a:t>27/10/2022</a:t>
            </a:fld>
            <a:endParaRPr lang="pt-BR"/>
          </a:p>
        </p:txBody>
      </p:sp>
      <p:sp>
        <p:nvSpPr>
          <p:cNvPr id="5" name="Espaço Reservado para Rodapé 4">
            <a:extLst>
              <a:ext uri="{FF2B5EF4-FFF2-40B4-BE49-F238E27FC236}">
                <a16:creationId xmlns:a16="http://schemas.microsoft.com/office/drawing/2014/main" id="{F4FBB9BA-84CE-3B24-FDA0-3BF849B9C41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C9211F3-D7CE-26A8-90C9-74D98A63C72E}"/>
              </a:ext>
            </a:extLst>
          </p:cNvPr>
          <p:cNvSpPr>
            <a:spLocks noGrp="1"/>
          </p:cNvSpPr>
          <p:nvPr>
            <p:ph type="sldNum" sz="quarter" idx="12"/>
          </p:nvPr>
        </p:nvSpPr>
        <p:spPr/>
        <p:txBody>
          <a:bodyPr/>
          <a:lstStyle/>
          <a:p>
            <a:fld id="{42BBF693-3B5C-42FE-8D63-68D6268FA8B0}" type="slidenum">
              <a:rPr lang="pt-BR" smtClean="0"/>
              <a:t>‹nº›</a:t>
            </a:fld>
            <a:endParaRPr lang="pt-BR"/>
          </a:p>
        </p:txBody>
      </p:sp>
    </p:spTree>
    <p:extLst>
      <p:ext uri="{BB962C8B-B14F-4D97-AF65-F5344CB8AC3E}">
        <p14:creationId xmlns:p14="http://schemas.microsoft.com/office/powerpoint/2010/main" val="95616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86CB1-8ADB-E171-2ACF-64E4387760B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BEC8EB1-5766-F0CD-263A-7EF1E1F0A1E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3DC9C57-904D-BAF8-394F-15C9C40C74E2}"/>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5" name="Espaço Reservado para Rodapé 4">
            <a:extLst>
              <a:ext uri="{FF2B5EF4-FFF2-40B4-BE49-F238E27FC236}">
                <a16:creationId xmlns:a16="http://schemas.microsoft.com/office/drawing/2014/main" id="{641AD168-57D7-544B-E53C-A5284313FC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7C65B3B-7ABA-CEF1-81C0-9517F31BCF29}"/>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275615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F187B-C551-F5C7-2F73-E7331057562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A6A5E50-DCC0-9A64-AE73-54D9D9BA2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C4837D9-AD58-4163-7B60-B872478F2052}"/>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5" name="Espaço Reservado para Rodapé 4">
            <a:extLst>
              <a:ext uri="{FF2B5EF4-FFF2-40B4-BE49-F238E27FC236}">
                <a16:creationId xmlns:a16="http://schemas.microsoft.com/office/drawing/2014/main" id="{31002FE0-1DBF-65AB-D099-F6E4BBA6373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14A5CC2-F8D7-C081-61C9-EBA1ADEEA63F}"/>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220134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FEB098-50E5-14C0-4D0F-C1FE81BA98F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4E4534D-C2B5-6079-A7E0-BD5EA90F846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B32E2E5-1399-B162-B28D-E9921BB5F43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8274C5E-3122-F28A-363A-D4DC8EA15781}"/>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6" name="Espaço Reservado para Rodapé 5">
            <a:extLst>
              <a:ext uri="{FF2B5EF4-FFF2-40B4-BE49-F238E27FC236}">
                <a16:creationId xmlns:a16="http://schemas.microsoft.com/office/drawing/2014/main" id="{D394EA28-055A-6801-195E-E55E935D3C8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BB99ECA-0C4D-48EF-A185-8C3D2706D9D5}"/>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333626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58E43-D04D-F533-1525-B6390D05138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2214F2C-744F-D8DA-9B9F-FC40A2240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7D42D4C-10FF-5B94-0A6E-C2E76DAA318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CB7194B-BC4E-815F-3B17-A151076BF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574E14D-A9B4-0C28-E378-6632F691957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1DDF996-6B3C-3B15-789D-F00930037213}"/>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8" name="Espaço Reservado para Rodapé 7">
            <a:extLst>
              <a:ext uri="{FF2B5EF4-FFF2-40B4-BE49-F238E27FC236}">
                <a16:creationId xmlns:a16="http://schemas.microsoft.com/office/drawing/2014/main" id="{25E68315-88A3-68B0-D538-14F5454A95D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C1E1501-ECF7-737D-39B6-E1A09AD3C3A0}"/>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104122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8CCF5-5096-F294-C03D-13DBEC88B95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768A39E-0152-F6EE-7DD3-AE57C547AAC1}"/>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4" name="Espaço Reservado para Rodapé 3">
            <a:extLst>
              <a:ext uri="{FF2B5EF4-FFF2-40B4-BE49-F238E27FC236}">
                <a16:creationId xmlns:a16="http://schemas.microsoft.com/office/drawing/2014/main" id="{045F1443-C296-8523-2D4D-6F6D944D5C7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D5765FA-9B4A-40E7-515A-21E2675598F9}"/>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328940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DAF26DF-4F90-425B-E3FB-DCF55E28CA9B}"/>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3" name="Espaço Reservado para Rodapé 2">
            <a:extLst>
              <a:ext uri="{FF2B5EF4-FFF2-40B4-BE49-F238E27FC236}">
                <a16:creationId xmlns:a16="http://schemas.microsoft.com/office/drawing/2014/main" id="{68A003B2-B499-C8C8-1F07-A2DDC3C0195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8FFB705-A1F3-37A1-7837-7C094928A273}"/>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308044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5E045-88E6-8535-C5D6-7DBD0C075CA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2730BB0-14A5-E01E-8CC7-208BD87D2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259E1FD-A3CE-49E1-5424-6CEDC018A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083341-95F9-6441-3A50-C9A07A92B3F8}"/>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6" name="Espaço Reservado para Rodapé 5">
            <a:extLst>
              <a:ext uri="{FF2B5EF4-FFF2-40B4-BE49-F238E27FC236}">
                <a16:creationId xmlns:a16="http://schemas.microsoft.com/office/drawing/2014/main" id="{713ED24E-0DB0-DB29-D1A6-CC027DC84B8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B7E983E-D3CC-F5C2-8672-EDCC50EC62AD}"/>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282218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40528-B8A4-C5A4-A962-24B3539D55B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63E5BD5-63C8-9DD7-4065-2908513CB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E2C2206-8AA7-DC00-1F2C-67B7F0AB2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47FB7B1-2135-324B-B6FA-5F9C24056CC9}"/>
              </a:ext>
            </a:extLst>
          </p:cNvPr>
          <p:cNvSpPr>
            <a:spLocks noGrp="1"/>
          </p:cNvSpPr>
          <p:nvPr>
            <p:ph type="dt" sz="half" idx="10"/>
          </p:nvPr>
        </p:nvSpPr>
        <p:spPr/>
        <p:txBody>
          <a:bodyPr/>
          <a:lstStyle/>
          <a:p>
            <a:fld id="{DA3CD216-B62D-4C37-A8FF-A4EC83F912D1}" type="datetimeFigureOut">
              <a:rPr lang="pt-BR" smtClean="0"/>
              <a:t>27/10/2022</a:t>
            </a:fld>
            <a:endParaRPr lang="pt-BR"/>
          </a:p>
        </p:txBody>
      </p:sp>
      <p:sp>
        <p:nvSpPr>
          <p:cNvPr id="6" name="Espaço Reservado para Rodapé 5">
            <a:extLst>
              <a:ext uri="{FF2B5EF4-FFF2-40B4-BE49-F238E27FC236}">
                <a16:creationId xmlns:a16="http://schemas.microsoft.com/office/drawing/2014/main" id="{C7569892-8242-209C-D329-D8EE183818C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8ABBB93-D55E-2C47-8C62-37A2E86F9397}"/>
              </a:ext>
            </a:extLst>
          </p:cNvPr>
          <p:cNvSpPr>
            <a:spLocks noGrp="1"/>
          </p:cNvSpPr>
          <p:nvPr>
            <p:ph type="sldNum" sz="quarter" idx="12"/>
          </p:nvPr>
        </p:nvSpPr>
        <p:spPr/>
        <p:txBody>
          <a:bodyPr/>
          <a:lstStyle/>
          <a:p>
            <a:fld id="{873F3ABB-EC38-4907-997B-1447D9F63010}" type="slidenum">
              <a:rPr lang="pt-BR" smtClean="0"/>
              <a:t>‹nº›</a:t>
            </a:fld>
            <a:endParaRPr lang="pt-BR"/>
          </a:p>
        </p:txBody>
      </p:sp>
    </p:spTree>
    <p:extLst>
      <p:ext uri="{BB962C8B-B14F-4D97-AF65-F5344CB8AC3E}">
        <p14:creationId xmlns:p14="http://schemas.microsoft.com/office/powerpoint/2010/main" val="278113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AFF51A2-835C-C4DD-712A-4EE90B9AD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AEACE93-1103-EDEE-3195-22DCB6B7B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CFCCDC8-A7C9-0C6F-7A82-AFB7D0FA5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CD216-B62D-4C37-A8FF-A4EC83F912D1}" type="datetimeFigureOut">
              <a:rPr lang="pt-BR" smtClean="0"/>
              <a:t>27/10/2022</a:t>
            </a:fld>
            <a:endParaRPr lang="pt-BR"/>
          </a:p>
        </p:txBody>
      </p:sp>
      <p:sp>
        <p:nvSpPr>
          <p:cNvPr id="5" name="Espaço Reservado para Rodapé 4">
            <a:extLst>
              <a:ext uri="{FF2B5EF4-FFF2-40B4-BE49-F238E27FC236}">
                <a16:creationId xmlns:a16="http://schemas.microsoft.com/office/drawing/2014/main" id="{22DAAB4F-307C-CCD9-1B20-22F95EED8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F9CED94-50F7-1373-730A-BD6580151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F3ABB-EC38-4907-997B-1447D9F63010}" type="slidenum">
              <a:rPr lang="pt-BR" smtClean="0"/>
              <a:t>‹nº›</a:t>
            </a:fld>
            <a:endParaRPr lang="pt-BR"/>
          </a:p>
        </p:txBody>
      </p:sp>
    </p:spTree>
    <p:extLst>
      <p:ext uri="{BB962C8B-B14F-4D97-AF65-F5344CB8AC3E}">
        <p14:creationId xmlns:p14="http://schemas.microsoft.com/office/powerpoint/2010/main" val="3718075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CE63122-3EF4-A570-ADD5-9010EB22C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13333B8-4E5E-FBCB-9D6A-79EDA57AF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E2F21A2-FED1-0302-5145-4B8F00C817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77902-061F-4C7E-B46D-12EFB596C8B4}" type="datetimeFigureOut">
              <a:rPr lang="pt-BR" smtClean="0"/>
              <a:t>27/10/2022</a:t>
            </a:fld>
            <a:endParaRPr lang="pt-BR"/>
          </a:p>
        </p:txBody>
      </p:sp>
      <p:sp>
        <p:nvSpPr>
          <p:cNvPr id="5" name="Espaço Reservado para Rodapé 4">
            <a:extLst>
              <a:ext uri="{FF2B5EF4-FFF2-40B4-BE49-F238E27FC236}">
                <a16:creationId xmlns:a16="http://schemas.microsoft.com/office/drawing/2014/main" id="{9CFE3BCE-69FD-92BF-3E0D-95B626087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4EE11F9-96CC-DDB0-0BFD-D4A119FFB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BF693-3B5C-42FE-8D63-68D6268FA8B0}" type="slidenum">
              <a:rPr lang="pt-BR" smtClean="0"/>
              <a:t>‹nº›</a:t>
            </a:fld>
            <a:endParaRPr lang="pt-BR"/>
          </a:p>
        </p:txBody>
      </p:sp>
    </p:spTree>
    <p:extLst>
      <p:ext uri="{BB962C8B-B14F-4D97-AF65-F5344CB8AC3E}">
        <p14:creationId xmlns:p14="http://schemas.microsoft.com/office/powerpoint/2010/main" val="1354022839"/>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Logotipo&#10;&#10;Descrição gerada automaticamente com confiança média">
            <a:extLst>
              <a:ext uri="{FF2B5EF4-FFF2-40B4-BE49-F238E27FC236}">
                <a16:creationId xmlns:a16="http://schemas.microsoft.com/office/drawing/2014/main" id="{A97886EF-F228-690A-63DB-08ED2BE53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70" y="1980991"/>
            <a:ext cx="4141760" cy="3810418"/>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ítulo 2">
            <a:extLst>
              <a:ext uri="{FF2B5EF4-FFF2-40B4-BE49-F238E27FC236}">
                <a16:creationId xmlns:a16="http://schemas.microsoft.com/office/drawing/2014/main" id="{D1962721-F66C-43FD-9747-80970F518436}"/>
              </a:ext>
            </a:extLst>
          </p:cNvPr>
          <p:cNvSpPr>
            <a:spLocks noGrp="1"/>
          </p:cNvSpPr>
          <p:nvPr>
            <p:ph type="ctrTitle"/>
          </p:nvPr>
        </p:nvSpPr>
        <p:spPr>
          <a:xfrm>
            <a:off x="6234422" y="4283241"/>
            <a:ext cx="5827086" cy="1090864"/>
          </a:xfrm>
        </p:spPr>
        <p:txBody>
          <a:bodyPr>
            <a:normAutofit/>
          </a:bodyPr>
          <a:lstStyle/>
          <a:p>
            <a:pPr algn="l"/>
            <a:r>
              <a:rPr lang="pt-BR" sz="4000" b="1" dirty="0">
                <a:solidFill>
                  <a:schemeClr val="tx2"/>
                </a:solidFill>
              </a:rPr>
              <a:t>NORMALIZAÇÃO DE DADOS</a:t>
            </a:r>
          </a:p>
        </p:txBody>
      </p:sp>
    </p:spTree>
    <p:extLst>
      <p:ext uri="{BB962C8B-B14F-4D97-AF65-F5344CB8AC3E}">
        <p14:creationId xmlns:p14="http://schemas.microsoft.com/office/powerpoint/2010/main" val="247954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nterface gráfica do usuário, Aplicativo&#10;&#10;Descrição gerada automaticamente">
            <a:extLst>
              <a:ext uri="{FF2B5EF4-FFF2-40B4-BE49-F238E27FC236}">
                <a16:creationId xmlns:a16="http://schemas.microsoft.com/office/drawing/2014/main" id="{EB060138-8367-85DF-C828-D0BBB38F7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223" y="2595561"/>
            <a:ext cx="4152901" cy="4152901"/>
          </a:xfrm>
          <a:prstGeom prst="rect">
            <a:avLst/>
          </a:prstGeom>
        </p:spPr>
      </p:pic>
      <p:sp>
        <p:nvSpPr>
          <p:cNvPr id="2" name="Título 1">
            <a:extLst>
              <a:ext uri="{FF2B5EF4-FFF2-40B4-BE49-F238E27FC236}">
                <a16:creationId xmlns:a16="http://schemas.microsoft.com/office/drawing/2014/main" id="{454B9C81-61DA-2900-A074-300F09265722}"/>
              </a:ext>
            </a:extLst>
          </p:cNvPr>
          <p:cNvSpPr>
            <a:spLocks noGrp="1"/>
          </p:cNvSpPr>
          <p:nvPr>
            <p:ph type="title"/>
          </p:nvPr>
        </p:nvSpPr>
        <p:spPr/>
        <p:txBody>
          <a:bodyPr/>
          <a:lstStyle/>
          <a:p>
            <a:r>
              <a:rPr lang="pt-BR" sz="4000" b="1" dirty="0">
                <a:latin typeface="+mn-lt"/>
              </a:rPr>
              <a:t>Definição</a:t>
            </a:r>
          </a:p>
        </p:txBody>
      </p:sp>
      <p:sp>
        <p:nvSpPr>
          <p:cNvPr id="3" name="Espaço Reservado para Conteúdo 2">
            <a:extLst>
              <a:ext uri="{FF2B5EF4-FFF2-40B4-BE49-F238E27FC236}">
                <a16:creationId xmlns:a16="http://schemas.microsoft.com/office/drawing/2014/main" id="{41BD6D63-08D1-E498-AD43-D626AEA1C7D2}"/>
              </a:ext>
            </a:extLst>
          </p:cNvPr>
          <p:cNvSpPr>
            <a:spLocks noGrp="1"/>
          </p:cNvSpPr>
          <p:nvPr>
            <p:ph idx="1"/>
          </p:nvPr>
        </p:nvSpPr>
        <p:spPr/>
        <p:txBody>
          <a:bodyPr/>
          <a:lstStyle/>
          <a:p>
            <a:pPr marL="0" indent="0" algn="just">
              <a:buNone/>
            </a:pPr>
            <a:r>
              <a:rPr lang="pt-BR" dirty="0">
                <a:latin typeface="+mj-lt"/>
              </a:rPr>
              <a:t>	Consiste em definir o formato lógico adequado para as estruturas de dados identificados no projeto lógico do sistema, com o objetivo de minimizar o espaço utilizado pelos dados e garantir a integridade e confiabilidade das informações.</a:t>
            </a:r>
          </a:p>
        </p:txBody>
      </p:sp>
      <p:pic>
        <p:nvPicPr>
          <p:cNvPr id="4" name="Imagem 3" descr="Logotipo&#10;&#10;Descrição gerada automaticamente com confiança média">
            <a:extLst>
              <a:ext uri="{FF2B5EF4-FFF2-40B4-BE49-F238E27FC236}">
                <a16:creationId xmlns:a16="http://schemas.microsoft.com/office/drawing/2014/main" id="{6236A685-9416-6E7C-C48F-C6791309A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9782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04B5A-5EFB-BC02-7BB3-65B9289AC2C6}"/>
              </a:ext>
            </a:extLst>
          </p:cNvPr>
          <p:cNvSpPr>
            <a:spLocks noGrp="1"/>
          </p:cNvSpPr>
          <p:nvPr>
            <p:ph type="title"/>
          </p:nvPr>
        </p:nvSpPr>
        <p:spPr/>
        <p:txBody>
          <a:bodyPr/>
          <a:lstStyle/>
          <a:p>
            <a:r>
              <a:rPr lang="pt-BR" sz="4000" b="1" dirty="0">
                <a:latin typeface="+mn-lt"/>
              </a:rPr>
              <a:t>Primeira Forma Normal (1FN)</a:t>
            </a:r>
          </a:p>
        </p:txBody>
      </p:sp>
      <p:sp>
        <p:nvSpPr>
          <p:cNvPr id="3" name="Espaço Reservado para Conteúdo 2">
            <a:extLst>
              <a:ext uri="{FF2B5EF4-FFF2-40B4-BE49-F238E27FC236}">
                <a16:creationId xmlns:a16="http://schemas.microsoft.com/office/drawing/2014/main" id="{92839CAF-9174-1E3E-56E0-F5635920EFB9}"/>
              </a:ext>
            </a:extLst>
          </p:cNvPr>
          <p:cNvSpPr>
            <a:spLocks noGrp="1"/>
          </p:cNvSpPr>
          <p:nvPr>
            <p:ph idx="1"/>
          </p:nvPr>
        </p:nvSpPr>
        <p:spPr/>
        <p:txBody>
          <a:bodyPr/>
          <a:lstStyle/>
          <a:p>
            <a:pPr marL="0" indent="0" algn="just">
              <a:buNone/>
            </a:pPr>
            <a:r>
              <a:rPr lang="pt-BR" dirty="0">
                <a:latin typeface="+mj-lt"/>
              </a:rPr>
              <a:t>	Consiste em retirar da estrutura os elementos repetitivos, ou seja, aqueles dados que podem compor uma estrutura de vetor. Podemos afirmar que uma estrutura está normalizada na 1FN, se não possuir elementos repetitivos.</a:t>
            </a:r>
          </a:p>
        </p:txBody>
      </p:sp>
      <p:pic>
        <p:nvPicPr>
          <p:cNvPr id="4" name="Imagem 3" descr="Logotipo&#10;&#10;Descrição gerada automaticamente com confiança média">
            <a:extLst>
              <a:ext uri="{FF2B5EF4-FFF2-40B4-BE49-F238E27FC236}">
                <a16:creationId xmlns:a16="http://schemas.microsoft.com/office/drawing/2014/main" id="{31FCACFA-7C59-4D2B-4715-14D580F5E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342583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80D76-6A74-7509-D575-65C0418E4141}"/>
              </a:ext>
            </a:extLst>
          </p:cNvPr>
          <p:cNvSpPr>
            <a:spLocks noGrp="1"/>
          </p:cNvSpPr>
          <p:nvPr>
            <p:ph type="title"/>
          </p:nvPr>
        </p:nvSpPr>
        <p:spPr/>
        <p:txBody>
          <a:bodyPr/>
          <a:lstStyle/>
          <a:p>
            <a:r>
              <a:rPr lang="pt-BR" sz="4400" b="1" dirty="0">
                <a:latin typeface="+mn-lt"/>
              </a:rPr>
              <a:t>Segunda Forma Normal (2FN)</a:t>
            </a:r>
            <a:endParaRPr lang="pt-BR" dirty="0"/>
          </a:p>
        </p:txBody>
      </p:sp>
      <p:sp>
        <p:nvSpPr>
          <p:cNvPr id="3" name="Espaço Reservado para Conteúdo 2">
            <a:extLst>
              <a:ext uri="{FF2B5EF4-FFF2-40B4-BE49-F238E27FC236}">
                <a16:creationId xmlns:a16="http://schemas.microsoft.com/office/drawing/2014/main" id="{759D74F0-A0EE-4839-8FEB-A348C81FC97C}"/>
              </a:ext>
            </a:extLst>
          </p:cNvPr>
          <p:cNvSpPr>
            <a:spLocks noGrp="1"/>
          </p:cNvSpPr>
          <p:nvPr>
            <p:ph idx="1"/>
          </p:nvPr>
        </p:nvSpPr>
        <p:spPr/>
        <p:txBody>
          <a:bodyPr/>
          <a:lstStyle/>
          <a:p>
            <a:pPr marL="0" indent="0" algn="just">
              <a:buNone/>
            </a:pPr>
            <a:r>
              <a:rPr lang="pt-BR" dirty="0">
                <a:latin typeface="+mj-lt"/>
              </a:rPr>
              <a:t>	Consiste em retirar das estruturas que possuem chaves compostas (campo chave sendo formado por mais de um campo), os elementos que são funcionalmente dependentes de parte da chave. Podemos afirmar que uma estrutura está na 2FN, se ela estiver na 1FN e não possuir campos que são funcionalmente dependentes de parte da chave. </a:t>
            </a:r>
          </a:p>
        </p:txBody>
      </p:sp>
      <p:pic>
        <p:nvPicPr>
          <p:cNvPr id="4" name="Imagem 3" descr="Logotipo&#10;&#10;Descrição gerada automaticamente com confiança média">
            <a:extLst>
              <a:ext uri="{FF2B5EF4-FFF2-40B4-BE49-F238E27FC236}">
                <a16:creationId xmlns:a16="http://schemas.microsoft.com/office/drawing/2014/main" id="{53B41B12-23F9-228E-E02A-147FCBF7E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77814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7B18A-6F46-3C6C-BD29-F714BEA248E7}"/>
              </a:ext>
            </a:extLst>
          </p:cNvPr>
          <p:cNvSpPr>
            <a:spLocks noGrp="1"/>
          </p:cNvSpPr>
          <p:nvPr>
            <p:ph type="title"/>
          </p:nvPr>
        </p:nvSpPr>
        <p:spPr/>
        <p:txBody>
          <a:bodyPr/>
          <a:lstStyle/>
          <a:p>
            <a:r>
              <a:rPr lang="pt-BR" b="1" dirty="0">
                <a:latin typeface="+mn-lt"/>
              </a:rPr>
              <a:t>Terceira</a:t>
            </a:r>
            <a:r>
              <a:rPr lang="pt-BR" sz="4400" b="1" dirty="0">
                <a:latin typeface="+mn-lt"/>
              </a:rPr>
              <a:t> Forma Normal (3FN)</a:t>
            </a:r>
            <a:endParaRPr lang="pt-BR" dirty="0"/>
          </a:p>
        </p:txBody>
      </p:sp>
      <p:sp>
        <p:nvSpPr>
          <p:cNvPr id="3" name="Espaço Reservado para Conteúdo 2">
            <a:extLst>
              <a:ext uri="{FF2B5EF4-FFF2-40B4-BE49-F238E27FC236}">
                <a16:creationId xmlns:a16="http://schemas.microsoft.com/office/drawing/2014/main" id="{550E5771-A057-480F-90F1-EF9FA901953B}"/>
              </a:ext>
            </a:extLst>
          </p:cNvPr>
          <p:cNvSpPr>
            <a:spLocks noGrp="1"/>
          </p:cNvSpPr>
          <p:nvPr>
            <p:ph idx="1"/>
          </p:nvPr>
        </p:nvSpPr>
        <p:spPr/>
        <p:txBody>
          <a:bodyPr/>
          <a:lstStyle/>
          <a:p>
            <a:pPr marL="0" indent="0" algn="just">
              <a:buNone/>
            </a:pPr>
            <a:r>
              <a:rPr lang="pt-BR" dirty="0">
                <a:latin typeface="+mj-lt"/>
              </a:rPr>
              <a:t>	Consiste em retirar das estruturas os campos que são funcionalmente dependentes de outros campos que não são chaves. Podemos afirmar que uma estrutura está na 3FN, se ela estiver na 2FN e não possuir campos dependentes de outros campos não chaves. </a:t>
            </a:r>
          </a:p>
        </p:txBody>
      </p:sp>
      <p:pic>
        <p:nvPicPr>
          <p:cNvPr id="4" name="Imagem 3" descr="Logotipo&#10;&#10;Descrição gerada automaticamente com confiança média">
            <a:extLst>
              <a:ext uri="{FF2B5EF4-FFF2-40B4-BE49-F238E27FC236}">
                <a16:creationId xmlns:a16="http://schemas.microsoft.com/office/drawing/2014/main" id="{774BB76A-B2D8-C6FA-2F5E-D33C2BB20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42853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7B73A-8175-8767-C0BC-288449AC6906}"/>
              </a:ext>
            </a:extLst>
          </p:cNvPr>
          <p:cNvSpPr>
            <a:spLocks noGrp="1"/>
          </p:cNvSpPr>
          <p:nvPr>
            <p:ph type="title"/>
          </p:nvPr>
        </p:nvSpPr>
        <p:spPr/>
        <p:txBody>
          <a:bodyPr>
            <a:normAutofit/>
          </a:bodyPr>
          <a:lstStyle/>
          <a:p>
            <a:r>
              <a:rPr lang="pt-BR" b="1" dirty="0">
                <a:latin typeface="+mn-lt"/>
              </a:rPr>
              <a:t>Conclusões</a:t>
            </a:r>
          </a:p>
        </p:txBody>
      </p:sp>
      <p:sp>
        <p:nvSpPr>
          <p:cNvPr id="3" name="Espaço Reservado para Conteúdo 2">
            <a:extLst>
              <a:ext uri="{FF2B5EF4-FFF2-40B4-BE49-F238E27FC236}">
                <a16:creationId xmlns:a16="http://schemas.microsoft.com/office/drawing/2014/main" id="{CA7D4EB7-5A7B-A065-BC5B-2B770C436DC4}"/>
              </a:ext>
            </a:extLst>
          </p:cNvPr>
          <p:cNvSpPr>
            <a:spLocks noGrp="1"/>
          </p:cNvSpPr>
          <p:nvPr>
            <p:ph idx="1"/>
          </p:nvPr>
        </p:nvSpPr>
        <p:spPr/>
        <p:txBody>
          <a:bodyPr/>
          <a:lstStyle/>
          <a:p>
            <a:pPr marL="0" indent="0" algn="just">
              <a:buNone/>
            </a:pPr>
            <a:r>
              <a:rPr lang="pt-BR" dirty="0">
                <a:latin typeface="+mj-lt"/>
              </a:rPr>
              <a:t>	Após a normalização, as estruturas dos dados estão projetadas para eliminar as inconsistências e redundâncias dos dados, eliminando desta forma qualquer problema de atualização e operacionalização do sistema.  A versão final dos dados poderá sofrer alguma alteração, para atender as necessidades específicas do sistema, a critério do analista de desenvolvimento durante o projeto físico do sistema.</a:t>
            </a:r>
          </a:p>
          <a:p>
            <a:endParaRPr lang="pt-BR" dirty="0"/>
          </a:p>
        </p:txBody>
      </p:sp>
      <p:pic>
        <p:nvPicPr>
          <p:cNvPr id="4" name="Imagem 3" descr="Logotipo&#10;&#10;Descrição gerada automaticamente com confiança média">
            <a:extLst>
              <a:ext uri="{FF2B5EF4-FFF2-40B4-BE49-F238E27FC236}">
                <a16:creationId xmlns:a16="http://schemas.microsoft.com/office/drawing/2014/main" id="{E5B3D9D9-EC5E-8EC9-6420-E55204AB4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21202096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2793</TotalTime>
  <Words>268</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6</vt:i4>
      </vt:variant>
    </vt:vector>
  </HeadingPairs>
  <TitlesOfParts>
    <vt:vector size="11" baseType="lpstr">
      <vt:lpstr>Arial</vt:lpstr>
      <vt:lpstr>Calibri</vt:lpstr>
      <vt:lpstr>Calibri Light</vt:lpstr>
      <vt:lpstr>Tema do Office</vt:lpstr>
      <vt:lpstr>Tema do Office</vt:lpstr>
      <vt:lpstr>NORMALIZAÇÃO DE DADOS</vt:lpstr>
      <vt:lpstr>Definição</vt:lpstr>
      <vt:lpstr>Primeira Forma Normal (1FN)</vt:lpstr>
      <vt:lpstr>Segunda Forma Normal (2FN)</vt:lpstr>
      <vt:lpstr>Terceira Forma Normal (3FN)</vt:lpstr>
      <vt:lpstr>Conclusões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NORMALIZAÇÃO DE DADOS</dc:title>
  <dc:creator>ALBERTO RIBEIRO BORGES</dc:creator>
  <cp:lastModifiedBy>ALBERTO RIBEIRO BORGES</cp:lastModifiedBy>
  <cp:revision>1</cp:revision>
  <dcterms:created xsi:type="dcterms:W3CDTF">2022-10-28T02:48:48Z</dcterms:created>
  <dcterms:modified xsi:type="dcterms:W3CDTF">2022-10-30T01:21:57Z</dcterms:modified>
</cp:coreProperties>
</file>