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5c93567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75c93567a0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5c93567a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5c93567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c93567a0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5c93567a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5c93567a0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5c93567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5c93567a0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5c93567a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5c93567a0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5c93567a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5c93567a0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5c93567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5c93567a0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5c93567a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5c93567a0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5c93567a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5c93567a0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5c93567a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5c93567a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5c93567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5c93567a0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5c93567a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0" y="-478"/>
            <a:ext cx="9468701" cy="6858478"/>
          </a:xfrm>
          <a:custGeom>
            <a:rect b="b" l="l" r="r" t="t"/>
            <a:pathLst>
              <a:path extrusionOk="0" h="5829300" w="8078051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-1" y="-478"/>
            <a:ext cx="8078052" cy="6858478"/>
          </a:xfrm>
          <a:custGeom>
            <a:rect b="b" l="l" r="r" t="t"/>
            <a:pathLst>
              <a:path extrusionOk="0" h="6858478" w="8078052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>
            <p:ph type="ctrTitle"/>
          </p:nvPr>
        </p:nvSpPr>
        <p:spPr>
          <a:xfrm>
            <a:off x="396141" y="1590475"/>
            <a:ext cx="7593862" cy="2852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pt-BR" sz="4860"/>
              <a:t>Um software de mapeamento de processos no IFG</a:t>
            </a:r>
            <a:endParaRPr sz="5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pt-BR" sz="4860"/>
              <a:t>com base em uma arquitetura orientada a serviços</a:t>
            </a:r>
            <a:endParaRPr sz="5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t/>
            </a:r>
            <a:endParaRPr sz="4860"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86667" y="4972075"/>
            <a:ext cx="4167376" cy="1155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sz="2000"/>
              <a:t>AUTORES E COAUTORES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7435" y="400589"/>
            <a:ext cx="3864173" cy="130415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>
            <a:off x="8203095" y="2272937"/>
            <a:ext cx="3638277" cy="49638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D7E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 flipH="1" rot="10800000">
            <a:off x="-1" y="-1"/>
            <a:ext cx="4403709" cy="6858001"/>
          </a:xfrm>
          <a:custGeom>
            <a:rect b="b" l="l" r="r" t="t"/>
            <a:pathLst>
              <a:path extrusionOk="0" h="6858001" w="4403709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24"/>
          <p:cNvGrpSpPr/>
          <p:nvPr/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94" name="Google Shape;194;p24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5" name="Google Shape;195;p2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96" name="Google Shape;196;p2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7" name="Google Shape;197;p2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</p:sp>
        <p:sp>
          <p:nvSpPr>
            <p:cNvPr id="198" name="Google Shape;198;p2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</p:sp>
        <p:sp>
          <p:nvSpPr>
            <p:cNvPr id="199" name="Google Shape;199;p2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00" name="Google Shape;200;p24"/>
          <p:cNvSpPr txBox="1"/>
          <p:nvPr>
            <p:ph type="title"/>
          </p:nvPr>
        </p:nvSpPr>
        <p:spPr>
          <a:xfrm>
            <a:off x="535020" y="685800"/>
            <a:ext cx="2780271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pt-BR" sz="4000">
                <a:solidFill>
                  <a:srgbClr val="FFFFFF"/>
                </a:solidFill>
              </a:rPr>
              <a:t>Método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201" name="Google Shape;201;p24"/>
          <p:cNvGrpSpPr/>
          <p:nvPr/>
        </p:nvGrpSpPr>
        <p:grpSpPr>
          <a:xfrm>
            <a:off x="5010150" y="1404120"/>
            <a:ext cx="6492875" cy="3668760"/>
            <a:chOff x="0" y="718320"/>
            <a:chExt cx="6492875" cy="3668760"/>
          </a:xfrm>
        </p:grpSpPr>
        <p:sp>
          <p:nvSpPr>
            <p:cNvPr id="202" name="Google Shape;202;p24"/>
            <p:cNvSpPr/>
            <p:nvPr/>
          </p:nvSpPr>
          <p:spPr>
            <a:xfrm>
              <a:off x="0" y="1353000"/>
              <a:ext cx="6492875" cy="108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4643" y="718320"/>
              <a:ext cx="4545012" cy="126936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 txBox="1"/>
            <p:nvPr/>
          </p:nvSpPr>
          <p:spPr>
            <a:xfrm>
              <a:off x="386608" y="780285"/>
              <a:ext cx="4421082" cy="1145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1775" spcFirstLastPara="1" rIns="171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300"/>
                <a:buFont typeface="Calibri"/>
                <a:buNone/>
              </a:pPr>
              <a:r>
                <a:rPr b="0" i="0" lang="pt-BR" sz="4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processo gen</a:t>
              </a:r>
              <a:r>
                <a:rPr lang="pt-BR" sz="4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0" i="0" lang="pt-BR" sz="4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rico</a:t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0" y="3303480"/>
              <a:ext cx="6492875" cy="1083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324643" y="2668800"/>
              <a:ext cx="4545012" cy="1269360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 txBox="1"/>
            <p:nvPr/>
          </p:nvSpPr>
          <p:spPr>
            <a:xfrm>
              <a:off x="386608" y="2730765"/>
              <a:ext cx="4421082" cy="1145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1775" spcFirstLastPara="1" rIns="1717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300"/>
                <a:buFont typeface="Calibri"/>
                <a:buNone/>
              </a:pPr>
              <a:r>
                <a:rPr b="0" i="0" lang="pt-BR" sz="4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Ferramentas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 txBox="1"/>
          <p:nvPr>
            <p:ph type="title"/>
          </p:nvPr>
        </p:nvSpPr>
        <p:spPr>
          <a:xfrm>
            <a:off x="526073" y="46657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pt-BR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Processo Gen</a:t>
            </a:r>
            <a:r>
              <a:rPr lang="pt-BR" sz="5400">
                <a:solidFill>
                  <a:srgbClr val="FFFFFF"/>
                </a:solidFill>
              </a:rPr>
              <a:t>é</a:t>
            </a:r>
            <a:r>
              <a:rPr lang="pt-BR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rico</a:t>
            </a:r>
            <a:endParaRPr/>
          </a:p>
        </p:txBody>
      </p:sp>
      <p:cxnSp>
        <p:nvCxnSpPr>
          <p:cNvPr id="214" name="Google Shape;214;p25"/>
          <p:cNvCxnSpPr/>
          <p:nvPr/>
        </p:nvCxnSpPr>
        <p:spPr>
          <a:xfrm>
            <a:off x="2209800" y="144863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screenshot&#10;&#10;Description generated with very high confidence" id="215" name="Google Shape;215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169" y="2509911"/>
            <a:ext cx="10108563" cy="399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 flipH="1" rot="10800000">
            <a:off x="-1" y="-1"/>
            <a:ext cx="4403709" cy="6858001"/>
          </a:xfrm>
          <a:custGeom>
            <a:rect b="b" l="l" r="r" t="t"/>
            <a:pathLst>
              <a:path extrusionOk="0" h="6858001" w="4403709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" name="Google Shape;221;p26"/>
          <p:cNvGrpSpPr/>
          <p:nvPr/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2" name="Google Shape;222;p2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3" name="Google Shape;223;p2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4" name="Google Shape;224;p2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5" name="Google Shape;225;p2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</p:sp>
        <p:sp>
          <p:nvSpPr>
            <p:cNvPr id="226" name="Google Shape;226;p2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</p:sp>
        <p:sp>
          <p:nvSpPr>
            <p:cNvPr id="227" name="Google Shape;227;p2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8" name="Google Shape;228;p26"/>
          <p:cNvSpPr txBox="1"/>
          <p:nvPr>
            <p:ph type="title"/>
          </p:nvPr>
        </p:nvSpPr>
        <p:spPr>
          <a:xfrm>
            <a:off x="535020" y="685800"/>
            <a:ext cx="2780271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pt-BR" sz="3700">
                <a:solidFill>
                  <a:srgbClr val="FFFFFF"/>
                </a:solidFill>
              </a:rPr>
              <a:t>Ferramentas </a:t>
            </a:r>
            <a:endParaRPr sz="3700">
              <a:solidFill>
                <a:srgbClr val="FFFFFF"/>
              </a:solidFill>
            </a:endParaRPr>
          </a:p>
        </p:txBody>
      </p:sp>
      <p:grpSp>
        <p:nvGrpSpPr>
          <p:cNvPr id="229" name="Google Shape;229;p26"/>
          <p:cNvGrpSpPr/>
          <p:nvPr/>
        </p:nvGrpSpPr>
        <p:grpSpPr>
          <a:xfrm>
            <a:off x="5010150" y="741044"/>
            <a:ext cx="6492875" cy="4994911"/>
            <a:chOff x="0" y="55244"/>
            <a:chExt cx="6492875" cy="4994911"/>
          </a:xfrm>
        </p:grpSpPr>
        <p:sp>
          <p:nvSpPr>
            <p:cNvPr id="230" name="Google Shape;230;p26"/>
            <p:cNvSpPr/>
            <p:nvPr/>
          </p:nvSpPr>
          <p:spPr>
            <a:xfrm>
              <a:off x="0" y="55244"/>
              <a:ext cx="6492875" cy="91143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 txBox="1"/>
            <p:nvPr/>
          </p:nvSpPr>
          <p:spPr>
            <a:xfrm>
              <a:off x="44492" y="99736"/>
              <a:ext cx="6403891" cy="822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b="0" i="0" lang="pt-BR" sz="3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CANVAS</a:t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0" y="1076114"/>
              <a:ext cx="6492875" cy="911430"/>
            </a:xfrm>
            <a:prstGeom prst="roundRect">
              <a:avLst>
                <a:gd fmla="val 16667" name="adj"/>
              </a:avLst>
            </a:prstGeom>
            <a:solidFill>
              <a:srgbClr val="52CBC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 txBox="1"/>
            <p:nvPr/>
          </p:nvSpPr>
          <p:spPr>
            <a:xfrm>
              <a:off x="44492" y="1120606"/>
              <a:ext cx="6403891" cy="822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b="0" i="0" lang="pt-BR" sz="3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JAVASCRIPT </a:t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0" y="2096984"/>
              <a:ext cx="6492875" cy="911430"/>
            </a:xfrm>
            <a:prstGeom prst="roundRect">
              <a:avLst>
                <a:gd fmla="val 16667" name="adj"/>
              </a:avLst>
            </a:prstGeom>
            <a:solidFill>
              <a:srgbClr val="4CC38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 txBox="1"/>
            <p:nvPr/>
          </p:nvSpPr>
          <p:spPr>
            <a:xfrm>
              <a:off x="44492" y="2141476"/>
              <a:ext cx="6403891" cy="822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b="0" i="0" lang="pt-BR" sz="3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ANGULAR </a:t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0" y="3117855"/>
              <a:ext cx="6492875" cy="911430"/>
            </a:xfrm>
            <a:prstGeom prst="roundRect">
              <a:avLst>
                <a:gd fmla="val 16667" name="adj"/>
              </a:avLst>
            </a:prstGeom>
            <a:solidFill>
              <a:srgbClr val="46BA4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 txBox="1"/>
            <p:nvPr/>
          </p:nvSpPr>
          <p:spPr>
            <a:xfrm>
              <a:off x="44492" y="3162347"/>
              <a:ext cx="6403891" cy="822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b="0" i="0" lang="pt-BR" sz="3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JAVA</a:t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0" y="4138725"/>
              <a:ext cx="6492875" cy="911430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 txBox="1"/>
            <p:nvPr/>
          </p:nvSpPr>
          <p:spPr>
            <a:xfrm>
              <a:off x="44492" y="4183217"/>
              <a:ext cx="6403891" cy="822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b="0" i="0" lang="pt-BR" sz="3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SPRING BOOT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Software</a:t>
            </a:r>
            <a:endParaRPr/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Diagramas de caso de uso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Diagrama de atividades e </a:t>
            </a:r>
            <a:r>
              <a:rPr lang="pt-BR"/>
              <a:t>protótipos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28" y="0"/>
            <a:ext cx="11195346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Filtrar os processos</a:t>
            </a:r>
            <a:endParaRPr/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25" y="1956775"/>
            <a:ext cx="11858949" cy="44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88" y="161925"/>
            <a:ext cx="10410825" cy="65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um processo</a:t>
            </a:r>
            <a:endParaRPr/>
          </a:p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0688"/>
            <a:ext cx="12191999" cy="439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6373"/>
            <a:ext cx="12192001" cy="6185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7885"/>
            <a:ext cx="12191999" cy="5862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Problema 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Justificativa 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Solução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referencial teórico 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Método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Software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0" y="0"/>
            <a:ext cx="12061542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695"/>
            <a:ext cx="12192001" cy="5858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9996"/>
            <a:ext cx="12192000" cy="2318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1714"/>
            <a:ext cx="12192001" cy="615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Nosso sistema permite os servidores, terem um melhor controle dos processos, podendo ter uma </a:t>
            </a:r>
            <a:r>
              <a:rPr lang="pt-BR"/>
              <a:t>demonstração</a:t>
            </a:r>
            <a:r>
              <a:rPr lang="pt-BR"/>
              <a:t> visual do mesmo como auxiliar tanto os novos servidores, como os </a:t>
            </a:r>
            <a:r>
              <a:rPr lang="pt-BR"/>
              <a:t>antigos</a:t>
            </a:r>
            <a:r>
              <a:rPr lang="pt-BR"/>
              <a:t> a </a:t>
            </a:r>
            <a:r>
              <a:rPr lang="pt-BR"/>
              <a:t>entenderem</a:t>
            </a:r>
            <a:r>
              <a:rPr lang="pt-BR"/>
              <a:t> o que determinado processo faz, onde ele se inicia e onde ele termina.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/>
          <p:nvPr/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9"/>
          <p:cNvSpPr/>
          <p:nvPr/>
        </p:nvSpPr>
        <p:spPr>
          <a:xfrm>
            <a:off x="0" y="-478"/>
            <a:ext cx="9468701" cy="6858478"/>
          </a:xfrm>
          <a:custGeom>
            <a:rect b="b" l="l" r="r" t="t"/>
            <a:pathLst>
              <a:path extrusionOk="0" h="5829300" w="8078051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9"/>
          <p:cNvSpPr/>
          <p:nvPr/>
        </p:nvSpPr>
        <p:spPr>
          <a:xfrm>
            <a:off x="-1" y="-478"/>
            <a:ext cx="8078052" cy="6858478"/>
          </a:xfrm>
          <a:custGeom>
            <a:rect b="b" l="l" r="r" t="t"/>
            <a:pathLst>
              <a:path extrusionOk="0" h="6858478" w="8078052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9"/>
          <p:cNvSpPr txBox="1"/>
          <p:nvPr>
            <p:ph type="ctrTitle"/>
          </p:nvPr>
        </p:nvSpPr>
        <p:spPr>
          <a:xfrm>
            <a:off x="396141" y="2103161"/>
            <a:ext cx="5699859" cy="2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pt-BR" sz="5400"/>
              <a:t>AGRADECIMENTOS</a:t>
            </a:r>
            <a:endParaRPr/>
          </a:p>
        </p:txBody>
      </p:sp>
      <p:sp>
        <p:nvSpPr>
          <p:cNvPr id="331" name="Google Shape;331;p39"/>
          <p:cNvSpPr txBox="1"/>
          <p:nvPr>
            <p:ph idx="1" type="subTitle"/>
          </p:nvPr>
        </p:nvSpPr>
        <p:spPr>
          <a:xfrm>
            <a:off x="786667" y="4972075"/>
            <a:ext cx="4167376" cy="1155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sz="2000"/>
              <a:t>EMAIL DO AUTOR</a:t>
            </a:r>
            <a:endParaRPr/>
          </a:p>
        </p:txBody>
      </p:sp>
      <p:pic>
        <p:nvPicPr>
          <p:cNvPr id="332" name="Google Shape;3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2454" y="314325"/>
            <a:ext cx="3864173" cy="130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89781" y="5469987"/>
            <a:ext cx="2682150" cy="1388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Problemas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Boa parte dos processos do IFG não estavam organizados e nem centralizados. 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Cada servidor possuía um padrão de mapeamento próprio.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 boa parte dos servidores não tinham acesso a todos os processos.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Dificuldade no entendimento dos processos para novos servidores.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Justificativas 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Um mapeamento de processos correto garante um melhor cumprimento do mesmo, agilizando tarefas, e realizando-as de forma mais  eficiente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Solução 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solução foi criar um sistema que </a:t>
            </a:r>
            <a:r>
              <a:rPr lang="pt-BR"/>
              <a:t>padronizasse</a:t>
            </a:r>
            <a:r>
              <a:rPr lang="pt-BR"/>
              <a:t> a forma como os processos seriam mapeados. Permitido que fossem salvos, recuperados, publicados,editados e baixados fornecendo uma organização e visualização mais objetiva dos mesmos.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Referencial Teórico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Mapeamento de processos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BPMN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2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9" name="Google Shape;139;p2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1" name="Google Shape;161;p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1"/>
          <p:cNvSpPr txBox="1"/>
          <p:nvPr>
            <p:ph type="title"/>
          </p:nvPr>
        </p:nvSpPr>
        <p:spPr>
          <a:xfrm>
            <a:off x="904877" y="2415322"/>
            <a:ext cx="3451730" cy="2399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br>
              <a:rPr lang="pt-BR" sz="4000">
                <a:solidFill>
                  <a:srgbClr val="FFFFFF"/>
                </a:solidFill>
              </a:rPr>
            </a:br>
            <a:r>
              <a:rPr lang="pt-BR" sz="4000">
                <a:solidFill>
                  <a:srgbClr val="FFFFFF"/>
                </a:solidFill>
              </a:rPr>
              <a:t>Mapeamento de processos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5120640" y="804672"/>
            <a:ext cx="6281928" cy="5248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O Mapeamento de processos é uma técnica geral utilizada por instituições organizacionais, para entender de forma clara e simples como uma unidade de negócio está operando.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Fluxograma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Um fluxograma ilustra as etapas e decisões realizadas para concluir um processo.</a:t>
            </a:r>
            <a:endParaRPr/>
          </a:p>
        </p:txBody>
      </p:sp>
      <p:grpSp>
        <p:nvGrpSpPr>
          <p:cNvPr id="172" name="Google Shape;172;p22"/>
          <p:cNvGrpSpPr/>
          <p:nvPr/>
        </p:nvGrpSpPr>
        <p:grpSpPr>
          <a:xfrm>
            <a:off x="2580558" y="2534729"/>
            <a:ext cx="6513297" cy="3873260"/>
            <a:chOff x="7011" y="0"/>
            <a:chExt cx="6513297" cy="3873260"/>
          </a:xfrm>
        </p:grpSpPr>
        <p:sp>
          <p:nvSpPr>
            <p:cNvPr id="173" name="Google Shape;173;p22"/>
            <p:cNvSpPr/>
            <p:nvPr/>
          </p:nvSpPr>
          <p:spPr>
            <a:xfrm>
              <a:off x="489548" y="0"/>
              <a:ext cx="5548222" cy="387326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7011" y="1161978"/>
              <a:ext cx="2100981" cy="1549304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82642" y="1237609"/>
              <a:ext cx="1949719" cy="13980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b="0" i="0" lang="pt-BR" sz="2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Entrada</a:t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2213169" y="1161978"/>
              <a:ext cx="2100981" cy="1549304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 txBox="1"/>
            <p:nvPr/>
          </p:nvSpPr>
          <p:spPr>
            <a:xfrm>
              <a:off x="2288800" y="1237609"/>
              <a:ext cx="1949719" cy="13980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b="0" i="0" lang="pt-BR" sz="2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ferramentas e técnicas</a:t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4419327" y="1161978"/>
              <a:ext cx="2100981" cy="1549304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 txBox="1"/>
            <p:nvPr/>
          </p:nvSpPr>
          <p:spPr>
            <a:xfrm>
              <a:off x="4494958" y="1237609"/>
              <a:ext cx="1949719" cy="13980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b="0" i="0" lang="pt-BR" sz="2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</a:t>
              </a:r>
              <a:r>
                <a:rPr lang="pt-BR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í</a:t>
              </a:r>
              <a:r>
                <a:rPr b="0" i="0" lang="pt-BR" sz="2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das </a:t>
              </a:r>
              <a:endPara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/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pt-BR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BPMN</a:t>
            </a:r>
            <a:endParaRPr/>
          </a:p>
        </p:txBody>
      </p:sp>
      <p:pic>
        <p:nvPicPr>
          <p:cNvPr descr="A close up of a piece of paper&#10;&#10;Description generated with high confidence"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3543" y="1270167"/>
            <a:ext cx="8048826" cy="347933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4038600" y="4884873"/>
            <a:ext cx="7188199" cy="129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