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324" r:id="rId6"/>
    <p:sldId id="265" r:id="rId7"/>
    <p:sldId id="311" r:id="rId8"/>
    <p:sldId id="312" r:id="rId9"/>
    <p:sldId id="313" r:id="rId10"/>
    <p:sldId id="314" r:id="rId11"/>
    <p:sldId id="315" r:id="rId12"/>
    <p:sldId id="316" r:id="rId13"/>
    <p:sldId id="317" r:id="rId14"/>
    <p:sldId id="318" r:id="rId15"/>
    <p:sldId id="584" r:id="rId16"/>
    <p:sldId id="319" r:id="rId17"/>
    <p:sldId id="321" r:id="rId18"/>
    <p:sldId id="322" r:id="rId19"/>
    <p:sldId id="323" r:id="rId20"/>
    <p:sldId id="325" r:id="rId21"/>
    <p:sldId id="277" r:id="rId22"/>
    <p:sldId id="276" r:id="rId23"/>
    <p:sldId id="278" r:id="rId24"/>
    <p:sldId id="332" r:id="rId25"/>
    <p:sldId id="289" r:id="rId26"/>
    <p:sldId id="296" r:id="rId27"/>
    <p:sldId id="297" r:id="rId28"/>
    <p:sldId id="333" r:id="rId29"/>
    <p:sldId id="282" r:id="rId30"/>
    <p:sldId id="281" r:id="rId31"/>
    <p:sldId id="334" r:id="rId32"/>
    <p:sldId id="299" r:id="rId33"/>
    <p:sldId id="582" r:id="rId34"/>
    <p:sldId id="585" r:id="rId35"/>
    <p:sldId id="283" r:id="rId36"/>
    <p:sldId id="307" r:id="rId37"/>
    <p:sldId id="583" r:id="rId38"/>
    <p:sldId id="306" r:id="rId39"/>
    <p:sldId id="335" r:id="rId40"/>
    <p:sldId id="303" r:id="rId41"/>
    <p:sldId id="284" r:id="rId42"/>
    <p:sldId id="285" r:id="rId43"/>
    <p:sldId id="2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CED4"/>
    <a:srgbClr val="715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 Id="rId4"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DA6-8E64-4860-BD20-BF9F58091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1FD35-DB38-4881-8899-C4D24C54D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4A7DD-7582-4FDF-BDE9-D813EE69B15F}"/>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CBD112CB-B773-47C4-8A5B-8BCD13EEE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D8543-0C1A-44D8-AF2F-73662C06AAD0}"/>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72526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63C-2128-4C58-B2D7-D8C2ECC91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CE9A-B5AC-481C-A1A9-D00B6A0D6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841F7-4ED4-428E-B275-16DD1E54DBB0}"/>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6C79BCC1-9102-47D5-AA28-AC67C70BE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AEC7-9532-4111-9F18-A500CA2287D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154368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438623-987D-43C9-9840-4DE8F9C6E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A514D-8CC0-4353-9DC3-CA7DBE073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88FA3-3A37-4B41-B4F0-B69C0884A691}"/>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F9D0D789-7F9A-4107-A75B-2352ADB74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3EB2-DB66-422C-B9BA-C4CD98366F2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52618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28B9-8755-45A3-B57E-80102AFBD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15F04-49FC-4DF0-B9A3-ECDD02545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51E70-0D1C-4663-9A56-9C678517B73A}"/>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E12E7A67-7C7A-406F-AED1-1FA6025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024C2-B8C2-470F-A918-517D1DD3CF7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82889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CB0F-13CB-4F4D-92A5-8093BFD55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B41E4-5391-485D-9081-639632AC2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820603-342D-4D02-A6EA-400FDE3D2D0B}"/>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FD5E159C-CB66-49A2-A29C-1103460F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ABF9C-985B-4B39-BECA-069775D6D13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176048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050C-258D-495A-AF47-4F25D4209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4C1-4A81-4397-BD15-A61C4D417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9488C-CEDA-41F2-986E-FD21BA4E0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4FCF3-45BF-4F32-9AED-8E50D3E64902}"/>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6" name="Footer Placeholder 5">
            <a:extLst>
              <a:ext uri="{FF2B5EF4-FFF2-40B4-BE49-F238E27FC236}">
                <a16:creationId xmlns:a16="http://schemas.microsoft.com/office/drawing/2014/main" id="{B8711266-ED54-44B7-8482-34B8C9C63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DBCD9-FA3C-4F5B-BFC1-49A816EC4E22}"/>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75981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02C4-4E2F-4702-B02C-BB244E82B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2CB4E-5EC6-4341-A20B-FE41DED1E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95C79-0547-4E92-9A11-12E77E7DB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A4C4D-13BD-4F7E-BF38-BC5ED4502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9732F-6819-45E4-BB4C-41138FE42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D2252-B35B-4B92-A505-DB32792CE41D}"/>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8" name="Footer Placeholder 7">
            <a:extLst>
              <a:ext uri="{FF2B5EF4-FFF2-40B4-BE49-F238E27FC236}">
                <a16:creationId xmlns:a16="http://schemas.microsoft.com/office/drawing/2014/main" id="{08523605-4142-4FE7-83B0-35337342C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1CF69-88C6-4ACD-99B3-1E8B7AB5D9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354129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FE60-CFC6-432C-BCA8-AB1C52349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5BE14-B49B-4A75-AAF9-8A21C3D6C4EB}"/>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4" name="Footer Placeholder 3">
            <a:extLst>
              <a:ext uri="{FF2B5EF4-FFF2-40B4-BE49-F238E27FC236}">
                <a16:creationId xmlns:a16="http://schemas.microsoft.com/office/drawing/2014/main" id="{348E6795-0307-4394-96DC-7505D8EF2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4F04F-CD0E-4983-A512-2DEED58E70DC}"/>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9045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DA649-D5D8-43CC-A547-86C04D283EDF}"/>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3" name="Footer Placeholder 2">
            <a:extLst>
              <a:ext uri="{FF2B5EF4-FFF2-40B4-BE49-F238E27FC236}">
                <a16:creationId xmlns:a16="http://schemas.microsoft.com/office/drawing/2014/main" id="{6E574BA6-DD8B-4C63-AD64-301BA72E90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A965D-7295-4DD0-8D90-AB64448AC985}"/>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70929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4E8-9120-4C41-B5FC-6B4CFA221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9A8D-B930-4D03-8421-B8B29406E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F56D3-F161-4ED1-8620-9410AEF22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2EB7C-1B38-4155-A704-16AF69A1E83F}"/>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6" name="Footer Placeholder 5">
            <a:extLst>
              <a:ext uri="{FF2B5EF4-FFF2-40B4-BE49-F238E27FC236}">
                <a16:creationId xmlns:a16="http://schemas.microsoft.com/office/drawing/2014/main" id="{756C21FB-1864-49CA-AC9F-1EAC4B5BA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5D9AA-75CA-4003-9614-0438506B93F4}"/>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9401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F6EC-7080-463B-A1AC-1229A3E7E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65340-38A2-470B-BD5D-CB504873D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52A733-F9BE-4118-8189-B50AC4170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06EDB-2CC4-4999-94F9-6F8C79824DD9}"/>
              </a:ext>
            </a:extLst>
          </p:cNvPr>
          <p:cNvSpPr>
            <a:spLocks noGrp="1"/>
          </p:cNvSpPr>
          <p:nvPr>
            <p:ph type="dt" sz="half" idx="10"/>
          </p:nvPr>
        </p:nvSpPr>
        <p:spPr/>
        <p:txBody>
          <a:bodyPr/>
          <a:lstStyle/>
          <a:p>
            <a:fld id="{325DE89E-6964-4EC5-AA30-CEE41B040663}" type="datetimeFigureOut">
              <a:rPr lang="en-US" smtClean="0"/>
              <a:t>5/13/2020</a:t>
            </a:fld>
            <a:endParaRPr lang="en-US"/>
          </a:p>
        </p:txBody>
      </p:sp>
      <p:sp>
        <p:nvSpPr>
          <p:cNvPr id="6" name="Footer Placeholder 5">
            <a:extLst>
              <a:ext uri="{FF2B5EF4-FFF2-40B4-BE49-F238E27FC236}">
                <a16:creationId xmlns:a16="http://schemas.microsoft.com/office/drawing/2014/main" id="{E45D39B1-164C-4E84-A4C1-42472FB3D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315DA-9347-4388-A62F-3567D161FFD8}"/>
              </a:ext>
            </a:extLst>
          </p:cNvPr>
          <p:cNvSpPr>
            <a:spLocks noGrp="1"/>
          </p:cNvSpPr>
          <p:nvPr>
            <p:ph type="sldNum" sz="quarter" idx="12"/>
          </p:nvPr>
        </p:nvSpPr>
        <p:spPr/>
        <p:txBody>
          <a:bodyPr/>
          <a:lstStyle/>
          <a:p>
            <a:fld id="{127A140F-569D-498A-BAD5-6B619829493D}" type="slidenum">
              <a:rPr lang="en-US" smtClean="0"/>
              <a:t>‹#›</a:t>
            </a:fld>
            <a:endParaRPr lang="en-US"/>
          </a:p>
        </p:txBody>
      </p:sp>
    </p:spTree>
    <p:extLst>
      <p:ext uri="{BB962C8B-B14F-4D97-AF65-F5344CB8AC3E}">
        <p14:creationId xmlns:p14="http://schemas.microsoft.com/office/powerpoint/2010/main" val="231849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2FC68-B79E-4F27-875A-BED694E41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B92F4-F0A1-491A-BAF7-399CCBDC4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DF89F-3661-448B-A4AE-0C6251387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DE89E-6964-4EC5-AA30-CEE41B040663}" type="datetimeFigureOut">
              <a:rPr lang="en-US" smtClean="0"/>
              <a:t>5/13/2020</a:t>
            </a:fld>
            <a:endParaRPr lang="en-US"/>
          </a:p>
        </p:txBody>
      </p:sp>
      <p:sp>
        <p:nvSpPr>
          <p:cNvPr id="5" name="Footer Placeholder 4">
            <a:extLst>
              <a:ext uri="{FF2B5EF4-FFF2-40B4-BE49-F238E27FC236}">
                <a16:creationId xmlns:a16="http://schemas.microsoft.com/office/drawing/2014/main" id="{6A5E35F9-CC07-4538-BCA4-16A3FE5ED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8CE8B-7131-413E-B33D-2537B3906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A140F-569D-498A-BAD5-6B619829493D}" type="slidenum">
              <a:rPr lang="en-US" smtClean="0"/>
              <a:t>‹#›</a:t>
            </a:fld>
            <a:endParaRPr lang="en-US"/>
          </a:p>
        </p:txBody>
      </p:sp>
    </p:spTree>
    <p:extLst>
      <p:ext uri="{BB962C8B-B14F-4D97-AF65-F5344CB8AC3E}">
        <p14:creationId xmlns:p14="http://schemas.microsoft.com/office/powerpoint/2010/main" val="347016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11.png"/><Relationship Id="rId7" Type="http://schemas.openxmlformats.org/officeDocument/2006/relationships/image" Target="../media/image27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61.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291.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35.png"/><Relationship Id="rId12" Type="http://schemas.openxmlformats.org/officeDocument/2006/relationships/image" Target="../media/image40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38.png"/><Relationship Id="rId4" Type="http://schemas.openxmlformats.org/officeDocument/2006/relationships/image" Target="../media/image16.png"/><Relationship Id="rId9" Type="http://schemas.openxmlformats.org/officeDocument/2006/relationships/image" Target="../media/image37.png"/><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commons.wikimedia.org/wiki/File:Sigmoid-function.svg" TargetMode="External"/><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commons.wikimedia.org/wiki/File:Logistic-curve.svg" TargetMode="External"/><Relationship Id="rId4" Type="http://schemas.openxmlformats.org/officeDocument/2006/relationships/hyperlink" Target="https://fr.m.wikipedia.org/wiki/Fichier:MultiLayerNeuralNetworkBigger_english.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fr.m.wikipedia.org/wiki/Fichier:MultiLayerNeuralNetworkBigger_english.png" TargetMode="External"/><Relationship Id="rId5" Type="http://schemas.openxmlformats.org/officeDocument/2006/relationships/hyperlink" Target="https://commons.wikimedia.org/wiki/File:ReLU_and_Nonnegative_Soft_Thresholding_Functions.svg"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fr.m.wikipedia.org/wiki/Fichier:MultiLayerNeuralNetworkBigger_english.png"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commons.wikimedia.org/wiki/File:Hyperbolic_Tangent.svg"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6.wmf"/><Relationship Id="rId5" Type="http://schemas.openxmlformats.org/officeDocument/2006/relationships/image" Target="../media/image2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79909&amp;picture=medical-insurance" TargetMode="Externa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9.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0.png"/><Relationship Id="rId11" Type="http://schemas.openxmlformats.org/officeDocument/2006/relationships/image" Target="NULL"/><Relationship Id="rId5" Type="http://schemas.openxmlformats.org/officeDocument/2006/relationships/image" Target="../media/image210.png"/><Relationship Id="rId10" Type="http://schemas.openxmlformats.org/officeDocument/2006/relationships/oleObject" Target="../embeddings/oleObject70.bin"/><Relationship Id="rId4" Type="http://schemas.openxmlformats.org/officeDocument/2006/relationships/image" Target="../media/image29.png"/><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56.png"/><Relationship Id="rId4" Type="http://schemas.openxmlformats.org/officeDocument/2006/relationships/image" Target="../media/image400.png"/></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s://commons.wikimedia.org/wiki/File:Gradient_descent.png" TargetMode="External"/><Relationship Id="rId4" Type="http://schemas.openxmlformats.org/officeDocument/2006/relationships/hyperlink" Target="https://commons.wikimedia.org/wiki/File:Gradient_descent_method.png"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00.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5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7F2F-A7CC-46E2-89E0-5435E9C1D7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A5E1FA-1407-4CCA-97CA-DFCD1D5B3AA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6BE73AD-B962-429C-B954-65D105B8A859}"/>
              </a:ext>
            </a:extLst>
          </p:cNvPr>
          <p:cNvPicPr>
            <a:picLocks noChangeAspect="1"/>
          </p:cNvPicPr>
          <p:nvPr/>
        </p:nvPicPr>
        <p:blipFill>
          <a:blip r:embed="rId2"/>
          <a:stretch>
            <a:fillRect/>
          </a:stretch>
        </p:blipFill>
        <p:spPr>
          <a:xfrm>
            <a:off x="0" y="-1"/>
            <a:ext cx="12192000" cy="6908163"/>
          </a:xfrm>
          <a:prstGeom prst="rect">
            <a:avLst/>
          </a:prstGeom>
        </p:spPr>
      </p:pic>
    </p:spTree>
    <p:extLst>
      <p:ext uri="{BB962C8B-B14F-4D97-AF65-F5344CB8AC3E}">
        <p14:creationId xmlns:p14="http://schemas.microsoft.com/office/powerpoint/2010/main" val="257659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620749-2ABB-42AE-89B8-2BDD6DC80144}"/>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39700" y="99030"/>
            <a:ext cx="7400209" cy="954107"/>
          </a:xfrm>
          <a:prstGeom prst="rect">
            <a:avLst/>
          </a:prstGeom>
        </p:spPr>
        <p:txBody>
          <a:bodyPr wrap="square">
            <a:spAutoFit/>
          </a:bodyPr>
          <a:lstStyle/>
          <a:p>
            <a:r>
              <a:rPr lang="en-US" sz="2800" b="1" dirty="0">
                <a:latin typeface="Montserrat" charset="0"/>
              </a:rPr>
              <a:t>REGRESSION METRICS: MEAN ABSOLUTE ERROR (MAE)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Mean Absolute Error (MAE) is obtained by calculating the absolute difference between the model predictions and the true (actual) values</a:t>
                </a:r>
              </a:p>
              <a:p>
                <a:pPr marL="342900" indent="-342900" algn="l">
                  <a:buFont typeface="Arial" panose="020B0604020202020204" pitchFamily="34" charset="0"/>
                  <a:buChar char="•"/>
                </a:pPr>
                <a:r>
                  <a:rPr lang="en-CA" sz="1800" dirty="0">
                    <a:latin typeface="Montserrat" charset="0"/>
                    <a:ea typeface="Montserrat" charset="0"/>
                    <a:cs typeface="Montserrat" charset="0"/>
                  </a:rPr>
                  <a:t>MAE is a measure of the </a:t>
                </a:r>
                <a:r>
                  <a:rPr lang="en-CA" sz="1800" b="1" dirty="0">
                    <a:latin typeface="Montserrat" charset="0"/>
                    <a:ea typeface="Montserrat" charset="0"/>
                    <a:cs typeface="Montserrat" charset="0"/>
                  </a:rPr>
                  <a:t>average magnitude of error </a:t>
                </a:r>
                <a:r>
                  <a:rPr lang="en-CA" sz="1800" dirty="0">
                    <a:latin typeface="Montserrat" charset="0"/>
                    <a:ea typeface="Montserrat" charset="0"/>
                    <a:cs typeface="Montserrat" charset="0"/>
                  </a:rPr>
                  <a:t>generated by the regression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The mean absolute error (MAE) is calculated as follows:</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e>
                      </m:nary>
                    </m:oMath>
                  </m:oMathPara>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a:latin typeface="Montserrat" charset="0"/>
                    <a:ea typeface="Montserrat" charset="0"/>
                    <a:cs typeface="Montserrat" charset="0"/>
                  </a:rPr>
                  <a:t>MAE is calculated by following these steps:</a:t>
                </a:r>
              </a:p>
              <a:p>
                <a:pPr marL="800100" lvl="1" indent="-342900" algn="l">
                  <a:buFont typeface="+mj-lt"/>
                  <a:buAutoNum type="arabicPeriod"/>
                </a:pPr>
                <a:r>
                  <a:rPr lang="en-CA" sz="1600" dirty="0">
                    <a:latin typeface="Montserrat" charset="0"/>
                    <a:ea typeface="Montserrat" charset="0"/>
                    <a:cs typeface="Montserrat" charset="0"/>
                  </a:rPr>
                  <a:t>Calculate the residual of every data point</a:t>
                </a:r>
              </a:p>
              <a:p>
                <a:pPr marL="800100" lvl="1" indent="-342900" algn="l">
                  <a:buFont typeface="+mj-lt"/>
                  <a:buAutoNum type="arabicPeriod"/>
                </a:pPr>
                <a:r>
                  <a:rPr lang="en-CA" sz="1600" dirty="0">
                    <a:latin typeface="Montserrat" charset="0"/>
                    <a:ea typeface="Montserrat" charset="0"/>
                    <a:cs typeface="Montserrat" charset="0"/>
                  </a:rPr>
                  <a:t>Calculate the absolute value (to get rid of the sign)</a:t>
                </a:r>
              </a:p>
              <a:p>
                <a:pPr marL="800100" lvl="1" indent="-342900" algn="l">
                  <a:buFont typeface="+mj-lt"/>
                  <a:buAutoNum type="arabicPeriod"/>
                </a:pPr>
                <a:r>
                  <a:rPr lang="en-CA" sz="1600" dirty="0">
                    <a:latin typeface="Montserrat" charset="0"/>
                    <a:ea typeface="Montserrat" charset="0"/>
                    <a:cs typeface="Montserrat" charset="0"/>
                  </a:rPr>
                  <a:t>Calculate the average of all residuals</a:t>
                </a:r>
              </a:p>
              <a:p>
                <a:pPr marL="342900" indent="-342900" algn="l">
                  <a:buFont typeface="Arial" panose="020B0604020202020204" pitchFamily="34" charset="0"/>
                  <a:buChar char="•"/>
                </a:pPr>
                <a:r>
                  <a:rPr lang="en-CA" sz="1800" dirty="0">
                    <a:latin typeface="Montserrat" charset="0"/>
                    <a:ea typeface="Montserrat" charset="0"/>
                    <a:cs typeface="Montserrat" charset="0"/>
                  </a:rPr>
                  <a:t>If MAE is zero, this indicates that the model predictions are perfect. </a:t>
                </a:r>
              </a:p>
              <a:p>
                <a:pPr fontAlgn="base"/>
                <a:endParaRPr lang="en-CA"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472900" cy="4525963"/>
              </a:xfrm>
              <a:prstGeom prst="rect">
                <a:avLst/>
              </a:prstGeom>
              <a:blipFill rotWithShape="0">
                <a:blip r:embed="rId3"/>
                <a:stretch>
                  <a:fillRect l="-319" t="-1348"/>
                </a:stretch>
              </a:blipFill>
            </p:spPr>
            <p:txBody>
              <a:bodyPr/>
              <a:lstStyle/>
              <a:p>
                <a:r>
                  <a:rPr lang="en-CA">
                    <a:noFill/>
                  </a:rPr>
                  <a:t> </a:t>
                </a:r>
              </a:p>
            </p:txBody>
          </p:sp>
        </mc:Fallback>
      </mc:AlternateContent>
    </p:spTree>
    <p:extLst>
      <p:ext uri="{BB962C8B-B14F-4D97-AF65-F5344CB8AC3E}">
        <p14:creationId xmlns:p14="http://schemas.microsoft.com/office/powerpoint/2010/main" val="205565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7F13F4-2826-472B-B637-6ED50F9EDF5D}"/>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23363" y="99030"/>
            <a:ext cx="6530198" cy="954107"/>
          </a:xfrm>
          <a:prstGeom prst="rect">
            <a:avLst/>
          </a:prstGeom>
        </p:spPr>
        <p:txBody>
          <a:bodyPr wrap="square">
            <a:spAutoFit/>
          </a:bodyPr>
          <a:lstStyle/>
          <a:p>
            <a:r>
              <a:rPr lang="en-US" sz="2800" b="1" dirty="0">
                <a:latin typeface="Montserrat" charset="0"/>
              </a:rPr>
              <a:t>REGRESSION METRICS: MEAN SQUARE ERROR (MSE)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Mean Square Error (MSE) is very similar to the Mean Absolute Error (MAE) but instead of using absolute values, squares of the difference between the model predictions and the training dataset (true values) is being calculated.</a:t>
                </a:r>
              </a:p>
              <a:p>
                <a:pPr marL="342900" indent="-342900" algn="l">
                  <a:buFont typeface="Arial" panose="020B0604020202020204" pitchFamily="34" charset="0"/>
                  <a:buChar char="•"/>
                </a:pPr>
                <a:r>
                  <a:rPr lang="en-CA" sz="1800" dirty="0">
                    <a:latin typeface="Montserrat" charset="0"/>
                    <a:ea typeface="Montserrat" charset="0"/>
                    <a:cs typeface="Montserrat" charset="0"/>
                  </a:rPr>
                  <a:t>MSE values are generally </a:t>
                </a:r>
                <a:r>
                  <a:rPr lang="en-CA" sz="1800" b="1" dirty="0">
                    <a:latin typeface="Montserrat" charset="0"/>
                    <a:ea typeface="Montserrat" charset="0"/>
                    <a:cs typeface="Montserrat" charset="0"/>
                  </a:rPr>
                  <a:t>larger</a:t>
                </a:r>
                <a:r>
                  <a:rPr lang="en-CA" sz="1800" dirty="0">
                    <a:latin typeface="Montserrat" charset="0"/>
                    <a:ea typeface="Montserrat" charset="0"/>
                    <a:cs typeface="Montserrat" charset="0"/>
                  </a:rPr>
                  <a:t> compared to the MAE since the </a:t>
                </a:r>
                <a:r>
                  <a:rPr lang="en-CA" sz="1800" b="1" dirty="0">
                    <a:latin typeface="Montserrat" charset="0"/>
                    <a:ea typeface="Montserrat" charset="0"/>
                    <a:cs typeface="Montserrat" charset="0"/>
                  </a:rPr>
                  <a:t>residuals are being squared</a:t>
                </a:r>
                <a:r>
                  <a:rPr lang="en-CA" sz="1800" dirty="0">
                    <a:latin typeface="Montserrat" charset="0"/>
                    <a:ea typeface="Montserrat" charset="0"/>
                    <a:cs typeface="Montserrat" charset="0"/>
                  </a:rPr>
                  <a:t>. </a:t>
                </a:r>
              </a:p>
              <a:p>
                <a:pPr marL="342900" indent="-342900" algn="l">
                  <a:buFont typeface="Arial" panose="020B0604020202020204" pitchFamily="34" charset="0"/>
                  <a:buChar char="•"/>
                </a:pPr>
                <a:r>
                  <a:rPr lang="en-CA" sz="1800" dirty="0">
                    <a:latin typeface="Montserrat" charset="0"/>
                    <a:ea typeface="Montserrat" charset="0"/>
                    <a:cs typeface="Montserrat" charset="0"/>
                  </a:rPr>
                  <a:t>In case of data outliers, MSE will become much larger compared to MAE </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error increases in a </a:t>
                </a:r>
                <a:r>
                  <a:rPr lang="en-CA" sz="1800" b="1" dirty="0">
                    <a:latin typeface="Montserrat" charset="0"/>
                    <a:ea typeface="Montserrat" charset="0"/>
                    <a:cs typeface="Montserrat" charset="0"/>
                  </a:rPr>
                  <a:t>quadratic fashion </a:t>
                </a:r>
                <a:r>
                  <a:rPr lang="en-CA" sz="1800" dirty="0">
                    <a:latin typeface="Montserrat" charset="0"/>
                    <a:ea typeface="Montserrat" charset="0"/>
                    <a:cs typeface="Montserrat" charset="0"/>
                  </a:rPr>
                  <a:t>while the error increases in </a:t>
                </a:r>
                <a:r>
                  <a:rPr lang="en-CA" sz="1800" b="1" dirty="0">
                    <a:latin typeface="Montserrat" charset="0"/>
                    <a:ea typeface="Montserrat" charset="0"/>
                    <a:cs typeface="Montserrat" charset="0"/>
                  </a:rPr>
                  <a:t>proportional fashion in MAE</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since the error is being squared, any predicting error is being heavily penalized </a:t>
                </a:r>
              </a:p>
              <a:p>
                <a:pPr marL="342900" indent="-342900" algn="l">
                  <a:buFont typeface="Arial" panose="020B0604020202020204" pitchFamily="34" charset="0"/>
                  <a:buChar char="•"/>
                </a:pPr>
                <a:r>
                  <a:rPr lang="en-CA" sz="1800" dirty="0">
                    <a:latin typeface="Montserrat" charset="0"/>
                    <a:ea typeface="Montserrat" charset="0"/>
                    <a:cs typeface="Montserrat" charset="0"/>
                  </a:rPr>
                  <a:t>The MSE is calculated as follows:</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𝑀𝑆𝐸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sSup>
                            <m:sSupPr>
                              <m:ctrlPr>
                                <a:rPr lang="en-CA" sz="1800" i="1">
                                  <a:latin typeface="Cambria Math" panose="02040503050406030204" pitchFamily="18" charset="0"/>
                                </a:rPr>
                              </m:ctrlPr>
                            </m:sSupPr>
                            <m:e>
                              <m:d>
                                <m:dPr>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e>
                              </m:d>
                            </m:e>
                            <m:sup>
                              <m:r>
                                <a:rPr lang="en-CA" sz="1800" i="1">
                                  <a:latin typeface="Cambria Math" panose="02040503050406030204" pitchFamily="18" charset="0"/>
                                </a:rPr>
                                <m:t>2</m:t>
                              </m:r>
                            </m:sup>
                          </m:sSup>
                        </m:e>
                      </m:nary>
                    </m:oMath>
                  </m:oMathPara>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a:latin typeface="Montserrat" charset="0"/>
                    <a:ea typeface="Montserrat" charset="0"/>
                    <a:cs typeface="Montserrat" charset="0"/>
                  </a:rPr>
                  <a:t>MSE 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results from step #2 </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259" t="-943" r="-830" b="-943"/>
                </a:stretch>
              </a:blipFill>
            </p:spPr>
            <p:txBody>
              <a:bodyPr/>
              <a:lstStyle/>
              <a:p>
                <a:r>
                  <a:rPr lang="en-CA">
                    <a:noFill/>
                  </a:rPr>
                  <a:t> </a:t>
                </a:r>
              </a:p>
            </p:txBody>
          </p:sp>
        </mc:Fallback>
      </mc:AlternateContent>
    </p:spTree>
    <p:extLst>
      <p:ext uri="{BB962C8B-B14F-4D97-AF65-F5344CB8AC3E}">
        <p14:creationId xmlns:p14="http://schemas.microsoft.com/office/powerpoint/2010/main" val="207784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ACEC67-644A-4810-9C75-61560C3C5059}"/>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6963146" cy="954107"/>
          </a:xfrm>
          <a:prstGeom prst="rect">
            <a:avLst/>
          </a:prstGeom>
        </p:spPr>
        <p:txBody>
          <a:bodyPr wrap="square">
            <a:spAutoFit/>
          </a:bodyPr>
          <a:lstStyle/>
          <a:p>
            <a:r>
              <a:rPr lang="en-CA" sz="2800" b="1" dirty="0">
                <a:latin typeface="Montserrat" charset="0"/>
              </a:rPr>
              <a:t>REGRESSION METRICS: ROOT MEAN SQUARE ERROR (RMSE) </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Root Mean Square Error (RMSE) represents the </a:t>
                </a:r>
                <a:r>
                  <a:rPr lang="en-CA" sz="1800" b="1" dirty="0">
                    <a:latin typeface="Montserrat" charset="0"/>
                    <a:ea typeface="Montserrat" charset="0"/>
                    <a:cs typeface="Montserrat" charset="0"/>
                  </a:rPr>
                  <a:t>standard deviation of the residuals </a:t>
                </a:r>
                <a:r>
                  <a:rPr lang="en-CA" sz="1800" dirty="0">
                    <a:latin typeface="Montserrat" charset="0"/>
                    <a:ea typeface="Montserrat" charset="0"/>
                    <a:cs typeface="Montserrat" charset="0"/>
                  </a:rPr>
                  <a:t>(i.e.: differences between the model predictions and the true values (training data)).</a:t>
                </a:r>
              </a:p>
              <a:p>
                <a:pPr marL="342900" indent="-342900" algn="l">
                  <a:buFont typeface="Arial" panose="020B0604020202020204" pitchFamily="34" charset="0"/>
                  <a:buChar char="•"/>
                </a:pPr>
                <a:r>
                  <a:rPr lang="en-CA" sz="1800" dirty="0">
                    <a:latin typeface="Montserrat" charset="0"/>
                    <a:ea typeface="Montserrat" charset="0"/>
                    <a:cs typeface="Montserrat" charset="0"/>
                  </a:rPr>
                  <a:t>RMSE can be </a:t>
                </a:r>
                <a:r>
                  <a:rPr lang="en-CA" sz="1800" b="1" dirty="0">
                    <a:latin typeface="Montserrat" charset="0"/>
                    <a:ea typeface="Montserrat" charset="0"/>
                    <a:cs typeface="Montserrat" charset="0"/>
                  </a:rPr>
                  <a:t>easily interpreted </a:t>
                </a:r>
                <a:r>
                  <a:rPr lang="en-CA" sz="1800" dirty="0">
                    <a:latin typeface="Montserrat" charset="0"/>
                    <a:ea typeface="Montserrat" charset="0"/>
                    <a:cs typeface="Montserrat" charset="0"/>
                  </a:rPr>
                  <a:t>compared to MSE because RMSE units match the units of the output.  </a:t>
                </a:r>
              </a:p>
              <a:p>
                <a:pPr marL="342900" indent="-342900" algn="l">
                  <a:buFont typeface="Arial" panose="020B0604020202020204" pitchFamily="34" charset="0"/>
                  <a:buChar char="•"/>
                </a:pPr>
                <a:r>
                  <a:rPr lang="en-CA" sz="1800" dirty="0">
                    <a:latin typeface="Montserrat" charset="0"/>
                    <a:ea typeface="Montserrat" charset="0"/>
                    <a:cs typeface="Montserrat" charset="0"/>
                  </a:rPr>
                  <a:t>RMSE provides an estimate of how large the residuals are being dispersed.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RMSE is calculated as follows:</a:t>
                </a:r>
              </a:p>
              <a:p>
                <a:pPr lvl="1" algn="l"/>
                <a14:m>
                  <m:oMathPara xmlns:m="http://schemas.openxmlformats.org/officeDocument/2006/math">
                    <m:oMathParaPr>
                      <m:jc m:val="centerGroup"/>
                    </m:oMathParaPr>
                    <m:oMath xmlns:m="http://schemas.openxmlformats.org/officeDocument/2006/math">
                      <m:r>
                        <a:rPr lang="en-CA" sz="1200" b="1" i="1" smtClean="0">
                          <a:latin typeface="Cambria Math" panose="02040503050406030204" pitchFamily="18" charset="0"/>
                        </a:rPr>
                        <m:t>𝑹</m:t>
                      </m:r>
                      <m:r>
                        <a:rPr lang="en-CA" sz="1200" b="1" i="1">
                          <a:latin typeface="Cambria Math" panose="02040503050406030204" pitchFamily="18" charset="0"/>
                        </a:rPr>
                        <m:t>𝑴𝑺𝑬</m:t>
                      </m:r>
                      <m:r>
                        <a:rPr lang="en-CA" sz="1200" b="1" i="1">
                          <a:latin typeface="Cambria Math" panose="02040503050406030204" pitchFamily="18" charset="0"/>
                        </a:rPr>
                        <m:t>=</m:t>
                      </m:r>
                      <m:rad>
                        <m:radPr>
                          <m:degHide m:val="on"/>
                          <m:ctrlPr>
                            <a:rPr lang="en-CA" sz="1200" i="1">
                              <a:latin typeface="Cambria Math" panose="02040503050406030204" pitchFamily="18" charset="0"/>
                            </a:rPr>
                          </m:ctrlPr>
                        </m:radPr>
                        <m:deg/>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𝑛</m:t>
                              </m:r>
                            </m:den>
                          </m:f>
                          <m:nary>
                            <m:naryPr>
                              <m:chr m:val="∑"/>
                              <m:ctrlPr>
                                <a:rPr lang="en-CA" i="1">
                                  <a:latin typeface="Cambria Math" panose="02040503050406030204" pitchFamily="18" charset="0"/>
                                </a:rPr>
                              </m:ctrlPr>
                            </m:naryPr>
                            <m:sub>
                              <m:r>
                                <a:rPr lang="en-CA" i="1">
                                  <a:latin typeface="Cambria Math" panose="02040503050406030204" pitchFamily="18" charset="0"/>
                                </a:rPr>
                                <m:t>𝑖</m:t>
                              </m:r>
                              <m:r>
                                <a:rPr lang="en-CA" i="1">
                                  <a:latin typeface="Cambria Math" panose="02040503050406030204" pitchFamily="18" charset="0"/>
                                </a:rPr>
                                <m:t>=1</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e>
                                  </m:d>
                                </m:e>
                                <m:sup>
                                  <m:r>
                                    <a:rPr lang="en-CA" i="1">
                                      <a:latin typeface="Cambria Math" panose="02040503050406030204" pitchFamily="18" charset="0"/>
                                    </a:rPr>
                                    <m:t>2</m:t>
                                  </m:r>
                                </m:sup>
                              </m:sSup>
                            </m:e>
                          </m:nary>
                        </m:e>
                      </m:rad>
                    </m:oMath>
                  </m:oMathPara>
                </a14:m>
                <a:endParaRPr lang="en-CA" sz="2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a:latin typeface="Montserrat" charset="0"/>
                    <a:ea typeface="Montserrat" charset="0"/>
                    <a:cs typeface="Montserrat" charset="0"/>
                  </a:rPr>
                  <a:t>RMSE 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the squared residuals</a:t>
                </a:r>
              </a:p>
              <a:p>
                <a:pPr marL="800100" lvl="1" indent="-342900" algn="l">
                  <a:buFont typeface="+mj-lt"/>
                  <a:buAutoNum type="arabicPeriod"/>
                </a:pPr>
                <a:r>
                  <a:rPr lang="en-CA" sz="1800" dirty="0">
                    <a:latin typeface="Montserrat" charset="0"/>
                    <a:ea typeface="Montserrat" charset="0"/>
                    <a:cs typeface="Montserrat" charset="0"/>
                  </a:rPr>
                  <a:t>Obtain the square root of the result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40034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4C9529-0256-4C95-BBF7-14484FEC2E0F}"/>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7664482" cy="954107"/>
          </a:xfrm>
          <a:prstGeom prst="rect">
            <a:avLst/>
          </a:prstGeom>
        </p:spPr>
        <p:txBody>
          <a:bodyPr wrap="square">
            <a:spAutoFit/>
          </a:bodyPr>
          <a:lstStyle/>
          <a:p>
            <a:r>
              <a:rPr lang="en-CA" sz="2800" b="1" dirty="0">
                <a:latin typeface="Montserrat" charset="0"/>
              </a:rPr>
              <a:t>REGRESSION METRICS: MEAN ABSOLUTE PERCENTAGE ERROR (MAPE)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MAE values can range from 0 to infinity which makes it difficult to interpret the result as compared to the training data. </a:t>
                </a:r>
              </a:p>
              <a:p>
                <a:pPr marL="342900" indent="-342900" algn="l">
                  <a:buFont typeface="Arial" panose="020B0604020202020204" pitchFamily="34" charset="0"/>
                  <a:buChar char="•"/>
                </a:pPr>
                <a:r>
                  <a:rPr lang="en-CA" sz="1800" dirty="0">
                    <a:latin typeface="Montserrat" charset="0"/>
                    <a:ea typeface="Montserrat" charset="0"/>
                    <a:cs typeface="Montserrat" charset="0"/>
                  </a:rPr>
                  <a:t>Mean Absolute Percentage Error (MAPE) is the equivalent to MAE but provides the error in a percentage form and therefore overcomes MAE limitations.</a:t>
                </a:r>
              </a:p>
              <a:p>
                <a:pPr marL="342900" indent="-342900" algn="l">
                  <a:buFont typeface="Arial" panose="020B0604020202020204" pitchFamily="34" charset="0"/>
                  <a:buChar char="•"/>
                </a:pPr>
                <a:r>
                  <a:rPr lang="en-CA" sz="1800" dirty="0">
                    <a:latin typeface="Montserrat" charset="0"/>
                    <a:ea typeface="Montserrat" charset="0"/>
                    <a:cs typeface="Montserrat" charset="0"/>
                  </a:rPr>
                  <a:t>MAPE might exhibit some limitations if the data point value is zero (since there is division operation involved)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MAPE is calculated as follows:</a:t>
                </a:r>
              </a:p>
              <a:p>
                <a:pPr lvl="1"/>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𝑀𝐴𝑃𝐸</m:t>
                      </m:r>
                      <m:r>
                        <a:rPr lang="en-CA" sz="18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100%</m:t>
                          </m:r>
                        </m:num>
                        <m:den>
                          <m:r>
                            <a:rPr lang="en-CA" sz="2400" i="1">
                              <a:latin typeface="Cambria Math" panose="02040503050406030204" pitchFamily="18" charset="0"/>
                            </a:rPr>
                            <m:t>𝑛</m:t>
                          </m:r>
                        </m:den>
                      </m:f>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e>
                      </m:nary>
                    </m:oMath>
                  </m:oMathPara>
                </a14:m>
                <a:endParaRPr lang="en-CA" sz="2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415744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24D86-09EA-4A72-B9EF-63229BD53EED}"/>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556240" y="428"/>
            <a:ext cx="6936513" cy="954107"/>
          </a:xfrm>
          <a:prstGeom prst="rect">
            <a:avLst/>
          </a:prstGeom>
        </p:spPr>
        <p:txBody>
          <a:bodyPr wrap="square">
            <a:spAutoFit/>
          </a:bodyPr>
          <a:lstStyle/>
          <a:p>
            <a:r>
              <a:rPr lang="en-CA" sz="2800" b="1" dirty="0">
                <a:latin typeface="Montserrat" charset="0"/>
              </a:rPr>
              <a:t>REGRESSION METRICS: MEAN PERCENTAGE ERROR (MPE)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MPE is similar to MAPE but without the absolute operation </a:t>
                </a:r>
              </a:p>
              <a:p>
                <a:pPr marL="342900" indent="-342900" algn="l">
                  <a:buFont typeface="Arial" panose="020B0604020202020204" pitchFamily="34" charset="0"/>
                  <a:buChar char="•"/>
                </a:pPr>
                <a:r>
                  <a:rPr lang="en-CA" sz="1800" dirty="0">
                    <a:latin typeface="Montserrat" charset="0"/>
                    <a:ea typeface="Montserrat" charset="0"/>
                    <a:cs typeface="Montserrat" charset="0"/>
                  </a:rPr>
                  <a:t>MPE is useful to provide an insight of how many positive errors as compared to negative ones</a:t>
                </a:r>
              </a:p>
              <a:p>
                <a:pPr marL="342900" indent="-342900" algn="l">
                  <a:buFont typeface="Arial" panose="020B0604020202020204" pitchFamily="34" charset="0"/>
                  <a:buChar char="•"/>
                </a:pPr>
                <a:r>
                  <a:rPr lang="en-CA" sz="1800" dirty="0">
                    <a:latin typeface="Montserrat" charset="0"/>
                    <a:ea typeface="Montserrat" charset="0"/>
                    <a:cs typeface="Montserrat" charset="0"/>
                  </a:rPr>
                  <a:t>The MPE is calculated as follows:</a:t>
                </a:r>
              </a:p>
              <a:p>
                <a:pPr algn="l"/>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𝑀𝑃𝐸</m:t>
                      </m:r>
                      <m:r>
                        <a:rPr lang="en-CA" sz="14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100%</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e>
                      </m:nary>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371199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762124" y="2438400"/>
            <a:ext cx="6791325" cy="1754326"/>
          </a:xfrm>
          <a:prstGeom prst="rect">
            <a:avLst/>
          </a:prstGeom>
          <a:noFill/>
        </p:spPr>
        <p:txBody>
          <a:bodyPr wrap="square" rtlCol="0">
            <a:spAutoFit/>
          </a:bodyPr>
          <a:lstStyle>
            <a:defPPr>
              <a:defRPr lang="en-US"/>
            </a:defPPr>
            <a:lvl1pPr algn="ctr">
              <a:defRPr sz="5400" b="1">
                <a:solidFill>
                  <a:srgbClr val="074F85"/>
                </a:solidFill>
              </a:defRPr>
            </a:lvl1pPr>
          </a:lstStyle>
          <a:p>
            <a:r>
              <a:rPr lang="en-CA" dirty="0"/>
              <a:t>REGRESSION METRICS AND KPIs – PART #2</a:t>
            </a:r>
            <a:endParaRPr lang="en-US" dirty="0"/>
          </a:p>
        </p:txBody>
      </p:sp>
    </p:spTree>
    <p:extLst>
      <p:ext uri="{BB962C8B-B14F-4D97-AF65-F5344CB8AC3E}">
        <p14:creationId xmlns:p14="http://schemas.microsoft.com/office/powerpoint/2010/main" val="301320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C196C1D-9BA1-479D-A96E-7C0B0ACAE650}"/>
              </a:ext>
            </a:extLst>
          </p:cNvPr>
          <p:cNvPicPr>
            <a:picLocks noChangeAspect="1"/>
          </p:cNvPicPr>
          <p:nvPr/>
        </p:nvPicPr>
        <p:blipFill>
          <a:blip r:embed="rId2"/>
          <a:stretch>
            <a:fillRect/>
          </a:stretch>
        </p:blipFill>
        <p:spPr>
          <a:xfrm>
            <a:off x="8878" y="-26581"/>
            <a:ext cx="12192000" cy="6884581"/>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09010" y="57217"/>
                <a:ext cx="7814058" cy="963854"/>
              </a:xfrm>
              <a:prstGeom prst="rect">
                <a:avLst/>
              </a:prstGeom>
            </p:spPr>
            <p:txBody>
              <a:bodyPr wrap="square">
                <a:spAutoFit/>
              </a:bodyPr>
              <a:lstStyle/>
              <a:p>
                <a:r>
                  <a:rPr lang="en-CA" sz="2800" b="1" dirty="0">
                    <a:latin typeface="Montserrat" charset="0"/>
                  </a:rPr>
                  <a:t>REGRESSION METRICS: R SQUARE (</a:t>
                </a:r>
                <a14:m>
                  <m:oMath xmlns:m="http://schemas.openxmlformats.org/officeDocument/2006/math">
                    <m:sSup>
                      <m:sSupPr>
                        <m:ctrlPr>
                          <a:rPr lang="en-CA" sz="2800" b="1" i="1">
                            <a:latin typeface="Cambria Math" panose="02040503050406030204" pitchFamily="18" charset="0"/>
                          </a:rPr>
                        </m:ctrlPr>
                      </m:sSupPr>
                      <m:e>
                        <m:r>
                          <a:rPr lang="en-CA" sz="2800" b="1">
                            <a:latin typeface="Cambria Math" panose="02040503050406030204" pitchFamily="18" charset="0"/>
                          </a:rPr>
                          <m:t>𝑹</m:t>
                        </m:r>
                      </m:e>
                      <m:sup>
                        <m:r>
                          <a:rPr lang="en-CA" sz="2800" b="1">
                            <a:latin typeface="Cambria Math" panose="02040503050406030204" pitchFamily="18" charset="0"/>
                          </a:rPr>
                          <m:t>𝟐</m:t>
                        </m:r>
                      </m:sup>
                    </m:sSup>
                  </m:oMath>
                </a14:m>
                <a:r>
                  <a:rPr lang="en-CA" sz="2800" b="1" dirty="0">
                    <a:latin typeface="Montserrat" charset="0"/>
                  </a:rPr>
                  <a:t>)-COEFFICIENT OF DETERMINATION</a:t>
                </a:r>
              </a:p>
            </p:txBody>
          </p:sp>
        </mc:Choice>
        <mc:Fallback xmlns="">
          <p:sp>
            <p:nvSpPr>
              <p:cNvPr id="10" name="Прямоугольник 9">
                <a:extLst>
                  <a:ext uri="{FF2B5EF4-FFF2-40B4-BE49-F238E27FC236}">
                    <a16:creationId xmlns:a16="http://schemas.microsoft.com/office/drawing/2014/main" id="{5EE88138-48BD-46AA-94F3-3B05DD703F63}"/>
                  </a:ext>
                </a:extLst>
              </p:cNvPr>
              <p:cNvSpPr>
                <a:spLocks noRot="1" noChangeAspect="1" noMove="1" noResize="1" noEditPoints="1" noAdjustHandles="1" noChangeArrowheads="1" noChangeShapeType="1" noTextEdit="1"/>
              </p:cNvSpPr>
              <p:nvPr/>
            </p:nvSpPr>
            <p:spPr>
              <a:xfrm>
                <a:off x="309010" y="57217"/>
                <a:ext cx="7814058" cy="963854"/>
              </a:xfrm>
              <a:prstGeom prst="rect">
                <a:avLst/>
              </a:prstGeom>
              <a:blipFill>
                <a:blip r:embed="rId3"/>
                <a:stretch>
                  <a:fillRect l="-1638" t="-5063" b="-170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or the coefficient of determination represents the proportion of variance (of y) that has been explained by the independent variables in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b="0" i="1" dirty="0" smtClean="0">
                            <a:latin typeface="Cambria Math" panose="02040503050406030204" pitchFamily="18" charset="0"/>
                            <a:ea typeface="Montserrat" charset="0"/>
                            <a:cs typeface="Montserrat" charset="0"/>
                          </a:rPr>
                        </m:ctrlPr>
                      </m:sSupPr>
                      <m:e>
                        <m:r>
                          <a:rPr lang="en-CA" sz="1800" i="1" dirty="0" smtClean="0">
                            <a:latin typeface="Cambria Math" panose="02040503050406030204" pitchFamily="18" charset="0"/>
                            <a:ea typeface="Montserrat" charset="0"/>
                            <a:cs typeface="Montserrat" charset="0"/>
                          </a:rPr>
                          <m:t>𝑅</m:t>
                        </m:r>
                      </m:e>
                      <m:sup>
                        <m:r>
                          <a:rPr lang="en-CA" sz="1800" b="0" i="1" dirty="0" smtClean="0">
                            <a:latin typeface="Cambria Math" panose="02040503050406030204" pitchFamily="18" charset="0"/>
                            <a:ea typeface="Montserrat" charset="0"/>
                            <a:cs typeface="Montserrat" charset="0"/>
                          </a:rPr>
                          <m:t>2</m:t>
                        </m:r>
                      </m:sup>
                    </m:sSup>
                    <m:r>
                      <a:rPr lang="en-CA" sz="1800" i="1" dirty="0" smtClean="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insurance cost is due to increase in the age of the applicant. </a:t>
                </a:r>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a:p>
                <a:pPr lvl="1"/>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a:blip r:embed="rId4"/>
                <a:stretch>
                  <a:fillRect l="-339" t="-1348" r="-57"/>
                </a:stretch>
              </a:blipFill>
            </p:spPr>
            <p:txBody>
              <a:bodyPr/>
              <a:lstStyle/>
              <a:p>
                <a:r>
                  <a:rPr lang="en-US">
                    <a:noFill/>
                  </a:rPr>
                  <a:t> </a:t>
                </a:r>
              </a:p>
            </p:txBody>
          </p:sp>
        </mc:Fallback>
      </mc:AlternateContent>
      <p:cxnSp>
        <p:nvCxnSpPr>
          <p:cNvPr id="5" name="Straight Arrow Connector 4"/>
          <p:cNvCxnSpPr/>
          <p:nvPr/>
        </p:nvCxnSpPr>
        <p:spPr>
          <a:xfrm flipV="1">
            <a:off x="2318945" y="5409455"/>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32470" y="285788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3349" y="422051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505041" y="391751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65974" y="429789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96017" y="337205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878899" y="25400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935598" y="304351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77697" y="354972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272455" y="383280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675176" y="305000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885273" y="5445298"/>
            <a:ext cx="713080" cy="461665"/>
          </a:xfrm>
          <a:prstGeom prst="rect">
            <a:avLst/>
          </a:prstGeom>
          <a:noFill/>
        </p:spPr>
        <p:txBody>
          <a:bodyPr wrap="none" rtlCol="0">
            <a:spAutoFit/>
          </a:bodyPr>
          <a:lstStyle/>
          <a:p>
            <a:r>
              <a:rPr lang="en-CA" sz="2400" b="1" dirty="0"/>
              <a:t>AGE</a:t>
            </a:r>
          </a:p>
        </p:txBody>
      </p:sp>
      <p:sp>
        <p:nvSpPr>
          <p:cNvPr id="20" name="TextBox 19"/>
          <p:cNvSpPr txBox="1"/>
          <p:nvPr/>
        </p:nvSpPr>
        <p:spPr>
          <a:xfrm rot="16200000">
            <a:off x="811058" y="3836740"/>
            <a:ext cx="2492542" cy="461665"/>
          </a:xfrm>
          <a:prstGeom prst="rect">
            <a:avLst/>
          </a:prstGeom>
          <a:noFill/>
        </p:spPr>
        <p:txBody>
          <a:bodyPr wrap="none" rtlCol="0">
            <a:spAutoFit/>
          </a:bodyPr>
          <a:lstStyle/>
          <a:p>
            <a:r>
              <a:rPr lang="en-CA" sz="2400" b="1" dirty="0"/>
              <a:t>INSURANCE COST</a:t>
            </a:r>
          </a:p>
        </p:txBody>
      </p:sp>
      <p:cxnSp>
        <p:nvCxnSpPr>
          <p:cNvPr id="21" name="Straight Connector 20"/>
          <p:cNvCxnSpPr/>
          <p:nvPr/>
        </p:nvCxnSpPr>
        <p:spPr>
          <a:xfrm flipH="1">
            <a:off x="2370398" y="2942272"/>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80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FEE80-4368-4CDB-9A2D-642F92AB89AD}"/>
              </a:ext>
            </a:extLst>
          </p:cNvPr>
          <p:cNvPicPr>
            <a:picLocks noChangeAspect="1"/>
          </p:cNvPicPr>
          <p:nvPr/>
        </p:nvPicPr>
        <p:blipFill>
          <a:blip r:embed="rId2"/>
          <a:stretch>
            <a:fillRect/>
          </a:stretch>
        </p:blipFill>
        <p:spPr>
          <a:xfrm>
            <a:off x="8878" y="-26581"/>
            <a:ext cx="12192000" cy="6884581"/>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362276" y="0"/>
                <a:ext cx="8506516" cy="963854"/>
              </a:xfrm>
              <a:prstGeom prst="rect">
                <a:avLst/>
              </a:prstGeom>
            </p:spPr>
            <p:txBody>
              <a:bodyPr wrap="square">
                <a:spAutoFit/>
              </a:bodyPr>
              <a:lstStyle/>
              <a:p>
                <a:r>
                  <a:rPr lang="en-CA" sz="2800" b="1" dirty="0">
                    <a:latin typeface="Montserrat" charset="0"/>
                  </a:rPr>
                  <a:t>REGRESSION METRICS: R SQUARE (</a:t>
                </a:r>
                <a14:m>
                  <m:oMath xmlns:m="http://schemas.openxmlformats.org/officeDocument/2006/math">
                    <m:sSup>
                      <m:sSupPr>
                        <m:ctrlPr>
                          <a:rPr lang="en-CA" sz="2800" b="1" i="1">
                            <a:latin typeface="Cambria Math" panose="02040503050406030204" pitchFamily="18" charset="0"/>
                          </a:rPr>
                        </m:ctrlPr>
                      </m:sSupPr>
                      <m:e>
                        <m:r>
                          <a:rPr lang="en-CA" sz="2800" b="1">
                            <a:latin typeface="Cambria Math" panose="02040503050406030204" pitchFamily="18" charset="0"/>
                          </a:rPr>
                          <m:t>𝑹</m:t>
                        </m:r>
                      </m:e>
                      <m:sup>
                        <m:r>
                          <a:rPr lang="en-CA" sz="2800" b="1">
                            <a:latin typeface="Cambria Math" panose="02040503050406030204" pitchFamily="18" charset="0"/>
                          </a:rPr>
                          <m:t>𝟐</m:t>
                        </m:r>
                      </m:sup>
                    </m:sSup>
                  </m:oMath>
                </a14:m>
                <a:r>
                  <a:rPr lang="en-CA" sz="2800" b="1" dirty="0">
                    <a:latin typeface="Montserrat" charset="0"/>
                  </a:rPr>
                  <a:t>)-COEFFICIENT OF DETERMINATION</a:t>
                </a:r>
              </a:p>
            </p:txBody>
          </p:sp>
        </mc:Choice>
        <mc:Fallback xmlns="">
          <p:sp>
            <p:nvSpPr>
              <p:cNvPr id="10" name="Прямоугольник 9">
                <a:extLst>
                  <a:ext uri="{FF2B5EF4-FFF2-40B4-BE49-F238E27FC236}">
                    <a16:creationId xmlns:a16="http://schemas.microsoft.com/office/drawing/2014/main" id="{5EE88138-48BD-46AA-94F3-3B05DD703F63}"/>
                  </a:ext>
                </a:extLst>
              </p:cNvPr>
              <p:cNvSpPr>
                <a:spLocks noRot="1" noChangeAspect="1" noMove="1" noResize="1" noEditPoints="1" noAdjustHandles="1" noChangeArrowheads="1" noChangeShapeType="1" noTextEdit="1"/>
              </p:cNvSpPr>
              <p:nvPr/>
            </p:nvSpPr>
            <p:spPr>
              <a:xfrm>
                <a:off x="362276" y="0"/>
                <a:ext cx="8506516" cy="963854"/>
              </a:xfrm>
              <a:prstGeom prst="rect">
                <a:avLst/>
              </a:prstGeom>
              <a:blipFill>
                <a:blip r:embed="rId3"/>
                <a:stretch>
                  <a:fillRect l="-1433" t="-5063" b="-17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represents the proportion of variance of the dependant variable (y) that has been explained by the independent variables. </a:t>
                </a:r>
              </a:p>
              <a:p>
                <a:pPr marL="342900" indent="-342900" algn="l">
                  <a:buFont typeface="Arial" panose="020B0604020202020204" pitchFamily="34" charset="0"/>
                  <a:buChar char="•"/>
                </a:pPr>
                <a:r>
                  <a:rPr lang="en-CA" sz="1800" dirty="0">
                    <a:latin typeface="Montserrat" charset="0"/>
                    <a:ea typeface="Montserrat" charset="0"/>
                    <a:cs typeface="Montserrat" charset="0"/>
                  </a:rPr>
                  <a:t>R-square provides an insight of goodness of fit.</a:t>
                </a:r>
              </a:p>
              <a:p>
                <a:pPr marL="342900" indent="-342900" algn="l">
                  <a:buFont typeface="Arial" panose="020B0604020202020204" pitchFamily="34" charset="0"/>
                  <a:buChar char="•"/>
                </a:pPr>
                <a:r>
                  <a:rPr lang="en-CA" sz="1800" dirty="0">
                    <a:latin typeface="Montserrat" charset="0"/>
                    <a:ea typeface="Montserrat" charset="0"/>
                    <a:cs typeface="Montserrat" charset="0"/>
                  </a:rPr>
                  <a:t>It gives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Maximum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value is 1</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will have an R² score of 0.0.</a:t>
                </a:r>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142707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5AB9A5E-3511-4E53-B397-DFE5B6EBDEFC}"/>
              </a:ext>
            </a:extLst>
          </p:cNvPr>
          <p:cNvPicPr>
            <a:picLocks noChangeAspect="1"/>
          </p:cNvPicPr>
          <p:nvPr/>
        </p:nvPicPr>
        <p:blipFill>
          <a:blip r:embed="rId2"/>
          <a:stretch>
            <a:fillRect/>
          </a:stretch>
        </p:blipFill>
        <p:spPr>
          <a:xfrm>
            <a:off x="8878" y="-26581"/>
            <a:ext cx="12192000" cy="6884581"/>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439700" y="71125"/>
                <a:ext cx="5987090" cy="963854"/>
              </a:xfrm>
              <a:prstGeom prst="rect">
                <a:avLst/>
              </a:prstGeom>
            </p:spPr>
            <p:txBody>
              <a:bodyPr wrap="square">
                <a:spAutoFit/>
              </a:bodyPr>
              <a:lstStyle/>
              <a:p>
                <a:r>
                  <a:rPr lang="en-CA" sz="2800" b="1" dirty="0">
                    <a:latin typeface="Montserrat" charset="0"/>
                  </a:rPr>
                  <a:t>REGRESSION METRICS: ADJUSTED R SQUARE (</a:t>
                </a:r>
                <a14:m>
                  <m:oMath xmlns:m="http://schemas.openxmlformats.org/officeDocument/2006/math">
                    <m:sSup>
                      <m:sSupPr>
                        <m:ctrlPr>
                          <a:rPr lang="en-CA" sz="2800" b="1" i="1">
                            <a:latin typeface="Cambria Math" panose="02040503050406030204" pitchFamily="18" charset="0"/>
                          </a:rPr>
                        </m:ctrlPr>
                      </m:sSupPr>
                      <m:e>
                        <m:r>
                          <a:rPr lang="en-CA" sz="2800" b="1">
                            <a:latin typeface="Cambria Math" panose="02040503050406030204" pitchFamily="18" charset="0"/>
                          </a:rPr>
                          <m:t>𝑹</m:t>
                        </m:r>
                      </m:e>
                      <m:sup>
                        <m:r>
                          <a:rPr lang="en-CA" sz="2800" b="1">
                            <a:latin typeface="Cambria Math" panose="02040503050406030204" pitchFamily="18" charset="0"/>
                          </a:rPr>
                          <m:t>𝟐</m:t>
                        </m:r>
                      </m:sup>
                    </m:sSup>
                  </m:oMath>
                </a14:m>
                <a:r>
                  <a:rPr lang="en-CA" sz="2800" b="1" dirty="0">
                    <a:latin typeface="Montserrat" charset="0"/>
                  </a:rPr>
                  <a:t>)</a:t>
                </a:r>
              </a:p>
            </p:txBody>
          </p:sp>
        </mc:Choice>
        <mc:Fallback xmlns="">
          <p:sp>
            <p:nvSpPr>
              <p:cNvPr id="10" name="Прямоугольник 9">
                <a:extLst>
                  <a:ext uri="{FF2B5EF4-FFF2-40B4-BE49-F238E27FC236}">
                    <a16:creationId xmlns:a16="http://schemas.microsoft.com/office/drawing/2014/main" id="{5EE88138-48BD-46AA-94F3-3B05DD703F63}"/>
                  </a:ext>
                </a:extLst>
              </p:cNvPr>
              <p:cNvSpPr>
                <a:spLocks noRot="1" noChangeAspect="1" noMove="1" noResize="1" noEditPoints="1" noAdjustHandles="1" noChangeArrowheads="1" noChangeShapeType="1" noTextEdit="1"/>
              </p:cNvSpPr>
              <p:nvPr/>
            </p:nvSpPr>
            <p:spPr>
              <a:xfrm>
                <a:off x="439700" y="71125"/>
                <a:ext cx="5987090" cy="963854"/>
              </a:xfrm>
              <a:prstGeom prst="rect">
                <a:avLst/>
              </a:prstGeom>
              <a:blipFill>
                <a:blip r:embed="rId3"/>
                <a:stretch>
                  <a:fillRect l="-2037" t="-6329" b="-170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medical insurance cost is due to increase in applicant's age. </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Let’s add another ‘useless’ independent variable, let’s say “color of car” to the Z-axis. (note that we are trying to predict the medical insurance cost and not the car insurance cost!)</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 Now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increases and becomes: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r>
                      <a:rPr lang="en-CA" sz="1800">
                        <a:latin typeface="Cambria Math" panose="02040503050406030204" pitchFamily="18" charset="0"/>
                        <a:ea typeface="Montserrat" charset="0"/>
                        <a:cs typeface="Montserrat" charset="0"/>
                      </a:rPr>
                      <m:t>=85%</m:t>
                    </m:r>
                  </m:oMath>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a:blip r:embed="rId4"/>
                <a:stretch>
                  <a:fillRect l="-339" t="-674"/>
                </a:stretch>
              </a:blipFill>
            </p:spPr>
            <p:txBody>
              <a:bodyPr/>
              <a:lstStyle/>
              <a:p>
                <a:r>
                  <a:rPr lang="en-US">
                    <a:noFill/>
                  </a:rPr>
                  <a:t> </a:t>
                </a:r>
              </a:p>
            </p:txBody>
          </p:sp>
        </mc:Fallback>
      </mc:AlternateContent>
      <p:cxnSp>
        <p:nvCxnSpPr>
          <p:cNvPr id="5" name="Straight Arrow Connector 4"/>
          <p:cNvCxnSpPr/>
          <p:nvPr/>
        </p:nvCxnSpPr>
        <p:spPr>
          <a:xfrm flipV="1">
            <a:off x="4142490" y="5709863"/>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156015" y="3158290"/>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846894" y="452092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5328586" y="421792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5589519" y="459830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019562" y="367246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7702444" y="284046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759143" y="334392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6901242" y="385013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96000" y="413321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7498721" y="335040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5881559" y="5728209"/>
            <a:ext cx="713080" cy="461665"/>
          </a:xfrm>
          <a:prstGeom prst="rect">
            <a:avLst/>
          </a:prstGeom>
          <a:noFill/>
        </p:spPr>
        <p:txBody>
          <a:bodyPr wrap="none" rtlCol="0">
            <a:spAutoFit/>
          </a:bodyPr>
          <a:lstStyle/>
          <a:p>
            <a:r>
              <a:rPr lang="en-CA" sz="2400" b="1" dirty="0"/>
              <a:t>AGE</a:t>
            </a:r>
          </a:p>
        </p:txBody>
      </p:sp>
      <p:sp>
        <p:nvSpPr>
          <p:cNvPr id="20" name="TextBox 19"/>
          <p:cNvSpPr txBox="1"/>
          <p:nvPr/>
        </p:nvSpPr>
        <p:spPr>
          <a:xfrm rot="16200000">
            <a:off x="2634603" y="4137148"/>
            <a:ext cx="2492542" cy="461665"/>
          </a:xfrm>
          <a:prstGeom prst="rect">
            <a:avLst/>
          </a:prstGeom>
          <a:noFill/>
        </p:spPr>
        <p:txBody>
          <a:bodyPr wrap="none" rtlCol="0">
            <a:spAutoFit/>
          </a:bodyPr>
          <a:lstStyle/>
          <a:p>
            <a:r>
              <a:rPr lang="en-CA" sz="2400" b="1" dirty="0"/>
              <a:t>INSURANCE COST</a:t>
            </a:r>
          </a:p>
        </p:txBody>
      </p:sp>
      <p:cxnSp>
        <p:nvCxnSpPr>
          <p:cNvPr id="21" name="Straight Connector 20"/>
          <p:cNvCxnSpPr/>
          <p:nvPr/>
        </p:nvCxnSpPr>
        <p:spPr>
          <a:xfrm flipH="1">
            <a:off x="4193943" y="3242680"/>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3943" y="4775259"/>
            <a:ext cx="2785939" cy="91689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527749">
            <a:off x="5496941" y="4643125"/>
            <a:ext cx="3798989" cy="461665"/>
          </a:xfrm>
          <a:prstGeom prst="rect">
            <a:avLst/>
          </a:prstGeom>
          <a:noFill/>
        </p:spPr>
        <p:txBody>
          <a:bodyPr wrap="none" rtlCol="0">
            <a:spAutoFit/>
          </a:bodyPr>
          <a:lstStyle/>
          <a:p>
            <a:r>
              <a:rPr lang="en-CA" sz="2400" b="1" dirty="0"/>
              <a:t>COLOR OF APPLICANT’S CAR</a:t>
            </a:r>
          </a:p>
        </p:txBody>
      </p:sp>
    </p:spTree>
    <p:extLst>
      <p:ext uri="{BB962C8B-B14F-4D97-AF65-F5344CB8AC3E}">
        <p14:creationId xmlns:p14="http://schemas.microsoft.com/office/powerpoint/2010/main" val="398094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61FA03-87D6-4A29-8897-42F797AB452C}"/>
              </a:ext>
            </a:extLst>
          </p:cNvPr>
          <p:cNvPicPr>
            <a:picLocks noChangeAspect="1"/>
          </p:cNvPicPr>
          <p:nvPr/>
        </p:nvPicPr>
        <p:blipFill>
          <a:blip r:embed="rId2"/>
          <a:stretch>
            <a:fillRect/>
          </a:stretch>
        </p:blipFill>
        <p:spPr>
          <a:xfrm>
            <a:off x="8878" y="-26581"/>
            <a:ext cx="12192000" cy="6884581"/>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EE88138-48BD-46AA-94F3-3B05DD703F63}"/>
                  </a:ext>
                </a:extLst>
              </p:cNvPr>
              <p:cNvSpPr/>
              <p:nvPr/>
            </p:nvSpPr>
            <p:spPr>
              <a:xfrm>
                <a:off x="584217" y="70808"/>
                <a:ext cx="6677716" cy="963854"/>
              </a:xfrm>
              <a:prstGeom prst="rect">
                <a:avLst/>
              </a:prstGeom>
            </p:spPr>
            <p:txBody>
              <a:bodyPr wrap="square">
                <a:spAutoFit/>
              </a:bodyPr>
              <a:lstStyle/>
              <a:p>
                <a:r>
                  <a:rPr lang="en-CA" sz="2800" b="1" dirty="0">
                    <a:latin typeface="Montserrat" charset="0"/>
                  </a:rPr>
                  <a:t>REGRESSION METRICS: ADJUSTED R SQUARE (</a:t>
                </a:r>
                <a14:m>
                  <m:oMath xmlns:m="http://schemas.openxmlformats.org/officeDocument/2006/math">
                    <m:sSup>
                      <m:sSupPr>
                        <m:ctrlPr>
                          <a:rPr lang="en-CA" sz="2800" b="1" i="1">
                            <a:latin typeface="Cambria Math" panose="02040503050406030204" pitchFamily="18" charset="0"/>
                          </a:rPr>
                        </m:ctrlPr>
                      </m:sSupPr>
                      <m:e>
                        <m:r>
                          <a:rPr lang="en-CA" sz="2800" b="1">
                            <a:latin typeface="Cambria Math" panose="02040503050406030204" pitchFamily="18" charset="0"/>
                          </a:rPr>
                          <m:t>𝑹</m:t>
                        </m:r>
                      </m:e>
                      <m:sup>
                        <m:r>
                          <a:rPr lang="en-CA" sz="2800" b="1">
                            <a:latin typeface="Cambria Math" panose="02040503050406030204" pitchFamily="18" charset="0"/>
                          </a:rPr>
                          <m:t>𝟐</m:t>
                        </m:r>
                      </m:sup>
                    </m:sSup>
                  </m:oMath>
                </a14:m>
                <a:r>
                  <a:rPr lang="en-CA" sz="2800" b="1" dirty="0">
                    <a:latin typeface="Montserrat" charset="0"/>
                  </a:rPr>
                  <a:t>)</a:t>
                </a:r>
              </a:p>
            </p:txBody>
          </p:sp>
        </mc:Choice>
        <mc:Fallback xmlns="">
          <p:sp>
            <p:nvSpPr>
              <p:cNvPr id="10" name="Прямоугольник 9">
                <a:extLst>
                  <a:ext uri="{FF2B5EF4-FFF2-40B4-BE49-F238E27FC236}">
                    <a16:creationId xmlns:a16="http://schemas.microsoft.com/office/drawing/2014/main" id="{5EE88138-48BD-46AA-94F3-3B05DD703F63}"/>
                  </a:ext>
                </a:extLst>
              </p:cNvPr>
              <p:cNvSpPr>
                <a:spLocks noRot="1" noChangeAspect="1" noMove="1" noResize="1" noEditPoints="1" noAdjustHandles="1" noChangeArrowheads="1" noChangeShapeType="1" noTextEdit="1"/>
              </p:cNvSpPr>
              <p:nvPr/>
            </p:nvSpPr>
            <p:spPr>
              <a:xfrm>
                <a:off x="584217" y="70808"/>
                <a:ext cx="6677716" cy="963854"/>
              </a:xfrm>
              <a:prstGeom prst="rect">
                <a:avLst/>
              </a:prstGeom>
              <a:blipFill>
                <a:blip r:embed="rId3"/>
                <a:stretch>
                  <a:fillRect l="-1918" t="-6329" r="-822" b="-17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ea typeface="Montserrat" charset="0"/>
                    <a:cs typeface="Montserrat" charset="0"/>
                  </a:rPr>
                  <a:t>One limitation of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is that it increases by adding independent variables to the model which is misleading since some added variables might be useless with minimal significance.</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i="1">
                            <a:latin typeface="Cambria Math" panose="02040503050406030204" pitchFamily="18" charset="0"/>
                            <a:ea typeface="Montserrat" charset="0"/>
                            <a:cs typeface="Montserrat" charset="0"/>
                          </a:rPr>
                        </m:ctrlPr>
                      </m:sSupPr>
                      <m:e>
                        <m:r>
                          <a:rPr lang="en-CA" sz="1800">
                            <a:latin typeface="Cambria Math" panose="02040503050406030204" pitchFamily="18" charset="0"/>
                            <a:ea typeface="Montserrat" charset="0"/>
                            <a:cs typeface="Montserrat" charset="0"/>
                          </a:rPr>
                          <m:t>𝑅</m:t>
                        </m:r>
                      </m:e>
                      <m:sup>
                        <m:r>
                          <a:rPr lang="en-CA" sz="180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overcomes this issue by adding a penalty if we make an attempt to add independent variable that does not improve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is a modified version of the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and takes into account the number of predictors in the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useless predictors are added to the model, 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will decrease</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useful predictors are added to the model, Adjusted </a:t>
                </a:r>
                <a14:m>
                  <m:oMath xmlns:m="http://schemas.openxmlformats.org/officeDocument/2006/math">
                    <m:sSup>
                      <m:sSupPr>
                        <m:ctrlPr>
                          <a:rPr lang="en-CA" sz="1800" i="1" dirty="0">
                            <a:latin typeface="Cambria Math" panose="02040503050406030204" pitchFamily="18" charset="0"/>
                            <a:ea typeface="Montserrat" charset="0"/>
                            <a:cs typeface="Montserrat" charset="0"/>
                          </a:rPr>
                        </m:ctrlPr>
                      </m:sSupPr>
                      <m:e>
                        <m:r>
                          <a:rPr lang="en-CA" sz="1800" dirty="0">
                            <a:latin typeface="Cambria Math" panose="02040503050406030204" pitchFamily="18" charset="0"/>
                            <a:ea typeface="Montserrat" charset="0"/>
                            <a:cs typeface="Montserrat" charset="0"/>
                          </a:rPr>
                          <m:t>𝑅</m:t>
                        </m:r>
                      </m:e>
                      <m:sup>
                        <m:r>
                          <a:rPr lang="en-CA" sz="1800" dirty="0">
                            <a:latin typeface="Cambria Math" panose="02040503050406030204" pitchFamily="18" charset="0"/>
                            <a:ea typeface="Montserrat" charset="0"/>
                            <a:cs typeface="Montserrat" charset="0"/>
                          </a:rPr>
                          <m:t>2</m:t>
                        </m:r>
                      </m:sup>
                    </m:sSup>
                  </m:oMath>
                </a14:m>
                <a:r>
                  <a:rPr lang="en-CA" sz="1800" dirty="0">
                    <a:latin typeface="Montserrat" charset="0"/>
                    <a:ea typeface="Montserrat" charset="0"/>
                    <a:cs typeface="Montserrat" charset="0"/>
                  </a:rPr>
                  <a:t> will increase</a:t>
                </a:r>
              </a:p>
              <a:p>
                <a:pPr marL="342900" indent="-342900" algn="l">
                  <a:buFont typeface="Arial" panose="020B0604020202020204" pitchFamily="34" charset="0"/>
                  <a:buChar char="•"/>
                </a:pPr>
                <a14:m>
                  <m:oMath xmlns:m="http://schemas.openxmlformats.org/officeDocument/2006/math">
                    <m:r>
                      <a:rPr lang="en-CA" sz="1800" dirty="0">
                        <a:latin typeface="Cambria Math" panose="02040503050406030204" pitchFamily="18" charset="0"/>
                        <a:ea typeface="Montserrat" charset="0"/>
                        <a:cs typeface="Montserrat" charset="0"/>
                      </a:rPr>
                      <m:t>𝐾</m:t>
                    </m:r>
                  </m:oMath>
                </a14:m>
                <a:r>
                  <a:rPr lang="en-CA" sz="1800" dirty="0">
                    <a:latin typeface="Montserrat" charset="0"/>
                    <a:ea typeface="Montserrat" charset="0"/>
                    <a:cs typeface="Montserrat" charset="0"/>
                  </a:rPr>
                  <a:t> is the number of independent variables and </a:t>
                </a:r>
                <a14:m>
                  <m:oMath xmlns:m="http://schemas.openxmlformats.org/officeDocument/2006/math">
                    <m:r>
                      <a:rPr lang="en-CA" sz="1800">
                        <a:latin typeface="Cambria Math" panose="02040503050406030204" pitchFamily="18" charset="0"/>
                        <a:ea typeface="Montserrat" charset="0"/>
                        <a:cs typeface="Montserrat" charset="0"/>
                      </a:rPr>
                      <m:t>𝑛</m:t>
                    </m:r>
                  </m:oMath>
                </a14:m>
                <a:r>
                  <a:rPr lang="en-CA" sz="1800" dirty="0">
                    <a:latin typeface="Montserrat" charset="0"/>
                    <a:ea typeface="Montserrat" charset="0"/>
                    <a:cs typeface="Montserrat" charset="0"/>
                  </a:rPr>
                  <a:t> is the number of samples</a:t>
                </a:r>
              </a:p>
              <a:p>
                <a:pPr lvl="1"/>
                <a14:m>
                  <m:oMathPara xmlns:m="http://schemas.openxmlformats.org/officeDocument/2006/math">
                    <m:oMathParaPr>
                      <m:jc m:val="centerGroup"/>
                    </m:oMathParaPr>
                    <m:oMath xmlns:m="http://schemas.openxmlformats.org/officeDocument/2006/math">
                      <m:sSubSup>
                        <m:sSubSupPr>
                          <m:ctrlPr>
                            <a:rPr lang="en-CA" sz="1800" i="1">
                              <a:latin typeface="Cambria Math" panose="02040503050406030204" pitchFamily="18" charset="0"/>
                            </a:rPr>
                          </m:ctrlPr>
                        </m:sSubSupPr>
                        <m:e>
                          <m:r>
                            <a:rPr lang="en-CA" sz="1800" i="1">
                              <a:latin typeface="Cambria Math" panose="02040503050406030204" pitchFamily="18" charset="0"/>
                            </a:rPr>
                            <m:t>𝑅</m:t>
                          </m:r>
                        </m:e>
                        <m:sub>
                          <m:r>
                            <a:rPr lang="en-CA" sz="1800" i="1">
                              <a:latin typeface="Cambria Math" panose="02040503050406030204" pitchFamily="18" charset="0"/>
                            </a:rPr>
                            <m:t>𝑎𝑑𝑗𝑢𝑠𝑡𝑒𝑑</m:t>
                          </m:r>
                        </m:sub>
                        <m:sup>
                          <m:r>
                            <a:rPr lang="en-CA" sz="1800" i="1">
                              <a:latin typeface="Cambria Math" panose="02040503050406030204" pitchFamily="18" charset="0"/>
                            </a:rPr>
                            <m:t>2</m:t>
                          </m:r>
                        </m:sup>
                      </m:sSubSup>
                      <m:r>
                        <a:rPr lang="en-CA" sz="1800" i="1">
                          <a:latin typeface="Cambria Math" panose="02040503050406030204" pitchFamily="18" charset="0"/>
                        </a:rPr>
                        <m:t>=1−[</m:t>
                      </m:r>
                      <m:f>
                        <m:fPr>
                          <m:ctrlPr>
                            <a:rPr lang="en-CA" sz="1800" i="1">
                              <a:latin typeface="Cambria Math" panose="02040503050406030204" pitchFamily="18" charset="0"/>
                            </a:rPr>
                          </m:ctrlPr>
                        </m:fPr>
                        <m:num>
                          <m:d>
                            <m:dPr>
                              <m:ctrlPr>
                                <a:rPr lang="en-CA" sz="1800" i="1">
                                  <a:latin typeface="Cambria Math" panose="02040503050406030204" pitchFamily="18" charset="0"/>
                                </a:rPr>
                              </m:ctrlPr>
                            </m:dPr>
                            <m:e>
                              <m:r>
                                <a:rPr lang="en-CA" sz="1800" i="1">
                                  <a:latin typeface="Cambria Math" panose="02040503050406030204" pitchFamily="18" charset="0"/>
                                </a:rPr>
                                <m:t>1−</m:t>
                              </m:r>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e>
                          </m:d>
                          <m:d>
                            <m:dPr>
                              <m:ctrlPr>
                                <a:rPr lang="en-CA" sz="1800" i="1">
                                  <a:latin typeface="Cambria Math" panose="02040503050406030204" pitchFamily="18" charset="0"/>
                                </a:rPr>
                              </m:ctrlPr>
                            </m:dPr>
                            <m:e>
                              <m:r>
                                <a:rPr lang="en-CA" sz="1800" i="1">
                                  <a:latin typeface="Cambria Math" panose="02040503050406030204" pitchFamily="18" charset="0"/>
                                </a:rPr>
                                <m:t>𝑛</m:t>
                              </m:r>
                              <m:r>
                                <a:rPr lang="en-CA" sz="1800" i="1">
                                  <a:latin typeface="Cambria Math" panose="02040503050406030204" pitchFamily="18" charset="0"/>
                                </a:rPr>
                                <m:t>−1</m:t>
                              </m:r>
                            </m:e>
                          </m:d>
                        </m:num>
                        <m:den>
                          <m:r>
                            <a:rPr lang="en-CA" sz="1800" i="1">
                              <a:latin typeface="Cambria Math" panose="02040503050406030204" pitchFamily="18" charset="0"/>
                            </a:rPr>
                            <m:t>𝑛</m:t>
                          </m:r>
                          <m:r>
                            <a:rPr lang="en-CA" sz="1800" i="1">
                              <a:latin typeface="Cambria Math" panose="02040503050406030204" pitchFamily="18" charset="0"/>
                            </a:rPr>
                            <m:t>−</m:t>
                          </m:r>
                          <m:r>
                            <a:rPr lang="en-CA" sz="1800" i="1">
                              <a:latin typeface="Cambria Math" panose="02040503050406030204" pitchFamily="18" charset="0"/>
                            </a:rPr>
                            <m:t>𝑘</m:t>
                          </m:r>
                          <m:r>
                            <a:rPr lang="en-CA" sz="1800" i="1">
                              <a:latin typeface="Cambria Math" panose="02040503050406030204" pitchFamily="18" charset="0"/>
                            </a:rPr>
                            <m:t>−1</m:t>
                          </m:r>
                        </m:den>
                      </m:f>
                      <m:r>
                        <a:rPr lang="en-CA" sz="1800" i="1">
                          <a:latin typeface="Cambria Math" panose="02040503050406030204" pitchFamily="18" charset="0"/>
                        </a:rPr>
                        <m:t>]</m:t>
                      </m:r>
                    </m:oMath>
                  </m:oMathPara>
                </a14:m>
                <a:endParaRPr lang="en-CA" sz="2400" dirty="0"/>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809"/>
                </a:stretch>
              </a:blipFill>
            </p:spPr>
            <p:txBody>
              <a:bodyPr/>
              <a:lstStyle/>
              <a:p>
                <a:r>
                  <a:rPr lang="en-CA">
                    <a:noFill/>
                  </a:rPr>
                  <a:t> </a:t>
                </a:r>
              </a:p>
            </p:txBody>
          </p:sp>
        </mc:Fallback>
      </mc:AlternateContent>
    </p:spTree>
    <p:extLst>
      <p:ext uri="{BB962C8B-B14F-4D97-AF65-F5344CB8AC3E}">
        <p14:creationId xmlns:p14="http://schemas.microsoft.com/office/powerpoint/2010/main" val="279134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453740" y="2633891"/>
            <a:ext cx="5969455" cy="923330"/>
          </a:xfrm>
          <a:prstGeom prst="rect">
            <a:avLst/>
          </a:prstGeom>
          <a:noFill/>
        </p:spPr>
        <p:txBody>
          <a:bodyPr wrap="none" rtlCol="0">
            <a:spAutoFit/>
          </a:bodyPr>
          <a:lstStyle/>
          <a:p>
            <a:r>
              <a:rPr lang="en-CA" sz="5400" b="1" dirty="0">
                <a:solidFill>
                  <a:srgbClr val="074F85"/>
                </a:solidFill>
              </a:rPr>
              <a:t>PROJECT OVERVIEW</a:t>
            </a:r>
            <a:endParaRPr lang="en-US" sz="5400" b="1" dirty="0">
              <a:solidFill>
                <a:srgbClr val="074F85"/>
              </a:solidFill>
            </a:endParaRPr>
          </a:p>
        </p:txBody>
      </p:sp>
    </p:spTree>
    <p:extLst>
      <p:ext uri="{BB962C8B-B14F-4D97-AF65-F5344CB8AC3E}">
        <p14:creationId xmlns:p14="http://schemas.microsoft.com/office/powerpoint/2010/main" val="1997622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961965" y="2447925"/>
            <a:ext cx="5972360" cy="2585323"/>
          </a:xfrm>
          <a:prstGeom prst="rect">
            <a:avLst/>
          </a:prstGeom>
          <a:noFill/>
        </p:spPr>
        <p:txBody>
          <a:bodyPr wrap="square" rtlCol="0">
            <a:spAutoFit/>
          </a:bodyPr>
          <a:lstStyle>
            <a:defPPr>
              <a:defRPr lang="en-US"/>
            </a:defPPr>
            <a:lvl1pPr algn="ctr">
              <a:defRPr sz="5400" b="1">
                <a:solidFill>
                  <a:srgbClr val="074F85"/>
                </a:solidFill>
              </a:defRPr>
            </a:lvl1pPr>
          </a:lstStyle>
          <a:p>
            <a:r>
              <a:rPr lang="en-CA" dirty="0"/>
              <a:t>ARTIFICIAL NEURAL NETWORKS FOR REGRESSION</a:t>
            </a:r>
            <a:endParaRPr lang="en-US" dirty="0"/>
          </a:p>
        </p:txBody>
      </p:sp>
    </p:spTree>
    <p:extLst>
      <p:ext uri="{BB962C8B-B14F-4D97-AF65-F5344CB8AC3E}">
        <p14:creationId xmlns:p14="http://schemas.microsoft.com/office/powerpoint/2010/main" val="280214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4986DCF-F7FF-4FD6-A77C-F3F18FD56154}"/>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9" y="242908"/>
            <a:ext cx="9883572" cy="523220"/>
          </a:xfrm>
          <a:prstGeom prst="rect">
            <a:avLst/>
          </a:prstGeom>
        </p:spPr>
        <p:txBody>
          <a:bodyPr wrap="square">
            <a:spAutoFit/>
          </a:bodyPr>
          <a:lstStyle/>
          <a:p>
            <a:r>
              <a:rPr lang="en-US" sz="2800" b="1" dirty="0">
                <a:latin typeface="Montserrat" charset="0"/>
              </a:rPr>
              <a:t>NEURON MATHEMATICAL MODEL</a:t>
            </a:r>
            <a:endParaRPr lang="ru-RU" sz="2800" b="1" dirty="0"/>
          </a:p>
        </p:txBody>
      </p:sp>
      <p:sp>
        <p:nvSpPr>
          <p:cNvPr id="26" name="Прямоугольник 5"/>
          <p:cNvSpPr/>
          <p:nvPr/>
        </p:nvSpPr>
        <p:spPr>
          <a:xfrm>
            <a:off x="416129" y="1498632"/>
            <a:ext cx="10683671" cy="139422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The neuron collects signals from input channels named dendrites, processes information in its nucleus, and then generates an output in a long thin branch called axon.</a:t>
            </a:r>
          </a:p>
        </p:txBody>
      </p:sp>
      <p:sp>
        <p:nvSpPr>
          <p:cNvPr id="27" name="Freeform 26"/>
          <p:cNvSpPr>
            <a:spLocks noEditPoints="1"/>
          </p:cNvSpPr>
          <p:nvPr/>
        </p:nvSpPr>
        <p:spPr bwMode="auto">
          <a:xfrm>
            <a:off x="8844388" y="2921983"/>
            <a:ext cx="423037" cy="423037"/>
          </a:xfrm>
          <a:custGeom>
            <a:avLst/>
            <a:gdLst>
              <a:gd name="T0" fmla="*/ 175 w 176"/>
              <a:gd name="T1" fmla="*/ 169 h 176"/>
              <a:gd name="T2" fmla="*/ 132 w 176"/>
              <a:gd name="T3" fmla="*/ 127 h 176"/>
              <a:gd name="T4" fmla="*/ 152 w 176"/>
              <a:gd name="T5" fmla="*/ 76 h 176"/>
              <a:gd name="T6" fmla="*/ 76 w 176"/>
              <a:gd name="T7" fmla="*/ 0 h 176"/>
              <a:gd name="T8" fmla="*/ 0 w 176"/>
              <a:gd name="T9" fmla="*/ 76 h 176"/>
              <a:gd name="T10" fmla="*/ 76 w 176"/>
              <a:gd name="T11" fmla="*/ 152 h 176"/>
              <a:gd name="T12" fmla="*/ 127 w 176"/>
              <a:gd name="T13" fmla="*/ 132 h 176"/>
              <a:gd name="T14" fmla="*/ 169 w 176"/>
              <a:gd name="T15" fmla="*/ 175 h 176"/>
              <a:gd name="T16" fmla="*/ 172 w 176"/>
              <a:gd name="T17" fmla="*/ 176 h 176"/>
              <a:gd name="T18" fmla="*/ 176 w 176"/>
              <a:gd name="T19" fmla="*/ 172 h 176"/>
              <a:gd name="T20" fmla="*/ 175 w 176"/>
              <a:gd name="T21" fmla="*/ 169 h 176"/>
              <a:gd name="T22" fmla="*/ 76 w 176"/>
              <a:gd name="T23" fmla="*/ 144 h 176"/>
              <a:gd name="T24" fmla="*/ 8 w 176"/>
              <a:gd name="T25" fmla="*/ 76 h 176"/>
              <a:gd name="T26" fmla="*/ 76 w 176"/>
              <a:gd name="T27" fmla="*/ 8 h 176"/>
              <a:gd name="T28" fmla="*/ 144 w 176"/>
              <a:gd name="T29" fmla="*/ 76 h 176"/>
              <a:gd name="T30" fmla="*/ 76 w 176"/>
              <a:gd name="T3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76">
                <a:moveTo>
                  <a:pt x="175" y="169"/>
                </a:moveTo>
                <a:cubicBezTo>
                  <a:pt x="132" y="127"/>
                  <a:pt x="132" y="127"/>
                  <a:pt x="132" y="127"/>
                </a:cubicBezTo>
                <a:cubicBezTo>
                  <a:pt x="145" y="113"/>
                  <a:pt x="152" y="96"/>
                  <a:pt x="152" y="76"/>
                </a:cubicBezTo>
                <a:cubicBezTo>
                  <a:pt x="152" y="34"/>
                  <a:pt x="118" y="0"/>
                  <a:pt x="76" y="0"/>
                </a:cubicBezTo>
                <a:cubicBezTo>
                  <a:pt x="34" y="0"/>
                  <a:pt x="0" y="34"/>
                  <a:pt x="0" y="76"/>
                </a:cubicBezTo>
                <a:cubicBezTo>
                  <a:pt x="0" y="118"/>
                  <a:pt x="34" y="152"/>
                  <a:pt x="76" y="152"/>
                </a:cubicBezTo>
                <a:cubicBezTo>
                  <a:pt x="96" y="152"/>
                  <a:pt x="113" y="145"/>
                  <a:pt x="127" y="132"/>
                </a:cubicBezTo>
                <a:cubicBezTo>
                  <a:pt x="169" y="175"/>
                  <a:pt x="169" y="175"/>
                  <a:pt x="169" y="175"/>
                </a:cubicBezTo>
                <a:cubicBezTo>
                  <a:pt x="170" y="176"/>
                  <a:pt x="171" y="176"/>
                  <a:pt x="172" y="176"/>
                </a:cubicBezTo>
                <a:cubicBezTo>
                  <a:pt x="174" y="176"/>
                  <a:pt x="176" y="174"/>
                  <a:pt x="176" y="172"/>
                </a:cubicBezTo>
                <a:cubicBezTo>
                  <a:pt x="176" y="171"/>
                  <a:pt x="176" y="170"/>
                  <a:pt x="175" y="169"/>
                </a:cubicBezTo>
                <a:moveTo>
                  <a:pt x="76" y="144"/>
                </a:moveTo>
                <a:cubicBezTo>
                  <a:pt x="38" y="144"/>
                  <a:pt x="8" y="114"/>
                  <a:pt x="8" y="76"/>
                </a:cubicBezTo>
                <a:cubicBezTo>
                  <a:pt x="8" y="38"/>
                  <a:pt x="38" y="8"/>
                  <a:pt x="76" y="8"/>
                </a:cubicBezTo>
                <a:cubicBezTo>
                  <a:pt x="114" y="8"/>
                  <a:pt x="144" y="38"/>
                  <a:pt x="144" y="76"/>
                </a:cubicBezTo>
                <a:cubicBezTo>
                  <a:pt x="144" y="114"/>
                  <a:pt x="114" y="144"/>
                  <a:pt x="76"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8" name="Freeform 27"/>
          <p:cNvSpPr>
            <a:spLocks noEditPoints="1"/>
          </p:cNvSpPr>
          <p:nvPr/>
        </p:nvSpPr>
        <p:spPr bwMode="auto">
          <a:xfrm>
            <a:off x="4633255" y="3171860"/>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9" name="Freeform 28"/>
          <p:cNvSpPr>
            <a:spLocks noEditPoints="1"/>
          </p:cNvSpPr>
          <p:nvPr/>
        </p:nvSpPr>
        <p:spPr bwMode="auto">
          <a:xfrm>
            <a:off x="7809893" y="3171860"/>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pic>
        <p:nvPicPr>
          <p:cNvPr id="30" name="Picture 29"/>
          <p:cNvPicPr>
            <a:picLocks noChangeAspect="1"/>
          </p:cNvPicPr>
          <p:nvPr/>
        </p:nvPicPr>
        <p:blipFill>
          <a:blip r:embed="rId3">
            <a:clrChange>
              <a:clrFrom>
                <a:srgbClr val="000000"/>
              </a:clrFrom>
              <a:clrTo>
                <a:srgbClr val="000000">
                  <a:alpha val="0"/>
                </a:srgbClr>
              </a:clrTo>
            </a:clrChange>
          </a:blip>
          <a:stretch>
            <a:fillRect/>
          </a:stretch>
        </p:blipFill>
        <p:spPr>
          <a:xfrm>
            <a:off x="3932250" y="2336542"/>
            <a:ext cx="5777217" cy="3106662"/>
          </a:xfrm>
          <a:prstGeom prst="rect">
            <a:avLst/>
          </a:prstGeom>
        </p:spPr>
      </p:pic>
      <p:cxnSp>
        <p:nvCxnSpPr>
          <p:cNvPr id="31" name="Curved Connector 30"/>
          <p:cNvCxnSpPr/>
          <p:nvPr/>
        </p:nvCxnSpPr>
        <p:spPr>
          <a:xfrm rot="10800000">
            <a:off x="5293693" y="4357868"/>
            <a:ext cx="1766534" cy="976186"/>
          </a:xfrm>
          <a:prstGeom prst="curved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6410850" y="5391537"/>
            <a:ext cx="1399742" cy="400110"/>
          </a:xfrm>
          <a:prstGeom prst="rect">
            <a:avLst/>
          </a:prstGeom>
          <a:noFill/>
        </p:spPr>
        <p:txBody>
          <a:bodyPr wrap="none" rtlCol="0">
            <a:spAutoFit/>
          </a:bodyPr>
          <a:lstStyle/>
          <a:p>
            <a:r>
              <a:rPr lang="en-CA" sz="2000" dirty="0">
                <a:solidFill>
                  <a:schemeClr val="tx2"/>
                </a:solidFill>
              </a:rPr>
              <a:t>NUCLEAS</a:t>
            </a:r>
          </a:p>
        </p:txBody>
      </p:sp>
      <p:cxnSp>
        <p:nvCxnSpPr>
          <p:cNvPr id="44" name="Curved Connector 43"/>
          <p:cNvCxnSpPr/>
          <p:nvPr/>
        </p:nvCxnSpPr>
        <p:spPr>
          <a:xfrm rot="10800000">
            <a:off x="7678246" y="4406454"/>
            <a:ext cx="2938549" cy="820585"/>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0665717" y="5026984"/>
            <a:ext cx="912429" cy="400110"/>
          </a:xfrm>
          <a:prstGeom prst="rect">
            <a:avLst/>
          </a:prstGeom>
          <a:noFill/>
        </p:spPr>
        <p:txBody>
          <a:bodyPr wrap="none" rtlCol="0">
            <a:spAutoFit/>
          </a:bodyPr>
          <a:lstStyle/>
          <a:p>
            <a:r>
              <a:rPr lang="en-CA" sz="2000" dirty="0">
                <a:solidFill>
                  <a:schemeClr val="tx2"/>
                </a:solidFill>
              </a:rPr>
              <a:t>AXON</a:t>
            </a:r>
          </a:p>
        </p:txBody>
      </p:sp>
      <p:cxnSp>
        <p:nvCxnSpPr>
          <p:cNvPr id="48" name="Curved Connector 47"/>
          <p:cNvCxnSpPr/>
          <p:nvPr/>
        </p:nvCxnSpPr>
        <p:spPr>
          <a:xfrm flipV="1">
            <a:off x="1920062" y="3076841"/>
            <a:ext cx="2348270" cy="1877887"/>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002745" y="4954078"/>
            <a:ext cx="1670650" cy="400110"/>
          </a:xfrm>
          <a:prstGeom prst="rect">
            <a:avLst/>
          </a:prstGeom>
          <a:noFill/>
        </p:spPr>
        <p:txBody>
          <a:bodyPr wrap="none" rtlCol="0">
            <a:spAutoFit/>
          </a:bodyPr>
          <a:lstStyle/>
          <a:p>
            <a:r>
              <a:rPr lang="en-CA" sz="2000" dirty="0">
                <a:solidFill>
                  <a:schemeClr val="tx2"/>
                </a:solidFill>
              </a:rPr>
              <a:t>DENDRITES</a:t>
            </a:r>
          </a:p>
        </p:txBody>
      </p:sp>
      <p:grpSp>
        <p:nvGrpSpPr>
          <p:cNvPr id="51" name="Group 50"/>
          <p:cNvGrpSpPr/>
          <p:nvPr/>
        </p:nvGrpSpPr>
        <p:grpSpPr>
          <a:xfrm>
            <a:off x="3229243" y="2961326"/>
            <a:ext cx="5385227" cy="2393022"/>
            <a:chOff x="3264196" y="2190307"/>
            <a:chExt cx="7047779" cy="3313870"/>
          </a:xfrm>
        </p:grpSpPr>
        <p:sp>
          <p:nvSpPr>
            <p:cNvPr id="52" name="Oval 51"/>
            <p:cNvSpPr/>
            <p:nvPr/>
          </p:nvSpPr>
          <p:spPr>
            <a:xfrm>
              <a:off x="3264196" y="2190307"/>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a:solidFill>
                    <a:schemeClr val="tx1"/>
                  </a:solidFill>
                </a:rPr>
                <a:t>X1</a:t>
              </a:r>
              <a:endParaRPr lang="en-CA" sz="1050" b="1" dirty="0">
                <a:solidFill>
                  <a:schemeClr val="tx1"/>
                </a:solidFill>
              </a:endParaRPr>
            </a:p>
          </p:txBody>
        </p:sp>
        <p:sp>
          <p:nvSpPr>
            <p:cNvPr id="53" name="Oval 52"/>
            <p:cNvSpPr/>
            <p:nvPr/>
          </p:nvSpPr>
          <p:spPr>
            <a:xfrm>
              <a:off x="3264196" y="3561901"/>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a:solidFill>
                    <a:schemeClr val="tx1"/>
                  </a:solidFill>
                </a:rPr>
                <a:t>X2</a:t>
              </a:r>
              <a:endParaRPr lang="en-CA" sz="1050" b="1" dirty="0">
                <a:solidFill>
                  <a:schemeClr val="tx1"/>
                </a:solidFill>
              </a:endParaRPr>
            </a:p>
          </p:txBody>
        </p:sp>
        <p:sp>
          <p:nvSpPr>
            <p:cNvPr id="55" name="Oval 54"/>
            <p:cNvSpPr/>
            <p:nvPr/>
          </p:nvSpPr>
          <p:spPr>
            <a:xfrm>
              <a:off x="3264196" y="4840886"/>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dirty="0">
                  <a:solidFill>
                    <a:schemeClr val="tx1"/>
                  </a:solidFill>
                </a:rPr>
                <a:t>X3</a:t>
              </a:r>
              <a:endParaRPr lang="en-CA" sz="1050" b="1" dirty="0">
                <a:solidFill>
                  <a:schemeClr val="tx1"/>
                </a:solidFill>
              </a:endParaRPr>
            </a:p>
          </p:txBody>
        </p:sp>
        <p:sp>
          <p:nvSpPr>
            <p:cNvPr id="58" name="Oval 57"/>
            <p:cNvSpPr/>
            <p:nvPr/>
          </p:nvSpPr>
          <p:spPr>
            <a:xfrm>
              <a:off x="5589017" y="3196928"/>
              <a:ext cx="1359897" cy="1362456"/>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100" dirty="0">
                  <a:solidFill>
                    <a:schemeClr val="tx1"/>
                  </a:solidFill>
                </a:rPr>
                <a:t>NEURON</a:t>
              </a:r>
              <a:endParaRPr lang="en-CA" sz="1000" dirty="0">
                <a:solidFill>
                  <a:schemeClr val="tx1"/>
                </a:solidFill>
              </a:endParaRPr>
            </a:p>
          </p:txBody>
        </p:sp>
        <p:sp>
          <p:nvSpPr>
            <p:cNvPr id="61" name="Right Arrow 60"/>
            <p:cNvSpPr/>
            <p:nvPr/>
          </p:nvSpPr>
          <p:spPr>
            <a:xfrm rot="1354124">
              <a:off x="3846669" y="2831465"/>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a:solidFill>
                  <a:schemeClr val="tx1"/>
                </a:solidFill>
              </a:endParaRPr>
            </a:p>
          </p:txBody>
        </p:sp>
        <p:sp>
          <p:nvSpPr>
            <p:cNvPr id="62" name="Right Arrow 61"/>
            <p:cNvSpPr/>
            <p:nvPr/>
          </p:nvSpPr>
          <p:spPr>
            <a:xfrm rot="20288601">
              <a:off x="3883611" y="4484065"/>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a:solidFill>
                  <a:schemeClr val="tx1"/>
                </a:solidFill>
              </a:endParaRPr>
            </a:p>
          </p:txBody>
        </p:sp>
        <p:sp>
          <p:nvSpPr>
            <p:cNvPr id="63" name="Right Arrow 62"/>
            <p:cNvSpPr/>
            <p:nvPr/>
          </p:nvSpPr>
          <p:spPr>
            <a:xfrm>
              <a:off x="3967972" y="3662849"/>
              <a:ext cx="158216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a:solidFill>
                  <a:schemeClr val="tx1"/>
                </a:solidFill>
              </a:endParaRPr>
            </a:p>
          </p:txBody>
        </p:sp>
        <p:sp>
          <p:nvSpPr>
            <p:cNvPr id="64" name="Right Arrow 63"/>
            <p:cNvSpPr/>
            <p:nvPr/>
          </p:nvSpPr>
          <p:spPr>
            <a:xfrm>
              <a:off x="6987795" y="3650528"/>
              <a:ext cx="3324180"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600">
                <a:solidFill>
                  <a:schemeClr val="tx1"/>
                </a:solidFill>
              </a:endParaRPr>
            </a:p>
          </p:txBody>
        </p:sp>
        <p:sp>
          <p:nvSpPr>
            <p:cNvPr id="65" name="TextBox 64"/>
            <p:cNvSpPr txBox="1"/>
            <p:nvPr/>
          </p:nvSpPr>
          <p:spPr>
            <a:xfrm>
              <a:off x="4314362" y="2491846"/>
              <a:ext cx="543772" cy="383590"/>
            </a:xfrm>
            <a:prstGeom prst="rect">
              <a:avLst/>
            </a:prstGeom>
            <a:noFill/>
          </p:spPr>
          <p:txBody>
            <a:bodyPr wrap="none" rtlCol="0">
              <a:spAutoFit/>
            </a:bodyPr>
            <a:lstStyle/>
            <a:p>
              <a:r>
                <a:rPr lang="en-CA" sz="1200" dirty="0">
                  <a:solidFill>
                    <a:schemeClr val="tx2"/>
                  </a:solidFill>
                </a:rPr>
                <a:t>W1</a:t>
              </a:r>
            </a:p>
          </p:txBody>
        </p:sp>
        <p:sp>
          <p:nvSpPr>
            <p:cNvPr id="66" name="TextBox 65"/>
            <p:cNvSpPr txBox="1"/>
            <p:nvPr/>
          </p:nvSpPr>
          <p:spPr>
            <a:xfrm>
              <a:off x="4279915" y="3389982"/>
              <a:ext cx="543772" cy="383590"/>
            </a:xfrm>
            <a:prstGeom prst="rect">
              <a:avLst/>
            </a:prstGeom>
            <a:noFill/>
          </p:spPr>
          <p:txBody>
            <a:bodyPr wrap="none" rtlCol="0">
              <a:spAutoFit/>
            </a:bodyPr>
            <a:lstStyle/>
            <a:p>
              <a:r>
                <a:rPr lang="en-CA" sz="1200" dirty="0">
                  <a:solidFill>
                    <a:schemeClr val="tx2"/>
                  </a:solidFill>
                </a:rPr>
                <a:t>W2</a:t>
              </a:r>
            </a:p>
          </p:txBody>
        </p:sp>
        <p:sp>
          <p:nvSpPr>
            <p:cNvPr id="67" name="TextBox 66"/>
            <p:cNvSpPr txBox="1"/>
            <p:nvPr/>
          </p:nvSpPr>
          <p:spPr>
            <a:xfrm>
              <a:off x="4279914" y="4288118"/>
              <a:ext cx="543772" cy="383590"/>
            </a:xfrm>
            <a:prstGeom prst="rect">
              <a:avLst/>
            </a:prstGeom>
            <a:noFill/>
          </p:spPr>
          <p:txBody>
            <a:bodyPr wrap="none" rtlCol="0">
              <a:spAutoFit/>
            </a:bodyPr>
            <a:lstStyle/>
            <a:p>
              <a:r>
                <a:rPr lang="en-CA" sz="1200" dirty="0">
                  <a:solidFill>
                    <a:schemeClr val="tx2"/>
                  </a:solidFill>
                </a:rPr>
                <a:t>W3</a:t>
              </a:r>
            </a:p>
          </p:txBody>
        </p:sp>
      </p:grpSp>
    </p:spTree>
    <p:extLst>
      <p:ext uri="{BB962C8B-B14F-4D97-AF65-F5344CB8AC3E}">
        <p14:creationId xmlns:p14="http://schemas.microsoft.com/office/powerpoint/2010/main" val="34887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7FA85EB-BD17-44F2-A7EA-85CF93B2F327}"/>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309535" y="168699"/>
            <a:ext cx="7147708" cy="954107"/>
          </a:xfrm>
          <a:prstGeom prst="rect">
            <a:avLst/>
          </a:prstGeom>
        </p:spPr>
        <p:txBody>
          <a:bodyPr wrap="square">
            <a:spAutoFit/>
          </a:bodyPr>
          <a:lstStyle/>
          <a:p>
            <a:r>
              <a:rPr lang="en-US" sz="2800" b="1" dirty="0">
                <a:latin typeface="Montserrat" charset="0"/>
              </a:rPr>
              <a:t>DO YOU REMEMBER OUR FIRST NEURON MODEL?</a:t>
            </a:r>
            <a:endParaRPr lang="ru-RU" sz="2800" b="1" dirty="0"/>
          </a:p>
        </p:txBody>
      </p:sp>
      <p:sp>
        <p:nvSpPr>
          <p:cNvPr id="26" name="Прямоугольник 5"/>
          <p:cNvSpPr/>
          <p:nvPr/>
        </p:nvSpPr>
        <p:spPr>
          <a:xfrm>
            <a:off x="557694" y="1204272"/>
            <a:ext cx="11419739" cy="1394228"/>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Bias allows to shift the activation function curve up or down.</a:t>
            </a:r>
          </a:p>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Number of adjustable parameters = 4 (3 weights and 1 bias).</a:t>
            </a:r>
          </a:p>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Activation function “F”.</a:t>
            </a:r>
          </a:p>
        </p:txBody>
      </p:sp>
      <p:sp>
        <p:nvSpPr>
          <p:cNvPr id="28" name="Freeform 27"/>
          <p:cNvSpPr>
            <a:spLocks noEditPoints="1"/>
          </p:cNvSpPr>
          <p:nvPr/>
        </p:nvSpPr>
        <p:spPr bwMode="auto">
          <a:xfrm>
            <a:off x="9303209" y="3106717"/>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29" name="Content Placeholder 2"/>
          <p:cNvSpPr txBox="1">
            <a:spLocks/>
          </p:cNvSpPr>
          <p:nvPr/>
        </p:nvSpPr>
        <p:spPr>
          <a:xfrm>
            <a:off x="491563" y="2284311"/>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mc:AlternateContent xmlns:mc="http://schemas.openxmlformats.org/markup-compatibility/2006" xmlns:a14="http://schemas.microsoft.com/office/drawing/2010/main">
        <mc:Choice Requires="a14">
          <p:sp>
            <p:nvSpPr>
              <p:cNvPr id="30" name="Oval 29"/>
              <p:cNvSpPr/>
              <p:nvPr/>
            </p:nvSpPr>
            <p:spPr>
              <a:xfrm>
                <a:off x="3535645" y="2616586"/>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a:solidFill>
                                <a:schemeClr val="bg1"/>
                              </a:solidFill>
                              <a:latin typeface="Cambria Math" panose="02040503050406030204" pitchFamily="18" charset="0"/>
                            </a:rPr>
                          </m:ctrlPr>
                        </m:sSubPr>
                        <m:e>
                          <m:r>
                            <a:rPr lang="en-CA" sz="2000" b="1" dirty="0">
                              <a:solidFill>
                                <a:schemeClr val="bg1"/>
                              </a:solidFill>
                              <a:latin typeface="Cambria Math" panose="02040503050406030204" pitchFamily="18" charset="0"/>
                            </a:rPr>
                            <m:t>𝑿</m:t>
                          </m:r>
                        </m:e>
                        <m:sub>
                          <m:r>
                            <a:rPr lang="en-CA" sz="2000" b="1" dirty="0">
                              <a:solidFill>
                                <a:schemeClr val="bg1"/>
                              </a:solidFill>
                              <a:latin typeface="Cambria Math" panose="02040503050406030204" pitchFamily="18" charset="0"/>
                            </a:rPr>
                            <m:t>𝟏</m:t>
                          </m:r>
                        </m:sub>
                      </m:sSub>
                    </m:oMath>
                  </m:oMathPara>
                </a14:m>
                <a:endParaRPr lang="en-CA" sz="1200" b="1" dirty="0">
                  <a:solidFill>
                    <a:schemeClr val="bg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3535645" y="2616586"/>
                <a:ext cx="669852" cy="663291"/>
              </a:xfrm>
              <a:prstGeom prst="ellipse">
                <a:avLst/>
              </a:prstGeom>
              <a:blipFill>
                <a:blip r:embed="rId3"/>
                <a:stretch>
                  <a:fillRect/>
                </a:stretch>
              </a:blipFill>
              <a:ln w="635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3535645" y="3988180"/>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𝟐</m:t>
                          </m:r>
                        </m:sub>
                      </m:sSub>
                    </m:oMath>
                  </m:oMathPara>
                </a14:m>
                <a:endParaRPr lang="en-CA" sz="2000" b="1" dirty="0">
                  <a:solidFill>
                    <a:schemeClr val="tx2"/>
                  </a:solidFill>
                </a:endParaRPr>
              </a:p>
            </p:txBody>
          </p:sp>
        </mc:Choice>
        <mc:Fallback xmlns="">
          <p:sp>
            <p:nvSpPr>
              <p:cNvPr id="31" name="Oval 30"/>
              <p:cNvSpPr>
                <a:spLocks noRot="1" noChangeAspect="1" noMove="1" noResize="1" noEditPoints="1" noAdjustHandles="1" noChangeArrowheads="1" noChangeShapeType="1" noTextEdit="1"/>
              </p:cNvSpPr>
              <p:nvPr/>
            </p:nvSpPr>
            <p:spPr>
              <a:xfrm>
                <a:off x="3535645" y="3988180"/>
                <a:ext cx="669852" cy="663291"/>
              </a:xfrm>
              <a:prstGeom prst="ellipse">
                <a:avLst/>
              </a:prstGeom>
              <a:blipFill>
                <a:blip r:embed="rId4"/>
                <a:stretch>
                  <a:fillRect/>
                </a:stretch>
              </a:blipFill>
              <a:ln w="635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3535645" y="5267165"/>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𝟑</m:t>
                          </m:r>
                        </m:sub>
                      </m:sSub>
                    </m:oMath>
                  </m:oMathPara>
                </a14:m>
                <a:endParaRPr lang="en-CA" sz="2000" b="1" dirty="0">
                  <a:solidFill>
                    <a:schemeClr val="tx2"/>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3535645" y="5267165"/>
                <a:ext cx="669852" cy="663291"/>
              </a:xfrm>
              <a:prstGeom prst="ellipse">
                <a:avLst/>
              </a:prstGeom>
              <a:blipFill>
                <a:blip r:embed="rId5"/>
                <a:stretch>
                  <a:fillRect/>
                </a:stretch>
              </a:blipFill>
              <a:ln w="63500">
                <a:noFill/>
              </a:ln>
            </p:spPr>
            <p:txBody>
              <a:bodyPr/>
              <a:lstStyle/>
              <a:p>
                <a:r>
                  <a:rPr lang="en-US">
                    <a:noFill/>
                  </a:rPr>
                  <a:t> </a:t>
                </a:r>
              </a:p>
            </p:txBody>
          </p:sp>
        </mc:Fallback>
      </mc:AlternateContent>
      <p:sp>
        <p:nvSpPr>
          <p:cNvPr id="44" name="Oval 43"/>
          <p:cNvSpPr/>
          <p:nvPr/>
        </p:nvSpPr>
        <p:spPr>
          <a:xfrm>
            <a:off x="5860466" y="3623207"/>
            <a:ext cx="1359897" cy="1362456"/>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000" dirty="0">
              <a:solidFill>
                <a:schemeClr val="tx2"/>
              </a:solidFill>
            </a:endParaRPr>
          </a:p>
        </p:txBody>
      </p:sp>
      <p:sp>
        <p:nvSpPr>
          <p:cNvPr id="45" name="Right Arrow 44"/>
          <p:cNvSpPr/>
          <p:nvPr/>
        </p:nvSpPr>
        <p:spPr>
          <a:xfrm rot="1354124">
            <a:off x="4118118" y="3257744"/>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8" name="Right Arrow 47"/>
          <p:cNvSpPr/>
          <p:nvPr/>
        </p:nvSpPr>
        <p:spPr>
          <a:xfrm rot="20288601">
            <a:off x="4155060" y="4910344"/>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9" name="Right Arrow 48"/>
          <p:cNvSpPr/>
          <p:nvPr/>
        </p:nvSpPr>
        <p:spPr>
          <a:xfrm>
            <a:off x="4239421" y="4089128"/>
            <a:ext cx="158216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51" name="Left Brace 50"/>
          <p:cNvSpPr/>
          <p:nvPr/>
        </p:nvSpPr>
        <p:spPr>
          <a:xfrm>
            <a:off x="2909741" y="2561813"/>
            <a:ext cx="510362" cy="3485244"/>
          </a:xfrm>
          <a:prstGeom prst="leftBrace">
            <a:avLst>
              <a:gd name="adj1" fmla="val 137500"/>
              <a:gd name="adj2" fmla="val 50000"/>
            </a:avLst>
          </a:prstGeom>
          <a:noFill/>
          <a:ln w="57150">
            <a:solidFill>
              <a:srgbClr val="71508D"/>
            </a:solidFill>
            <a:headEnd type="non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p>
        </p:txBody>
      </p:sp>
      <p:sp>
        <p:nvSpPr>
          <p:cNvPr id="52" name="TextBox 51"/>
          <p:cNvSpPr txBox="1"/>
          <p:nvPr/>
        </p:nvSpPr>
        <p:spPr>
          <a:xfrm>
            <a:off x="505422" y="3988180"/>
            <a:ext cx="2466374" cy="584775"/>
          </a:xfrm>
          <a:prstGeom prst="rect">
            <a:avLst/>
          </a:prstGeom>
          <a:noFill/>
        </p:spPr>
        <p:txBody>
          <a:bodyPr wrap="square" rtlCol="0">
            <a:spAutoFit/>
          </a:bodyPr>
          <a:lstStyle/>
          <a:p>
            <a:r>
              <a:rPr lang="en-CA" sz="1600" dirty="0">
                <a:solidFill>
                  <a:schemeClr val="tx2"/>
                </a:solidFill>
              </a:rPr>
              <a:t>INPUTS/INDEPENDENT VARIABLES</a:t>
            </a:r>
          </a:p>
        </p:txBody>
      </p:sp>
      <p:sp>
        <p:nvSpPr>
          <p:cNvPr id="53" name="Right Arrow 52"/>
          <p:cNvSpPr/>
          <p:nvPr/>
        </p:nvSpPr>
        <p:spPr>
          <a:xfrm>
            <a:off x="10070759" y="4113111"/>
            <a:ext cx="771126"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mc:AlternateContent xmlns:mc="http://schemas.openxmlformats.org/markup-compatibility/2006" xmlns:a14="http://schemas.microsoft.com/office/drawing/2010/main">
        <mc:Choice Requires="a14">
          <p:sp>
            <p:nvSpPr>
              <p:cNvPr id="55" name="TextBox 54"/>
              <p:cNvSpPr txBox="1"/>
              <p:nvPr/>
            </p:nvSpPr>
            <p:spPr>
              <a:xfrm>
                <a:off x="4598511" y="2918125"/>
                <a:ext cx="57849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1</m:t>
                          </m:r>
                        </m:sub>
                      </m:sSub>
                    </m:oMath>
                  </m:oMathPara>
                </a14:m>
                <a:endParaRPr lang="en-CA" sz="2000" dirty="0">
                  <a:solidFill>
                    <a:schemeClr val="tx2"/>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598511" y="2918125"/>
                <a:ext cx="578492" cy="400110"/>
              </a:xfrm>
              <a:prstGeom prst="rect">
                <a:avLst/>
              </a:prstGeom>
              <a:blipFill rotWithShape="0">
                <a:blip r:embed="rId6"/>
                <a:stretch>
                  <a:fillRect/>
                </a:stretch>
              </a:blipFill>
            </p:spPr>
            <p:txBody>
              <a:bodyPr/>
              <a:lstStyle/>
              <a:p>
                <a:r>
                  <a:rPr lang="en-CA">
                    <a:noFill/>
                  </a:rPr>
                  <a:t> </a:t>
                </a:r>
              </a:p>
            </p:txBody>
          </p:sp>
        </mc:Fallback>
      </mc:AlternateContent>
      <p:sp>
        <p:nvSpPr>
          <p:cNvPr id="58" name="Oval 57"/>
          <p:cNvSpPr/>
          <p:nvPr/>
        </p:nvSpPr>
        <p:spPr>
          <a:xfrm>
            <a:off x="8710862" y="3659511"/>
            <a:ext cx="1359897" cy="1362456"/>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a:solidFill>
                  <a:schemeClr val="bg1"/>
                </a:solidFill>
              </a:rPr>
              <a:t>F</a:t>
            </a:r>
          </a:p>
        </p:txBody>
      </p:sp>
      <p:sp>
        <p:nvSpPr>
          <p:cNvPr id="61" name="Right Arrow 60"/>
          <p:cNvSpPr/>
          <p:nvPr/>
        </p:nvSpPr>
        <p:spPr>
          <a:xfrm rot="5400000">
            <a:off x="6136790" y="2970090"/>
            <a:ext cx="789942"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62" name="TextBox 61"/>
          <p:cNvSpPr txBox="1"/>
          <p:nvPr/>
        </p:nvSpPr>
        <p:spPr>
          <a:xfrm>
            <a:off x="6376747" y="2358981"/>
            <a:ext cx="327334" cy="400110"/>
          </a:xfrm>
          <a:prstGeom prst="rect">
            <a:avLst/>
          </a:prstGeom>
          <a:noFill/>
        </p:spPr>
        <p:txBody>
          <a:bodyPr wrap="none" rtlCol="0">
            <a:spAutoFit/>
          </a:bodyPr>
          <a:lstStyle/>
          <a:p>
            <a:r>
              <a:rPr lang="en-CA" sz="2000" dirty="0">
                <a:solidFill>
                  <a:schemeClr val="tx2"/>
                </a:solidFill>
              </a:rPr>
              <a:t>b</a:t>
            </a:r>
          </a:p>
        </p:txBody>
      </p:sp>
      <mc:AlternateContent xmlns:mc="http://schemas.openxmlformats.org/markup-compatibility/2006" xmlns:a14="http://schemas.microsoft.com/office/drawing/2010/main">
        <mc:Choice Requires="a14">
          <p:sp>
            <p:nvSpPr>
              <p:cNvPr id="63" name="TextBox 62"/>
              <p:cNvSpPr txBox="1"/>
              <p:nvPr/>
            </p:nvSpPr>
            <p:spPr>
              <a:xfrm>
                <a:off x="5392754" y="5463636"/>
                <a:ext cx="4800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0" i="1" smtClean="0">
                          <a:solidFill>
                            <a:schemeClr val="tx2"/>
                          </a:solidFill>
                          <a:latin typeface="Cambria Math" panose="02040503050406030204" pitchFamily="18" charset="0"/>
                        </a:rPr>
                        <m:t>𝑦</m:t>
                      </m:r>
                      <m:r>
                        <a:rPr lang="en-CA" sz="2400" b="0" i="1" smtClean="0">
                          <a:solidFill>
                            <a:schemeClr val="tx2"/>
                          </a:solidFill>
                          <a:latin typeface="Cambria Math" panose="02040503050406030204" pitchFamily="18" charset="0"/>
                        </a:rPr>
                        <m:t>=</m:t>
                      </m:r>
                      <m:r>
                        <a:rPr lang="en-CA" sz="2400" b="0" i="1" smtClean="0">
                          <a:solidFill>
                            <a:schemeClr val="tx2"/>
                          </a:solidFill>
                          <a:latin typeface="Cambria Math" panose="02040503050406030204" pitchFamily="18" charset="0"/>
                        </a:rPr>
                        <m:t>𝑓</m:t>
                      </m:r>
                      <m:r>
                        <a:rPr lang="en-CA" sz="2400" b="0" i="1" smtClean="0">
                          <a:solidFill>
                            <a:schemeClr val="tx2"/>
                          </a:solidFill>
                          <a:latin typeface="Cambria Math" panose="02040503050406030204" pitchFamily="18" charset="0"/>
                        </a:rPr>
                        <m:t>(</m:t>
                      </m:r>
                      <m:sSub>
                        <m:sSubPr>
                          <m:ctrlPr>
                            <a:rPr lang="en-CA" sz="2400" b="0" i="1" smtClean="0">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1</m:t>
                          </m:r>
                        </m:sub>
                      </m:sSub>
                      <m:sSub>
                        <m:sSubPr>
                          <m:ctrlPr>
                            <a:rPr lang="en-CA" sz="2400" b="0" i="1" smtClean="0">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1</m:t>
                          </m:r>
                        </m:sub>
                      </m:sSub>
                      <m:r>
                        <a:rPr lang="en-CA" sz="2400" b="0" i="1" smtClean="0">
                          <a:solidFill>
                            <a:schemeClr val="tx2"/>
                          </a:solidFill>
                          <a:latin typeface="Cambria Math" panose="02040503050406030204" pitchFamily="18" charset="0"/>
                        </a:rPr>
                        <m:t>+</m:t>
                      </m:r>
                      <m:sSub>
                        <m:sSubPr>
                          <m:ctrlPr>
                            <a:rPr lang="en-CA" sz="2400" i="1">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2</m:t>
                          </m:r>
                        </m:sub>
                      </m:sSub>
                      <m:sSub>
                        <m:sSubPr>
                          <m:ctrlPr>
                            <a:rPr lang="en-CA" sz="2400" i="1">
                              <a:solidFill>
                                <a:schemeClr val="tx2"/>
                              </a:solidFill>
                              <a:latin typeface="Cambria Math" panose="02040503050406030204" pitchFamily="18" charset="0"/>
                            </a:rPr>
                          </m:ctrlPr>
                        </m:sSubPr>
                        <m:e>
                          <m:r>
                            <a:rPr lang="en-CA" sz="2400" i="1">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2</m:t>
                          </m:r>
                        </m:sub>
                      </m:sSub>
                      <m:r>
                        <a:rPr lang="en-CA" sz="2400" b="0" i="1" smtClean="0">
                          <a:solidFill>
                            <a:schemeClr val="tx2"/>
                          </a:solidFill>
                          <a:latin typeface="Cambria Math" panose="02040503050406030204" pitchFamily="18" charset="0"/>
                        </a:rPr>
                        <m:t>+</m:t>
                      </m:r>
                      <m:sSub>
                        <m:sSubPr>
                          <m:ctrlPr>
                            <a:rPr lang="en-CA" sz="2400" i="1">
                              <a:solidFill>
                                <a:schemeClr val="tx2"/>
                              </a:solidFill>
                              <a:latin typeface="Cambria Math" panose="02040503050406030204" pitchFamily="18" charset="0"/>
                            </a:rPr>
                          </m:ctrlPr>
                        </m:sSubPr>
                        <m:e>
                          <m:r>
                            <a:rPr lang="en-CA" sz="2400" b="0" i="1" smtClean="0">
                              <a:solidFill>
                                <a:schemeClr val="tx2"/>
                              </a:solidFill>
                              <a:latin typeface="Cambria Math" panose="02040503050406030204" pitchFamily="18" charset="0"/>
                            </a:rPr>
                            <m:t>𝑋</m:t>
                          </m:r>
                        </m:e>
                        <m:sub>
                          <m:r>
                            <a:rPr lang="en-CA" sz="2400" b="0" i="1" smtClean="0">
                              <a:solidFill>
                                <a:schemeClr val="tx2"/>
                              </a:solidFill>
                              <a:latin typeface="Cambria Math" panose="02040503050406030204" pitchFamily="18" charset="0"/>
                            </a:rPr>
                            <m:t>3</m:t>
                          </m:r>
                        </m:sub>
                      </m:sSub>
                      <m:sSub>
                        <m:sSubPr>
                          <m:ctrlPr>
                            <a:rPr lang="en-CA" sz="2400" i="1">
                              <a:solidFill>
                                <a:schemeClr val="tx2"/>
                              </a:solidFill>
                              <a:latin typeface="Cambria Math" panose="02040503050406030204" pitchFamily="18" charset="0"/>
                            </a:rPr>
                          </m:ctrlPr>
                        </m:sSubPr>
                        <m:e>
                          <m:r>
                            <a:rPr lang="en-CA" sz="2400" i="1">
                              <a:solidFill>
                                <a:schemeClr val="tx2"/>
                              </a:solidFill>
                              <a:latin typeface="Cambria Math" panose="02040503050406030204" pitchFamily="18" charset="0"/>
                            </a:rPr>
                            <m:t>𝑊</m:t>
                          </m:r>
                        </m:e>
                        <m:sub>
                          <m:r>
                            <a:rPr lang="en-CA" sz="2400" b="0" i="1" smtClean="0">
                              <a:solidFill>
                                <a:schemeClr val="tx2"/>
                              </a:solidFill>
                              <a:latin typeface="Cambria Math" panose="02040503050406030204" pitchFamily="18" charset="0"/>
                            </a:rPr>
                            <m:t>3</m:t>
                          </m:r>
                        </m:sub>
                      </m:sSub>
                      <m:r>
                        <a:rPr lang="en-CA" sz="2400" b="0" i="1" smtClean="0">
                          <a:solidFill>
                            <a:schemeClr val="tx2"/>
                          </a:solidFill>
                          <a:latin typeface="Cambria Math" panose="02040503050406030204" pitchFamily="18" charset="0"/>
                        </a:rPr>
                        <m:t>+</m:t>
                      </m:r>
                      <m:r>
                        <a:rPr lang="en-CA" sz="2400" b="0" i="1" smtClean="0">
                          <a:solidFill>
                            <a:schemeClr val="tx2"/>
                          </a:solidFill>
                          <a:latin typeface="Cambria Math" panose="02040503050406030204" pitchFamily="18" charset="0"/>
                        </a:rPr>
                        <m:t>𝑏</m:t>
                      </m:r>
                      <m:r>
                        <a:rPr lang="en-CA" sz="2400" b="0" i="1" smtClean="0">
                          <a:solidFill>
                            <a:schemeClr val="tx2"/>
                          </a:solidFill>
                          <a:latin typeface="Cambria Math" panose="02040503050406030204" pitchFamily="18" charset="0"/>
                        </a:rPr>
                        <m:t>)</m:t>
                      </m:r>
                    </m:oMath>
                  </m:oMathPara>
                </a14:m>
                <a:endParaRPr lang="en-CA" sz="2400" dirty="0">
                  <a:solidFill>
                    <a:schemeClr val="tx2"/>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392754" y="5463636"/>
                <a:ext cx="4800353" cy="461665"/>
              </a:xfrm>
              <a:prstGeom prst="rect">
                <a:avLst/>
              </a:prstGeom>
              <a:blipFill rotWithShape="0">
                <a:blip r:embed="rId7"/>
                <a:stretch>
                  <a:fillRect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562605" y="3844929"/>
                <a:ext cx="5844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2</m:t>
                          </m:r>
                        </m:sub>
                      </m:sSub>
                    </m:oMath>
                  </m:oMathPara>
                </a14:m>
                <a:endParaRPr lang="en-CA" sz="2000" dirty="0">
                  <a:solidFill>
                    <a:schemeClr val="tx2"/>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562605" y="3844929"/>
                <a:ext cx="584454" cy="400110"/>
              </a:xfrm>
              <a:prstGeom prst="rect">
                <a:avLst/>
              </a:prstGeom>
              <a:blipFill rotWithShape="0">
                <a:blip r:embed="rId8"/>
                <a:stretch>
                  <a:fillRect b="-15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569744" y="4653909"/>
                <a:ext cx="5844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3</m:t>
                          </m:r>
                        </m:sub>
                      </m:sSub>
                    </m:oMath>
                  </m:oMathPara>
                </a14:m>
                <a:endParaRPr lang="en-CA" sz="2000" dirty="0">
                  <a:solidFill>
                    <a:schemeClr val="tx2"/>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569744" y="4653909"/>
                <a:ext cx="584454" cy="400110"/>
              </a:xfrm>
              <a:prstGeom prst="rect">
                <a:avLst/>
              </a:prstGeom>
              <a:blipFill rotWithShape="0">
                <a:blip r:embed="rId9"/>
                <a:stretch>
                  <a:fillRect/>
                </a:stretch>
              </a:blipFill>
            </p:spPr>
            <p:txBody>
              <a:bodyPr/>
              <a:lstStyle/>
              <a:p>
                <a:r>
                  <a:rPr lang="en-CA">
                    <a:noFill/>
                  </a:rPr>
                  <a:t> </a:t>
                </a:r>
              </a:p>
            </p:txBody>
          </p:sp>
        </mc:Fallback>
      </mc:AlternateContent>
      <p:sp>
        <p:nvSpPr>
          <p:cNvPr id="67" name="Right Arrow 66"/>
          <p:cNvSpPr/>
          <p:nvPr/>
        </p:nvSpPr>
        <p:spPr>
          <a:xfrm>
            <a:off x="7231180" y="4076807"/>
            <a:ext cx="1440800"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pic>
        <p:nvPicPr>
          <p:cNvPr id="32" name="Picture 31">
            <a:extLst>
              <a:ext uri="{FF2B5EF4-FFF2-40B4-BE49-F238E27FC236}">
                <a16:creationId xmlns:a16="http://schemas.microsoft.com/office/drawing/2014/main" id="{5B4A0AD5-68B8-49F3-B831-4E7FE4719688}"/>
              </a:ext>
            </a:extLst>
          </p:cNvPr>
          <p:cNvPicPr>
            <a:picLocks noChangeAspect="1"/>
          </p:cNvPicPr>
          <p:nvPr/>
        </p:nvPicPr>
        <p:blipFill>
          <a:blip r:embed="rId10">
            <a:clrChange>
              <a:clrFrom>
                <a:srgbClr val="89C800"/>
              </a:clrFrom>
              <a:clrTo>
                <a:srgbClr val="89C800">
                  <a:alpha val="0"/>
                </a:srgbClr>
              </a:clrTo>
            </a:clrChange>
            <a:duotone>
              <a:prstClr val="black"/>
              <a:schemeClr val="accent6">
                <a:tint val="45000"/>
                <a:satMod val="400000"/>
              </a:schemeClr>
            </a:duotone>
          </a:blip>
          <a:stretch>
            <a:fillRect/>
          </a:stretch>
        </p:blipFill>
        <p:spPr>
          <a:xfrm>
            <a:off x="6249915" y="3903295"/>
            <a:ext cx="520576" cy="754543"/>
          </a:xfrm>
          <a:prstGeom prst="rect">
            <a:avLst/>
          </a:prstGeom>
        </p:spPr>
      </p:pic>
    </p:spTree>
    <p:extLst>
      <p:ext uri="{BB962C8B-B14F-4D97-AF65-F5344CB8AC3E}">
        <p14:creationId xmlns:p14="http://schemas.microsoft.com/office/powerpoint/2010/main" val="257602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DF3DE9CD-5651-42B9-9CE7-ECBD7EC30843}"/>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320465" y="223008"/>
            <a:ext cx="9883572" cy="523220"/>
          </a:xfrm>
          <a:prstGeom prst="rect">
            <a:avLst/>
          </a:prstGeom>
        </p:spPr>
        <p:txBody>
          <a:bodyPr wrap="square">
            <a:spAutoFit/>
          </a:bodyPr>
          <a:lstStyle/>
          <a:p>
            <a:r>
              <a:rPr lang="en-US" sz="2800" b="1" dirty="0">
                <a:latin typeface="Montserrat" charset="0"/>
              </a:rPr>
              <a:t>SINGLE NEURON MODEL IN ACTION!</a:t>
            </a:r>
            <a:endParaRPr lang="ru-RU" sz="2800" b="1" dirty="0"/>
          </a:p>
        </p:txBody>
      </p:sp>
      <p:sp>
        <p:nvSpPr>
          <p:cNvPr id="26" name="Прямоугольник 5"/>
          <p:cNvSpPr/>
          <p:nvPr/>
        </p:nvSpPr>
        <p:spPr>
          <a:xfrm>
            <a:off x="557694" y="1204272"/>
            <a:ext cx="11926406" cy="96026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Let’s assume an activation function of Unit Step.</a:t>
            </a:r>
          </a:p>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The activation functions is used to map the input between (0, 1).</a:t>
            </a:r>
          </a:p>
        </p:txBody>
      </p:sp>
      <p:sp>
        <p:nvSpPr>
          <p:cNvPr id="27" name="Freeform 26"/>
          <p:cNvSpPr>
            <a:spLocks noEditPoints="1"/>
          </p:cNvSpPr>
          <p:nvPr/>
        </p:nvSpPr>
        <p:spPr bwMode="auto">
          <a:xfrm>
            <a:off x="6240871" y="3211492"/>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32" name="Freeform 31"/>
          <p:cNvSpPr>
            <a:spLocks noEditPoints="1"/>
          </p:cNvSpPr>
          <p:nvPr/>
        </p:nvSpPr>
        <p:spPr bwMode="auto">
          <a:xfrm>
            <a:off x="9417509" y="3211492"/>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mc:AlternateContent xmlns:mc="http://schemas.openxmlformats.org/markup-compatibility/2006" xmlns:a14="http://schemas.microsoft.com/office/drawing/2010/main">
        <mc:Choice Requires="a14">
          <p:sp>
            <p:nvSpPr>
              <p:cNvPr id="33" name="Oval 32"/>
              <p:cNvSpPr/>
              <p:nvPr/>
            </p:nvSpPr>
            <p:spPr>
              <a:xfrm>
                <a:off x="3649945" y="2721361"/>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𝟏</m:t>
                          </m:r>
                        </m:sub>
                      </m:sSub>
                    </m:oMath>
                  </m:oMathPara>
                </a14:m>
                <a:endParaRPr lang="en-CA" sz="2000" b="1" dirty="0">
                  <a:solidFill>
                    <a:schemeClr val="bg1"/>
                  </a:solidFill>
                </a:endParaRPr>
              </a:p>
            </p:txBody>
          </p:sp>
        </mc:Choice>
        <mc:Fallback xmlns="">
          <p:sp>
            <p:nvSpPr>
              <p:cNvPr id="33" name="Oval 32"/>
              <p:cNvSpPr>
                <a:spLocks noRot="1" noChangeAspect="1" noMove="1" noResize="1" noEditPoints="1" noAdjustHandles="1" noChangeArrowheads="1" noChangeShapeType="1" noTextEdit="1"/>
              </p:cNvSpPr>
              <p:nvPr/>
            </p:nvSpPr>
            <p:spPr>
              <a:xfrm>
                <a:off x="3649945" y="2721361"/>
                <a:ext cx="669852" cy="663291"/>
              </a:xfrm>
              <a:prstGeom prst="ellipse">
                <a:avLst/>
              </a:prstGeom>
              <a:blipFill>
                <a:blip r:embed="rId3"/>
                <a:stretch>
                  <a:fillRect/>
                </a:stretch>
              </a:blipFill>
              <a:ln w="635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3649945" y="4092955"/>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𝟐</m:t>
                          </m:r>
                        </m:sub>
                      </m:sSub>
                    </m:oMath>
                  </m:oMathPara>
                </a14:m>
                <a:endParaRPr lang="en-CA" sz="2000" b="1" dirty="0">
                  <a:solidFill>
                    <a:schemeClr val="bg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3649945" y="4092955"/>
                <a:ext cx="669852" cy="663291"/>
              </a:xfrm>
              <a:prstGeom prst="ellipse">
                <a:avLst/>
              </a:prstGeom>
              <a:blipFill>
                <a:blip r:embed="rId4"/>
                <a:stretch>
                  <a:fillRect/>
                </a:stretch>
              </a:blipFill>
              <a:ln w="635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3649945" y="5371940"/>
                <a:ext cx="669852" cy="663291"/>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CA" sz="2000" b="1" i="1" dirty="0" smtClean="0">
                              <a:solidFill>
                                <a:schemeClr val="bg1"/>
                              </a:solidFill>
                              <a:latin typeface="Cambria Math" panose="02040503050406030204" pitchFamily="18" charset="0"/>
                            </a:rPr>
                          </m:ctrlPr>
                        </m:sSubPr>
                        <m:e>
                          <m:r>
                            <a:rPr lang="en-CA" sz="2000" b="1" i="1" dirty="0" smtClean="0">
                              <a:solidFill>
                                <a:schemeClr val="bg1"/>
                              </a:solidFill>
                              <a:latin typeface="Cambria Math" panose="02040503050406030204" pitchFamily="18" charset="0"/>
                            </a:rPr>
                            <m:t>𝑿</m:t>
                          </m:r>
                        </m:e>
                        <m:sub>
                          <m:r>
                            <a:rPr lang="en-CA" sz="2000" b="1" i="1" dirty="0" smtClean="0">
                              <a:solidFill>
                                <a:schemeClr val="bg1"/>
                              </a:solidFill>
                              <a:latin typeface="Cambria Math" panose="02040503050406030204" pitchFamily="18" charset="0"/>
                            </a:rPr>
                            <m:t>𝟑</m:t>
                          </m:r>
                        </m:sub>
                      </m:sSub>
                    </m:oMath>
                  </m:oMathPara>
                </a14:m>
                <a:endParaRPr lang="en-CA" sz="2000" b="1" dirty="0">
                  <a:solidFill>
                    <a:schemeClr val="bg1"/>
                  </a:solidFill>
                </a:endParaRPr>
              </a:p>
            </p:txBody>
          </p:sp>
        </mc:Choice>
        <mc:Fallback xmlns="">
          <p:sp>
            <p:nvSpPr>
              <p:cNvPr id="35" name="Oval 34"/>
              <p:cNvSpPr>
                <a:spLocks noRot="1" noChangeAspect="1" noMove="1" noResize="1" noEditPoints="1" noAdjustHandles="1" noChangeArrowheads="1" noChangeShapeType="1" noTextEdit="1"/>
              </p:cNvSpPr>
              <p:nvPr/>
            </p:nvSpPr>
            <p:spPr>
              <a:xfrm>
                <a:off x="3649945" y="5371940"/>
                <a:ext cx="669852" cy="663291"/>
              </a:xfrm>
              <a:prstGeom prst="ellipse">
                <a:avLst/>
              </a:prstGeom>
              <a:blipFill>
                <a:blip r:embed="rId5"/>
                <a:stretch>
                  <a:fillRect/>
                </a:stretch>
              </a:blipFill>
              <a:ln w="63500">
                <a:noFill/>
              </a:ln>
            </p:spPr>
            <p:txBody>
              <a:bodyPr/>
              <a:lstStyle/>
              <a:p>
                <a:r>
                  <a:rPr lang="en-US">
                    <a:noFill/>
                  </a:rPr>
                  <a:t> </a:t>
                </a:r>
              </a:p>
            </p:txBody>
          </p:sp>
        </mc:Fallback>
      </mc:AlternateContent>
      <p:sp>
        <p:nvSpPr>
          <p:cNvPr id="36" name="Oval 35"/>
          <p:cNvSpPr/>
          <p:nvPr/>
        </p:nvSpPr>
        <p:spPr>
          <a:xfrm>
            <a:off x="5974766" y="3727982"/>
            <a:ext cx="1359897" cy="1362456"/>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000" dirty="0">
              <a:solidFill>
                <a:schemeClr val="tx2"/>
              </a:solidFill>
            </a:endParaRPr>
          </a:p>
        </p:txBody>
      </p:sp>
      <p:sp>
        <p:nvSpPr>
          <p:cNvPr id="37" name="Right Arrow 36"/>
          <p:cNvSpPr/>
          <p:nvPr/>
        </p:nvSpPr>
        <p:spPr>
          <a:xfrm rot="1354124">
            <a:off x="4232418" y="3362519"/>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8" name="Right Arrow 37"/>
          <p:cNvSpPr/>
          <p:nvPr/>
        </p:nvSpPr>
        <p:spPr>
          <a:xfrm rot="20288601">
            <a:off x="4269360" y="5015119"/>
            <a:ext cx="195592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9" name="Right Arrow 38"/>
          <p:cNvSpPr/>
          <p:nvPr/>
        </p:nvSpPr>
        <p:spPr>
          <a:xfrm>
            <a:off x="4353721" y="4193903"/>
            <a:ext cx="1582163"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0" name="Right Arrow 39"/>
          <p:cNvSpPr/>
          <p:nvPr/>
        </p:nvSpPr>
        <p:spPr>
          <a:xfrm>
            <a:off x="10185059" y="4217886"/>
            <a:ext cx="771126"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4492560" y="2875924"/>
                <a:ext cx="1012906" cy="400110"/>
              </a:xfrm>
              <a:prstGeom prst="rect">
                <a:avLst/>
              </a:prstGeom>
              <a:noFill/>
            </p:spPr>
            <p:txBody>
              <a:bodyPr wrap="none" rtlCol="0">
                <a:spAutoFit/>
              </a:bodyPr>
              <a:lstStyle/>
              <a:p>
                <a14:m>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1</m:t>
                        </m:r>
                      </m:sub>
                    </m:sSub>
                  </m:oMath>
                </a14:m>
                <a:r>
                  <a:rPr lang="en-CA" sz="2000" dirty="0">
                    <a:solidFill>
                      <a:schemeClr val="tx2"/>
                    </a:solidFill>
                  </a:rPr>
                  <a:t>=0.7</a:t>
                </a:r>
              </a:p>
            </p:txBody>
          </p:sp>
        </mc:Choice>
        <mc:Fallback xmlns="">
          <p:sp>
            <p:nvSpPr>
              <p:cNvPr id="41" name="TextBox 40"/>
              <p:cNvSpPr txBox="1">
                <a:spLocks noRot="1" noChangeAspect="1" noMove="1" noResize="1" noEditPoints="1" noAdjustHandles="1" noChangeArrowheads="1" noChangeShapeType="1" noTextEdit="1"/>
              </p:cNvSpPr>
              <p:nvPr/>
            </p:nvSpPr>
            <p:spPr>
              <a:xfrm>
                <a:off x="4492560" y="2875924"/>
                <a:ext cx="1012906" cy="400110"/>
              </a:xfrm>
              <a:prstGeom prst="rect">
                <a:avLst/>
              </a:prstGeom>
              <a:blipFill rotWithShape="0">
                <a:blip r:embed="rId6"/>
                <a:stretch>
                  <a:fillRect t="-9231" r="-602" b="-27692"/>
                </a:stretch>
              </a:blipFill>
            </p:spPr>
            <p:txBody>
              <a:bodyPr/>
              <a:lstStyle/>
              <a:p>
                <a:r>
                  <a:rPr lang="en-CA">
                    <a:noFill/>
                  </a:rPr>
                  <a:t> </a:t>
                </a:r>
              </a:p>
            </p:txBody>
          </p:sp>
        </mc:Fallback>
      </mc:AlternateContent>
      <p:sp>
        <p:nvSpPr>
          <p:cNvPr id="43" name="Oval 42"/>
          <p:cNvSpPr/>
          <p:nvPr/>
        </p:nvSpPr>
        <p:spPr>
          <a:xfrm>
            <a:off x="8825162" y="3764286"/>
            <a:ext cx="1359897" cy="1362456"/>
          </a:xfrm>
          <a:prstGeom prst="ellipse">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200" dirty="0">
                <a:solidFill>
                  <a:schemeClr val="bg1"/>
                </a:solidFill>
              </a:rPr>
              <a:t>F</a:t>
            </a:r>
          </a:p>
        </p:txBody>
      </p:sp>
      <p:sp>
        <p:nvSpPr>
          <p:cNvPr id="46" name="Right Arrow 45"/>
          <p:cNvSpPr/>
          <p:nvPr/>
        </p:nvSpPr>
        <p:spPr>
          <a:xfrm rot="5400000">
            <a:off x="6251090" y="3074865"/>
            <a:ext cx="789942"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mc:AlternateContent xmlns:mc="http://schemas.openxmlformats.org/markup-compatibility/2006" xmlns:a14="http://schemas.microsoft.com/office/drawing/2010/main">
        <mc:Choice Requires="a14">
          <p:sp>
            <p:nvSpPr>
              <p:cNvPr id="47" name="TextBox 46"/>
              <p:cNvSpPr txBox="1"/>
              <p:nvPr/>
            </p:nvSpPr>
            <p:spPr>
              <a:xfrm>
                <a:off x="6314388" y="2418514"/>
                <a:ext cx="8762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solidFill>
                            <a:schemeClr val="tx2"/>
                          </a:solidFill>
                          <a:latin typeface="Cambria Math" panose="02040503050406030204" pitchFamily="18" charset="0"/>
                        </a:rPr>
                        <m:t>𝑏</m:t>
                      </m:r>
                      <m:r>
                        <a:rPr lang="en-CA" sz="2000" i="1" dirty="0" smtClean="0">
                          <a:solidFill>
                            <a:schemeClr val="tx2"/>
                          </a:solidFill>
                          <a:latin typeface="Cambria Math" panose="02040503050406030204" pitchFamily="18" charset="0"/>
                        </a:rPr>
                        <m:t>=0</m:t>
                      </m:r>
                    </m:oMath>
                  </m:oMathPara>
                </a14:m>
                <a:endParaRPr lang="en-CA" sz="2000" dirty="0">
                  <a:solidFill>
                    <a:schemeClr val="tx2"/>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314388" y="2418514"/>
                <a:ext cx="876202" cy="400110"/>
              </a:xfrm>
              <a:prstGeom prst="rect">
                <a:avLst/>
              </a:prstGeom>
              <a:blipFill rotWithShape="0">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003444" y="5199079"/>
                <a:ext cx="34923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𝑓</m:t>
                      </m:r>
                      <m:d>
                        <m:dPr>
                          <m:ctrlPr>
                            <a:rPr lang="en-CA" sz="1600" b="0" i="1" smtClean="0">
                              <a:solidFill>
                                <a:schemeClr val="tx2"/>
                              </a:solidFill>
                              <a:latin typeface="Cambria Math" panose="02040503050406030204" pitchFamily="18" charset="0"/>
                            </a:rPr>
                          </m:ctrlPr>
                        </m:dPr>
                        <m:e>
                          <m:sSub>
                            <m:sSubPr>
                              <m:ctrlPr>
                                <a:rPr lang="en-CA" sz="1600" b="0" i="1" smtClean="0">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1</m:t>
                              </m:r>
                            </m:sub>
                          </m:sSub>
                          <m:sSub>
                            <m:sSubPr>
                              <m:ctrlPr>
                                <a:rPr lang="en-CA" sz="1600" b="0" i="1" smtClean="0">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1</m:t>
                              </m:r>
                            </m:sub>
                          </m:sSub>
                          <m:r>
                            <a:rPr lang="en-CA" sz="1600" b="0" i="1" smtClean="0">
                              <a:solidFill>
                                <a:schemeClr val="tx2"/>
                              </a:solidFill>
                              <a:latin typeface="Cambria Math" panose="02040503050406030204" pitchFamily="18" charset="0"/>
                            </a:rPr>
                            <m:t>+</m:t>
                          </m:r>
                          <m:sSub>
                            <m:sSubPr>
                              <m:ctrlPr>
                                <a:rPr lang="en-CA" sz="1600" i="1">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2</m:t>
                              </m:r>
                            </m:sub>
                          </m:sSub>
                          <m:sSub>
                            <m:sSubPr>
                              <m:ctrlPr>
                                <a:rPr lang="en-CA" sz="1600" i="1">
                                  <a:solidFill>
                                    <a:schemeClr val="tx2"/>
                                  </a:solidFill>
                                  <a:latin typeface="Cambria Math" panose="02040503050406030204" pitchFamily="18" charset="0"/>
                                </a:rPr>
                              </m:ctrlPr>
                            </m:sSubPr>
                            <m:e>
                              <m:r>
                                <a:rPr lang="en-CA" sz="1600" i="1">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2</m:t>
                              </m:r>
                            </m:sub>
                          </m:sSub>
                          <m:r>
                            <a:rPr lang="en-CA" sz="1600" b="0" i="1" smtClean="0">
                              <a:solidFill>
                                <a:schemeClr val="tx2"/>
                              </a:solidFill>
                              <a:latin typeface="Cambria Math" panose="02040503050406030204" pitchFamily="18" charset="0"/>
                            </a:rPr>
                            <m:t>+</m:t>
                          </m:r>
                          <m:sSub>
                            <m:sSubPr>
                              <m:ctrlPr>
                                <a:rPr lang="en-CA" sz="1600" i="1">
                                  <a:solidFill>
                                    <a:schemeClr val="tx2"/>
                                  </a:solidFill>
                                  <a:latin typeface="Cambria Math" panose="02040503050406030204" pitchFamily="18" charset="0"/>
                                </a:rPr>
                              </m:ctrlPr>
                            </m:sSubPr>
                            <m:e>
                              <m:r>
                                <a:rPr lang="en-CA" sz="1600" b="0" i="1" smtClean="0">
                                  <a:solidFill>
                                    <a:schemeClr val="tx2"/>
                                  </a:solidFill>
                                  <a:latin typeface="Cambria Math" panose="02040503050406030204" pitchFamily="18" charset="0"/>
                                </a:rPr>
                                <m:t>𝑋</m:t>
                              </m:r>
                            </m:e>
                            <m:sub>
                              <m:r>
                                <a:rPr lang="en-CA" sz="1600" b="0" i="1" smtClean="0">
                                  <a:solidFill>
                                    <a:schemeClr val="tx2"/>
                                  </a:solidFill>
                                  <a:latin typeface="Cambria Math" panose="02040503050406030204" pitchFamily="18" charset="0"/>
                                </a:rPr>
                                <m:t>3</m:t>
                              </m:r>
                            </m:sub>
                          </m:sSub>
                          <m:sSub>
                            <m:sSubPr>
                              <m:ctrlPr>
                                <a:rPr lang="en-CA" sz="1600" i="1">
                                  <a:solidFill>
                                    <a:schemeClr val="tx2"/>
                                  </a:solidFill>
                                  <a:latin typeface="Cambria Math" panose="02040503050406030204" pitchFamily="18" charset="0"/>
                                </a:rPr>
                              </m:ctrlPr>
                            </m:sSubPr>
                            <m:e>
                              <m:r>
                                <a:rPr lang="en-CA" sz="1600" i="1">
                                  <a:solidFill>
                                    <a:schemeClr val="tx2"/>
                                  </a:solidFill>
                                  <a:latin typeface="Cambria Math" panose="02040503050406030204" pitchFamily="18" charset="0"/>
                                </a:rPr>
                                <m:t>𝑊</m:t>
                              </m:r>
                            </m:e>
                            <m:sub>
                              <m:r>
                                <a:rPr lang="en-CA" sz="1600" b="0" i="1" smtClean="0">
                                  <a:solidFill>
                                    <a:schemeClr val="tx2"/>
                                  </a:solidFill>
                                  <a:latin typeface="Cambria Math" panose="02040503050406030204" pitchFamily="18" charset="0"/>
                                </a:rPr>
                                <m:t>3</m:t>
                              </m:r>
                            </m:sub>
                          </m:sSub>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𝑏</m:t>
                          </m:r>
                        </m:e>
                      </m:d>
                    </m:oMath>
                  </m:oMathPara>
                </a14:m>
                <a:endParaRPr lang="en-CA" sz="1600" b="0" dirty="0">
                  <a:solidFill>
                    <a:schemeClr val="tx2"/>
                  </a:solidFill>
                </a:endParaRPr>
              </a:p>
              <a:p>
                <a:endParaRPr lang="en-CA" sz="1600" dirty="0">
                  <a:solidFill>
                    <a:schemeClr val="tx2"/>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003444" y="5199079"/>
                <a:ext cx="3492303" cy="584775"/>
              </a:xfrm>
              <a:prstGeom prst="rect">
                <a:avLst/>
              </a:prstGeom>
              <a:blipFill rotWithShape="0">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401771" y="3960703"/>
                <a:ext cx="12575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2</m:t>
                          </m:r>
                        </m:sub>
                      </m:sSub>
                      <m:r>
                        <a:rPr lang="en-CA" sz="2000" b="0" i="1" dirty="0" smtClean="0">
                          <a:solidFill>
                            <a:schemeClr val="tx2"/>
                          </a:solidFill>
                          <a:latin typeface="Cambria Math" panose="02040503050406030204" pitchFamily="18" charset="0"/>
                        </a:rPr>
                        <m:t>=0.1</m:t>
                      </m:r>
                    </m:oMath>
                  </m:oMathPara>
                </a14:m>
                <a:endParaRPr lang="en-CA" sz="2000" dirty="0">
                  <a:solidFill>
                    <a:schemeClr val="tx2"/>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401771" y="3960703"/>
                <a:ext cx="1257524" cy="400110"/>
              </a:xfrm>
              <a:prstGeom prst="rect">
                <a:avLst/>
              </a:prstGeom>
              <a:blipFill rotWithShape="0">
                <a:blip r:embed="rId9"/>
                <a:stretch>
                  <a:fillRect b="-15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407835" y="4725527"/>
                <a:ext cx="12575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A" sz="2000" b="0" i="1" dirty="0" smtClean="0">
                              <a:solidFill>
                                <a:schemeClr val="tx2"/>
                              </a:solidFill>
                              <a:latin typeface="Cambria Math" panose="02040503050406030204" pitchFamily="18" charset="0"/>
                            </a:rPr>
                          </m:ctrlPr>
                        </m:sSubPr>
                        <m:e>
                          <m:r>
                            <a:rPr lang="en-CA" sz="2000" i="1" dirty="0" smtClean="0">
                              <a:solidFill>
                                <a:schemeClr val="tx2"/>
                              </a:solidFill>
                              <a:latin typeface="Cambria Math" panose="02040503050406030204" pitchFamily="18" charset="0"/>
                            </a:rPr>
                            <m:t>𝑊</m:t>
                          </m:r>
                        </m:e>
                        <m:sub>
                          <m:r>
                            <a:rPr lang="en-CA" sz="2000" b="0" i="1" dirty="0" smtClean="0">
                              <a:solidFill>
                                <a:schemeClr val="tx2"/>
                              </a:solidFill>
                              <a:latin typeface="Cambria Math" panose="02040503050406030204" pitchFamily="18" charset="0"/>
                            </a:rPr>
                            <m:t>3</m:t>
                          </m:r>
                        </m:sub>
                      </m:sSub>
                      <m:r>
                        <a:rPr lang="en-CA" sz="2000" b="0" i="1" dirty="0" smtClean="0">
                          <a:solidFill>
                            <a:schemeClr val="tx2"/>
                          </a:solidFill>
                          <a:latin typeface="Cambria Math" panose="02040503050406030204" pitchFamily="18" charset="0"/>
                        </a:rPr>
                        <m:t>=0.3</m:t>
                      </m:r>
                    </m:oMath>
                  </m:oMathPara>
                </a14:m>
                <a:endParaRPr lang="en-CA" sz="2000" dirty="0">
                  <a:solidFill>
                    <a:schemeClr val="tx2"/>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407835" y="4725527"/>
                <a:ext cx="1257524" cy="400110"/>
              </a:xfrm>
              <a:prstGeom prst="rect">
                <a:avLst/>
              </a:prstGeom>
              <a:blipFill rotWithShape="0">
                <a:blip r:embed="rId10"/>
                <a:stretch>
                  <a:fillRect/>
                </a:stretch>
              </a:blipFill>
            </p:spPr>
            <p:txBody>
              <a:bodyPr/>
              <a:lstStyle/>
              <a:p>
                <a:r>
                  <a:rPr lang="en-CA">
                    <a:noFill/>
                  </a:rPr>
                  <a:t> </a:t>
                </a:r>
              </a:p>
            </p:txBody>
          </p:sp>
        </mc:Fallback>
      </mc:AlternateContent>
      <p:sp>
        <p:nvSpPr>
          <p:cNvPr id="57" name="Right Arrow 56"/>
          <p:cNvSpPr/>
          <p:nvPr/>
        </p:nvSpPr>
        <p:spPr>
          <a:xfrm>
            <a:off x="7345480" y="4181582"/>
            <a:ext cx="1440800" cy="461396"/>
          </a:xfrm>
          <a:prstGeom prst="rightArrow">
            <a:avLst>
              <a:gd name="adj1" fmla="val 36174"/>
              <a:gd name="adj2" fmla="val 73044"/>
            </a:avLst>
          </a:prstGeom>
          <a:solidFill>
            <a:srgbClr val="77CED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cxnSp>
        <p:nvCxnSpPr>
          <p:cNvPr id="59" name="Straight Arrow Connector 58"/>
          <p:cNvCxnSpPr/>
          <p:nvPr/>
        </p:nvCxnSpPr>
        <p:spPr>
          <a:xfrm>
            <a:off x="1733107" y="3058051"/>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743739" y="4349814"/>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434" y="2804797"/>
            <a:ext cx="1401346" cy="400110"/>
          </a:xfrm>
          <a:prstGeom prst="rect">
            <a:avLst/>
          </a:prstGeom>
          <a:noFill/>
        </p:spPr>
        <p:txBody>
          <a:bodyPr wrap="none" rtlCol="0">
            <a:spAutoFit/>
          </a:bodyPr>
          <a:lstStyle/>
          <a:p>
            <a:r>
              <a:rPr lang="en-CA" sz="2000" dirty="0">
                <a:solidFill>
                  <a:schemeClr val="tx2"/>
                </a:solidFill>
              </a:rPr>
              <a:t>Input #1=1</a:t>
            </a:r>
          </a:p>
        </p:txBody>
      </p:sp>
      <p:sp>
        <p:nvSpPr>
          <p:cNvPr id="69" name="TextBox 68"/>
          <p:cNvSpPr txBox="1"/>
          <p:nvPr/>
        </p:nvSpPr>
        <p:spPr>
          <a:xfrm>
            <a:off x="269903" y="4106649"/>
            <a:ext cx="1401346" cy="400110"/>
          </a:xfrm>
          <a:prstGeom prst="rect">
            <a:avLst/>
          </a:prstGeom>
          <a:noFill/>
        </p:spPr>
        <p:txBody>
          <a:bodyPr wrap="none" rtlCol="0">
            <a:spAutoFit/>
          </a:bodyPr>
          <a:lstStyle/>
          <a:p>
            <a:r>
              <a:rPr lang="en-CA" sz="2000" dirty="0">
                <a:solidFill>
                  <a:schemeClr val="tx2"/>
                </a:solidFill>
              </a:rPr>
              <a:t>Input #2=3</a:t>
            </a:r>
          </a:p>
        </p:txBody>
      </p:sp>
      <p:sp>
        <p:nvSpPr>
          <p:cNvPr id="70" name="TextBox 69"/>
          <p:cNvSpPr txBox="1"/>
          <p:nvPr/>
        </p:nvSpPr>
        <p:spPr>
          <a:xfrm>
            <a:off x="246122" y="5405030"/>
            <a:ext cx="1401346" cy="400110"/>
          </a:xfrm>
          <a:prstGeom prst="rect">
            <a:avLst/>
          </a:prstGeom>
          <a:noFill/>
        </p:spPr>
        <p:txBody>
          <a:bodyPr wrap="none" rtlCol="0">
            <a:spAutoFit/>
          </a:bodyPr>
          <a:lstStyle/>
          <a:p>
            <a:r>
              <a:rPr lang="en-CA" sz="2000" dirty="0">
                <a:solidFill>
                  <a:schemeClr val="tx2"/>
                </a:solidFill>
              </a:rPr>
              <a:t>Input #3=4</a:t>
            </a:r>
          </a:p>
        </p:txBody>
      </p:sp>
      <p:cxnSp>
        <p:nvCxnSpPr>
          <p:cNvPr id="71" name="Straight Arrow Connector 70"/>
          <p:cNvCxnSpPr/>
          <p:nvPr/>
        </p:nvCxnSpPr>
        <p:spPr>
          <a:xfrm>
            <a:off x="1743739" y="5671156"/>
            <a:ext cx="1818168" cy="0"/>
          </a:xfrm>
          <a:prstGeom prst="straightConnector1">
            <a:avLst/>
          </a:prstGeom>
          <a:ln w="57150" cap="sq">
            <a:solidFill>
              <a:srgbClr val="71508D"/>
            </a:solidFill>
            <a:bevel/>
            <a:headEnd type="none"/>
            <a:tailEnd type="triangle"/>
          </a:ln>
        </p:spPr>
        <p:style>
          <a:lnRef idx="1">
            <a:schemeClr val="accent1"/>
          </a:lnRef>
          <a:fillRef idx="0">
            <a:schemeClr val="accent1"/>
          </a:fillRef>
          <a:effectRef idx="0">
            <a:schemeClr val="accent1"/>
          </a:effectRef>
          <a:fontRef idx="minor">
            <a:schemeClr val="tx1"/>
          </a:fontRef>
        </p:style>
      </p:cxnSp>
      <p:pic>
        <p:nvPicPr>
          <p:cNvPr id="72" name="Picture 2" descr="https://cdn-images-1.medium.com/max/800/1*0iOzeMS3s-3LTU9hYH9ryg.pn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3111" y="1937692"/>
            <a:ext cx="4043669" cy="19881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3" name="TextBox 72"/>
              <p:cNvSpPr txBox="1"/>
              <p:nvPr/>
            </p:nvSpPr>
            <p:spPr>
              <a:xfrm>
                <a:off x="5963674" y="5506731"/>
                <a:ext cx="42896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m:t>
                      </m:r>
                      <m:r>
                        <a:rPr lang="en-CA" sz="1600" b="0" i="1" smtClean="0">
                          <a:solidFill>
                            <a:schemeClr val="tx2"/>
                          </a:solidFill>
                          <a:latin typeface="Cambria Math" panose="02040503050406030204" pitchFamily="18" charset="0"/>
                        </a:rPr>
                        <m:t>𝑓</m:t>
                      </m:r>
                      <m:d>
                        <m:dPr>
                          <m:ctrlPr>
                            <a:rPr lang="en-CA" sz="1600" b="0" i="1" smtClean="0">
                              <a:solidFill>
                                <a:schemeClr val="tx2"/>
                              </a:solidFill>
                              <a:latin typeface="Cambria Math" panose="02040503050406030204" pitchFamily="18" charset="0"/>
                            </a:rPr>
                          </m:ctrlPr>
                        </m:dPr>
                        <m:e>
                          <m:r>
                            <a:rPr lang="en-CA" sz="1600" b="0" i="1" smtClean="0">
                              <a:solidFill>
                                <a:schemeClr val="tx2"/>
                              </a:solidFill>
                              <a:latin typeface="Cambria Math" panose="02040503050406030204" pitchFamily="18" charset="0"/>
                            </a:rPr>
                            <m:t>1∗0.7+3∗0.1+4∗0.3</m:t>
                          </m:r>
                        </m:e>
                      </m:d>
                      <m:r>
                        <a:rPr lang="en-CA" sz="1600" b="0" i="1" dirty="0" smtClean="0">
                          <a:solidFill>
                            <a:schemeClr val="tx2"/>
                          </a:solidFill>
                          <a:latin typeface="Cambria Math" panose="02040503050406030204" pitchFamily="18" charset="0"/>
                        </a:rPr>
                        <m:t>=</m:t>
                      </m:r>
                      <m:r>
                        <a:rPr lang="en-CA" sz="1600" b="0" i="1" dirty="0" smtClean="0">
                          <a:solidFill>
                            <a:schemeClr val="tx2"/>
                          </a:solidFill>
                          <a:latin typeface="Cambria Math" panose="02040503050406030204" pitchFamily="18" charset="0"/>
                        </a:rPr>
                        <m:t>𝑓</m:t>
                      </m:r>
                      <m:r>
                        <a:rPr lang="en-CA" sz="1600" b="0" i="1" dirty="0" smtClean="0">
                          <a:solidFill>
                            <a:schemeClr val="tx2"/>
                          </a:solidFill>
                          <a:latin typeface="Cambria Math" panose="02040503050406030204" pitchFamily="18" charset="0"/>
                        </a:rPr>
                        <m:t>(2.2)</m:t>
                      </m:r>
                    </m:oMath>
                  </m:oMathPara>
                </a14:m>
                <a:endParaRPr lang="en-CA" sz="1600" dirty="0">
                  <a:solidFill>
                    <a:schemeClr val="tx2"/>
                  </a:solidFill>
                </a:endParaRPr>
              </a:p>
              <a:p>
                <a:endParaRPr lang="en-CA" sz="1600" dirty="0">
                  <a:solidFill>
                    <a:schemeClr val="tx2"/>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963674" y="5506731"/>
                <a:ext cx="4289636" cy="584775"/>
              </a:xfrm>
              <a:prstGeom prst="rect">
                <a:avLst/>
              </a:prstGeom>
              <a:blipFill rotWithShape="0">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6003444" y="5799118"/>
                <a:ext cx="25766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b="0" i="1" smtClean="0">
                          <a:solidFill>
                            <a:schemeClr val="tx2"/>
                          </a:solidFill>
                          <a:latin typeface="Cambria Math" panose="02040503050406030204" pitchFamily="18" charset="0"/>
                        </a:rPr>
                        <m:t>𝑦</m:t>
                      </m:r>
                      <m:r>
                        <a:rPr lang="en-CA" sz="1600" b="0" i="1" smtClean="0">
                          <a:solidFill>
                            <a:schemeClr val="tx2"/>
                          </a:solidFill>
                          <a:latin typeface="Cambria Math" panose="02040503050406030204" pitchFamily="18" charset="0"/>
                        </a:rPr>
                        <m:t>=1</m:t>
                      </m:r>
                      <m:r>
                        <a:rPr lang="en-CA" sz="1600" b="0" i="0" smtClean="0">
                          <a:solidFill>
                            <a:schemeClr val="tx2"/>
                          </a:solidFill>
                          <a:latin typeface="Cambria Math" panose="02040503050406030204" pitchFamily="18" charset="0"/>
                        </a:rPr>
                        <m:t> (</m:t>
                      </m:r>
                      <m:r>
                        <m:rPr>
                          <m:sty m:val="p"/>
                        </m:rPr>
                        <a:rPr lang="en-CA" sz="1600" b="0" i="0" smtClean="0">
                          <a:solidFill>
                            <a:schemeClr val="tx2"/>
                          </a:solidFill>
                          <a:latin typeface="Cambria Math" panose="02040503050406030204" pitchFamily="18" charset="0"/>
                        </a:rPr>
                        <m:t>because</m:t>
                      </m:r>
                      <m:r>
                        <a:rPr lang="en-CA" sz="1600" b="0" i="0" smtClean="0">
                          <a:solidFill>
                            <a:schemeClr val="tx2"/>
                          </a:solidFill>
                          <a:latin typeface="Cambria Math" panose="02040503050406030204" pitchFamily="18" charset="0"/>
                        </a:rPr>
                        <m:t> 2.2&gt;0)</m:t>
                      </m:r>
                    </m:oMath>
                  </m:oMathPara>
                </a14:m>
                <a:endParaRPr lang="en-CA" sz="1600" dirty="0">
                  <a:solidFill>
                    <a:schemeClr val="tx2"/>
                  </a:solidFill>
                </a:endParaRPr>
              </a:p>
              <a:p>
                <a:endParaRPr lang="en-CA" sz="1600" dirty="0">
                  <a:solidFill>
                    <a:schemeClr val="tx2"/>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003444" y="5799118"/>
                <a:ext cx="2576667" cy="584775"/>
              </a:xfrm>
              <a:prstGeom prst="rect">
                <a:avLst/>
              </a:prstGeom>
              <a:blipFill rotWithShape="0">
                <a:blip r:embed="rId13"/>
                <a:stretch>
                  <a:fillRect/>
                </a:stretch>
              </a:blipFill>
            </p:spPr>
            <p:txBody>
              <a:bodyPr/>
              <a:lstStyle/>
              <a:p>
                <a:r>
                  <a:rPr lang="en-CA">
                    <a:noFill/>
                  </a:rPr>
                  <a:t> </a:t>
                </a:r>
              </a:p>
            </p:txBody>
          </p:sp>
        </mc:Fallback>
      </mc:AlternateContent>
      <p:pic>
        <p:nvPicPr>
          <p:cNvPr id="75" name="Picture 74"/>
          <p:cNvPicPr>
            <a:picLocks noChangeAspect="1"/>
          </p:cNvPicPr>
          <p:nvPr/>
        </p:nvPicPr>
        <p:blipFill>
          <a:blip r:embed="rId14">
            <a:clrChange>
              <a:clrFrom>
                <a:srgbClr val="89C800"/>
              </a:clrFrom>
              <a:clrTo>
                <a:srgbClr val="89C800">
                  <a:alpha val="0"/>
                </a:srgbClr>
              </a:clrTo>
            </a:clrChange>
            <a:duotone>
              <a:prstClr val="black"/>
              <a:schemeClr val="accent6">
                <a:tint val="45000"/>
                <a:satMod val="400000"/>
              </a:schemeClr>
            </a:duotone>
          </a:blip>
          <a:stretch>
            <a:fillRect/>
          </a:stretch>
        </p:blipFill>
        <p:spPr>
          <a:xfrm>
            <a:off x="6381864" y="3993596"/>
            <a:ext cx="520576" cy="754543"/>
          </a:xfrm>
          <a:prstGeom prst="rect">
            <a:avLst/>
          </a:prstGeom>
        </p:spPr>
      </p:pic>
    </p:spTree>
    <p:extLst>
      <p:ext uri="{BB962C8B-B14F-4D97-AF65-F5344CB8AC3E}">
        <p14:creationId xmlns:p14="http://schemas.microsoft.com/office/powerpoint/2010/main" val="7859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961965" y="2447925"/>
            <a:ext cx="5972360" cy="1754326"/>
          </a:xfrm>
          <a:prstGeom prst="rect">
            <a:avLst/>
          </a:prstGeom>
          <a:noFill/>
        </p:spPr>
        <p:txBody>
          <a:bodyPr wrap="square" rtlCol="0">
            <a:spAutoFit/>
          </a:bodyPr>
          <a:lstStyle>
            <a:defPPr>
              <a:defRPr lang="en-US"/>
            </a:defPPr>
            <a:lvl1pPr algn="ctr">
              <a:defRPr sz="5400" b="1">
                <a:solidFill>
                  <a:srgbClr val="074F85"/>
                </a:solidFill>
              </a:defRPr>
            </a:lvl1pPr>
          </a:lstStyle>
          <a:p>
            <a:r>
              <a:rPr lang="en-CA" dirty="0"/>
              <a:t>ACTIVATION FUNCTIONS</a:t>
            </a:r>
          </a:p>
        </p:txBody>
      </p:sp>
    </p:spTree>
    <p:extLst>
      <p:ext uri="{BB962C8B-B14F-4D97-AF65-F5344CB8AC3E}">
        <p14:creationId xmlns:p14="http://schemas.microsoft.com/office/powerpoint/2010/main" val="25985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B8DEA2-DB2A-47D7-98F7-B40923663845}"/>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9" y="89963"/>
            <a:ext cx="9883572" cy="584775"/>
          </a:xfrm>
          <a:prstGeom prst="rect">
            <a:avLst/>
          </a:prstGeom>
        </p:spPr>
        <p:txBody>
          <a:bodyPr wrap="square">
            <a:spAutoFit/>
          </a:bodyPr>
          <a:lstStyle/>
          <a:p>
            <a:r>
              <a:rPr lang="en-US" sz="2800" b="1" dirty="0">
                <a:latin typeface="Montserrat" charset="0"/>
              </a:rPr>
              <a:t>ACTIVATION FUNCTIONS</a:t>
            </a:r>
            <a:endParaRPr lang="ru-RU" sz="2800" b="1" dirty="0"/>
          </a:p>
        </p:txBody>
      </p:sp>
      <p:sp>
        <p:nvSpPr>
          <p:cNvPr id="26" name="Прямоугольник 5"/>
          <p:cNvSpPr/>
          <p:nvPr/>
        </p:nvSpPr>
        <p:spPr>
          <a:xfrm>
            <a:off x="557694" y="1204272"/>
            <a:ext cx="7864311" cy="2003625"/>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SIGMOID: </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Takes a number and sets it between 0 and 1 </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Converts large negative numbers to 0 and large positive numbers to 1.</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Generally used in output layer. </a:t>
            </a:r>
          </a:p>
        </p:txBody>
      </p:sp>
      <p:sp>
        <p:nvSpPr>
          <p:cNvPr id="48"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endParaRPr lang="en-US" sz="1600" dirty="0"/>
          </a:p>
          <a:p>
            <a:endParaRPr lang="en-US" sz="1600" dirty="0"/>
          </a:p>
        </p:txBody>
      </p:sp>
      <p:sp>
        <p:nvSpPr>
          <p:cNvPr id="49" name="Rectangle 48"/>
          <p:cNvSpPr/>
          <p:nvPr/>
        </p:nvSpPr>
        <p:spPr>
          <a:xfrm>
            <a:off x="3000918" y="6218619"/>
            <a:ext cx="6574973" cy="1631216"/>
          </a:xfrm>
          <a:prstGeom prst="rect">
            <a:avLst/>
          </a:prstGeom>
        </p:spPr>
        <p:txBody>
          <a:bodyPr wrap="square">
            <a:spAutoFit/>
          </a:bodyPr>
          <a:lstStyle/>
          <a:p>
            <a:pPr marL="128588" indent="-128588">
              <a:buFont typeface="Arial" panose="020B0604020202020204" pitchFamily="34" charset="0"/>
              <a:buChar char="•"/>
            </a:pPr>
            <a:r>
              <a:rPr lang="en-CA" sz="1000" b="1" dirty="0"/>
              <a:t>Photo credit: </a:t>
            </a:r>
            <a:r>
              <a:rPr lang="en-CA" sz="1000" dirty="0">
                <a:hlinkClick r:id="rId3"/>
              </a:rPr>
              <a:t>https://commons.wikimedia.org/wiki/File:Sigmoid-function.svg</a:t>
            </a:r>
            <a:endParaRPr lang="en-CA" sz="1000" dirty="0"/>
          </a:p>
          <a:p>
            <a:pPr marL="128588" indent="-128588">
              <a:buFont typeface="Arial" panose="020B0604020202020204" pitchFamily="34" charset="0"/>
              <a:buChar char="•"/>
            </a:pPr>
            <a:r>
              <a:rPr lang="en-CA" sz="1000" b="1" dirty="0"/>
              <a:t>Photo Credit: </a:t>
            </a:r>
            <a:r>
              <a:rPr lang="en-CA" sz="1000" dirty="0">
                <a:hlinkClick r:id="rId4"/>
              </a:rPr>
              <a:t>https://fr.m.wikipedia.org/wiki/Fichier:MultiLayerNeuralNetworkBigger_english.png</a:t>
            </a:r>
            <a:endParaRPr lang="en-CA" sz="1000" dirty="0"/>
          </a:p>
          <a:p>
            <a:pPr marL="128588" indent="-128588">
              <a:buFont typeface="Arial" panose="020B0604020202020204" pitchFamily="34" charset="0"/>
              <a:buChar char="•"/>
            </a:pPr>
            <a:r>
              <a:rPr lang="en-CA" sz="1000" b="1" dirty="0"/>
              <a:t>Photo Credit: </a:t>
            </a:r>
            <a:r>
              <a:rPr lang="en-CA" sz="1000" dirty="0">
                <a:hlinkClick r:id="rId5"/>
              </a:rPr>
              <a:t>https://commons.wikimedia.org/wiki/File:Logistic-curve.svg</a:t>
            </a:r>
            <a:endParaRPr lang="en-CA" sz="1000" dirty="0"/>
          </a:p>
          <a:p>
            <a:pPr marL="128588" indent="-128588">
              <a:buFont typeface="Arial" panose="020B0604020202020204" pitchFamily="34" charset="0"/>
              <a:buChar char="•"/>
            </a:pPr>
            <a:endParaRPr lang="en-CA" sz="1000" b="1"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pic>
        <p:nvPicPr>
          <p:cNvPr id="52" name="Picture 51" descr="Image result for artificial neural net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055" y="3588309"/>
            <a:ext cx="5528430"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urved Connector 52"/>
          <p:cNvCxnSpPr/>
          <p:nvPr/>
        </p:nvCxnSpPr>
        <p:spPr>
          <a:xfrm rot="10800000" flipV="1">
            <a:off x="9059811" y="3020265"/>
            <a:ext cx="1032160" cy="957018"/>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55" name="Picture 2" descr="Image result for sigmoid activation function"/>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24306" y="1406165"/>
            <a:ext cx="2355124" cy="1569690"/>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pic>
        <p:nvPicPr>
          <p:cNvPr id="58" name="Picture 4" descr="Image result for sigmoid activation func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9913" y="3562771"/>
            <a:ext cx="4147547" cy="200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16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036FF5-23D1-4DD8-B658-D31A3DFF98F1}"/>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9" y="89963"/>
            <a:ext cx="9883572" cy="523220"/>
          </a:xfrm>
          <a:prstGeom prst="rect">
            <a:avLst/>
          </a:prstGeom>
        </p:spPr>
        <p:txBody>
          <a:bodyPr wrap="square">
            <a:spAutoFit/>
          </a:bodyPr>
          <a:lstStyle/>
          <a:p>
            <a:r>
              <a:rPr lang="en-US" sz="2800" b="1" dirty="0">
                <a:latin typeface="Montserrat" charset="0"/>
              </a:rPr>
              <a:t>ACTIVATION FUNCTIONS</a:t>
            </a:r>
            <a:endParaRPr lang="ru-RU" sz="2800" b="1" dirty="0"/>
          </a:p>
        </p:txBody>
      </p:sp>
      <p:sp>
        <p:nvSpPr>
          <p:cNvPr id="26" name="Прямоугольник 5"/>
          <p:cNvSpPr/>
          <p:nvPr/>
        </p:nvSpPr>
        <p:spPr>
          <a:xfrm>
            <a:off x="557693" y="1204272"/>
            <a:ext cx="11889939" cy="2003625"/>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RELU (RECTIFIED LINEAR UNITS): </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if input x &lt; 0, output is 0 and if x &gt; 0 the output is x. </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RELU does not saturate so it avoids vanishing gradient problem.</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It uses simple thresholding so it is computationally efficient.</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Generally used in hidden layers. </a:t>
            </a:r>
          </a:p>
        </p:txBody>
      </p:sp>
      <p:sp>
        <p:nvSpPr>
          <p:cNvPr id="48"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endParaRPr lang="en-US" sz="1600" dirty="0"/>
          </a:p>
          <a:p>
            <a:endParaRPr lang="en-US" sz="1600" dirty="0"/>
          </a:p>
        </p:txBody>
      </p:sp>
      <p:sp>
        <p:nvSpPr>
          <p:cNvPr id="15"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endParaRPr lang="en-US" sz="1600" dirty="0"/>
          </a:p>
          <a:p>
            <a:endParaRPr lang="en-US" sz="1600" dirty="0"/>
          </a:p>
        </p:txBody>
      </p:sp>
      <p:pic>
        <p:nvPicPr>
          <p:cNvPr id="17" name="Picture 16"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412" y="4042737"/>
            <a:ext cx="5240913"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urved Connector 17"/>
          <p:cNvCxnSpPr/>
          <p:nvPr/>
        </p:nvCxnSpPr>
        <p:spPr>
          <a:xfrm rot="10800000" flipV="1">
            <a:off x="6262818" y="3353501"/>
            <a:ext cx="2300507" cy="799945"/>
          </a:xfrm>
          <a:prstGeom prst="curvedConnector3">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19" name="Picture 2" descr="Image result for relu"/>
          <p:cNvPicPr>
            <a:picLocks noChangeAspect="1" noChangeArrowheads="1"/>
          </p:cNvPicPr>
          <p:nvPr/>
        </p:nvPicPr>
        <p:blipFill rotWithShape="1">
          <a:blip r:embed="rId4">
            <a:extLst>
              <a:ext uri="{28A0092B-C50C-407E-A947-70E740481C1C}">
                <a14:useLocalDpi xmlns:a14="http://schemas.microsoft.com/office/drawing/2010/main" val="0"/>
              </a:ext>
            </a:extLst>
          </a:blip>
          <a:srcRect r="50518"/>
          <a:stretch/>
        </p:blipFill>
        <p:spPr bwMode="auto">
          <a:xfrm>
            <a:off x="255633" y="3882658"/>
            <a:ext cx="3578924" cy="16779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relu"/>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618" t="19911" r="51237"/>
          <a:stretch/>
        </p:blipFill>
        <p:spPr bwMode="auto">
          <a:xfrm>
            <a:off x="8636724" y="3038619"/>
            <a:ext cx="3379502" cy="1564148"/>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sp>
        <p:nvSpPr>
          <p:cNvPr id="23" name="Rectangle 22"/>
          <p:cNvSpPr/>
          <p:nvPr/>
        </p:nvSpPr>
        <p:spPr>
          <a:xfrm>
            <a:off x="2623653" y="6238966"/>
            <a:ext cx="7029852" cy="1323439"/>
          </a:xfrm>
          <a:prstGeom prst="rect">
            <a:avLst/>
          </a:prstGeom>
        </p:spPr>
        <p:txBody>
          <a:bodyPr wrap="square">
            <a:spAutoFit/>
          </a:bodyPr>
          <a:lstStyle/>
          <a:p>
            <a:pPr marL="128588" indent="-128588">
              <a:buFont typeface="Arial" panose="020B0604020202020204" pitchFamily="34" charset="0"/>
              <a:buChar char="•"/>
            </a:pPr>
            <a:r>
              <a:rPr lang="en-CA" sz="1000" b="1" dirty="0"/>
              <a:t>Photo credit: </a:t>
            </a:r>
            <a:r>
              <a:rPr lang="en-CA" sz="1000" dirty="0">
                <a:hlinkClick r:id="rId5"/>
              </a:rPr>
              <a:t>https://commons.wikimedia.org/wiki/File:ReLU_and_Nonnegative_Soft_Thresholding_Functions.svg</a:t>
            </a:r>
            <a:endParaRPr lang="en-CA" sz="1000" dirty="0"/>
          </a:p>
          <a:p>
            <a:pPr marL="128588" indent="-128588">
              <a:buFont typeface="Arial" panose="020B0604020202020204" pitchFamily="34" charset="0"/>
              <a:buChar char="•"/>
            </a:pPr>
            <a:r>
              <a:rPr lang="en-CA" sz="1000" b="1" dirty="0"/>
              <a:t>Photo Credit: </a:t>
            </a:r>
            <a:r>
              <a:rPr lang="en-CA" sz="1000" dirty="0">
                <a:hlinkClick r:id="rId6"/>
              </a:rPr>
              <a:t>https://fr.m.wikipedia.org/wiki/Fichier:MultiLayerNeuralNetworkBigger_english.png</a:t>
            </a:r>
            <a:endParaRPr lang="en-CA" sz="1000" dirty="0"/>
          </a:p>
          <a:p>
            <a:pPr marL="128588" indent="-128588">
              <a:buFont typeface="Arial" panose="020B0604020202020204" pitchFamily="34" charset="0"/>
              <a:buChar char="•"/>
            </a:pPr>
            <a:endParaRPr lang="en-CA" sz="1000" b="1"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spTree>
    <p:extLst>
      <p:ext uri="{BB962C8B-B14F-4D97-AF65-F5344CB8AC3E}">
        <p14:creationId xmlns:p14="http://schemas.microsoft.com/office/powerpoint/2010/main" val="28987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02EC3E-A9D0-466D-BFC6-F9D256EF2909}"/>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9" y="89963"/>
            <a:ext cx="9883572" cy="584775"/>
          </a:xfrm>
          <a:prstGeom prst="rect">
            <a:avLst/>
          </a:prstGeom>
        </p:spPr>
        <p:txBody>
          <a:bodyPr wrap="square">
            <a:spAutoFit/>
          </a:bodyPr>
          <a:lstStyle/>
          <a:p>
            <a:r>
              <a:rPr lang="en-US" sz="2800" b="1" dirty="0">
                <a:latin typeface="Montserrat" charset="0"/>
              </a:rPr>
              <a:t>ACTIVATION FUNCTIONS</a:t>
            </a:r>
            <a:endParaRPr lang="ru-RU" sz="2800" b="1" dirty="0"/>
          </a:p>
        </p:txBody>
      </p:sp>
      <p:sp>
        <p:nvSpPr>
          <p:cNvPr id="26" name="Прямоугольник 5"/>
          <p:cNvSpPr/>
          <p:nvPr/>
        </p:nvSpPr>
        <p:spPr>
          <a:xfrm>
            <a:off x="557693" y="1204272"/>
            <a:ext cx="11043757" cy="2372957"/>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latin typeface="Montserrat" charset="0"/>
                <a:ea typeface="Montserrat" charset="0"/>
                <a:cs typeface="Montserrat" charset="0"/>
              </a:rPr>
              <a:t>HYPERBOLIC TANGENT ACTIVATION FUNCTION:</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a:t>
            </a:r>
            <a:r>
              <a:rPr lang="en-CA" sz="2000" b="1" dirty="0" err="1">
                <a:latin typeface="Montserrat" charset="0"/>
                <a:ea typeface="Montserrat" charset="0"/>
                <a:cs typeface="Montserrat" charset="0"/>
              </a:rPr>
              <a:t>Tanh</a:t>
            </a:r>
            <a:r>
              <a:rPr lang="en-CA" sz="2000" b="1" dirty="0">
                <a:latin typeface="Montserrat" charset="0"/>
                <a:ea typeface="Montserrat" charset="0"/>
                <a:cs typeface="Montserrat" charset="0"/>
              </a:rPr>
              <a:t>” is similar to sigmoid, converts number between -1 and 1.</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Unlike sigmoid, </a:t>
            </a:r>
            <a:r>
              <a:rPr lang="en-CA" sz="2000" b="1" dirty="0" err="1">
                <a:latin typeface="Montserrat" charset="0"/>
                <a:ea typeface="Montserrat" charset="0"/>
                <a:cs typeface="Montserrat" charset="0"/>
              </a:rPr>
              <a:t>tanh</a:t>
            </a:r>
            <a:r>
              <a:rPr lang="en-CA" sz="2000" b="1" dirty="0">
                <a:latin typeface="Montserrat" charset="0"/>
                <a:ea typeface="Montserrat" charset="0"/>
                <a:cs typeface="Montserrat" charset="0"/>
              </a:rPr>
              <a:t> outputs are zero-centered (range: -1 and 1). </a:t>
            </a:r>
          </a:p>
          <a:p>
            <a:pPr marL="800100" lvl="1" indent="-342900">
              <a:lnSpc>
                <a:spcPct val="120000"/>
              </a:lnSpc>
              <a:buFont typeface="Courier New" panose="02070309020205020404" pitchFamily="49" charset="0"/>
              <a:buChar char="o"/>
            </a:pPr>
            <a:r>
              <a:rPr lang="en-CA" sz="2000" b="1" dirty="0" err="1">
                <a:latin typeface="Montserrat" charset="0"/>
                <a:ea typeface="Montserrat" charset="0"/>
                <a:cs typeface="Montserrat" charset="0"/>
              </a:rPr>
              <a:t>Tanh</a:t>
            </a:r>
            <a:r>
              <a:rPr lang="en-CA" sz="2000" b="1" dirty="0">
                <a:latin typeface="Montserrat" charset="0"/>
                <a:ea typeface="Montserrat" charset="0"/>
                <a:cs typeface="Montserrat" charset="0"/>
              </a:rPr>
              <a:t> suffers from vanishing gradient problem so it kills gradients when saturated. </a:t>
            </a:r>
          </a:p>
          <a:p>
            <a:pPr marL="800100" lvl="1" indent="-342900">
              <a:lnSpc>
                <a:spcPct val="120000"/>
              </a:lnSpc>
              <a:buFont typeface="Courier New" panose="02070309020205020404" pitchFamily="49" charset="0"/>
              <a:buChar char="o"/>
            </a:pPr>
            <a:r>
              <a:rPr lang="en-CA" sz="2000" b="1" dirty="0">
                <a:latin typeface="Montserrat" charset="0"/>
                <a:ea typeface="Montserrat" charset="0"/>
                <a:cs typeface="Montserrat" charset="0"/>
              </a:rPr>
              <a:t>In practice, </a:t>
            </a:r>
            <a:r>
              <a:rPr lang="en-CA" sz="2000" b="1" dirty="0" err="1">
                <a:latin typeface="Montserrat" charset="0"/>
                <a:ea typeface="Montserrat" charset="0"/>
                <a:cs typeface="Montserrat" charset="0"/>
              </a:rPr>
              <a:t>tanh</a:t>
            </a:r>
            <a:r>
              <a:rPr lang="en-CA" sz="2000" b="1" dirty="0">
                <a:latin typeface="Montserrat" charset="0"/>
                <a:ea typeface="Montserrat" charset="0"/>
                <a:cs typeface="Montserrat" charset="0"/>
              </a:rPr>
              <a:t> is preferable over sigmoid. </a:t>
            </a:r>
          </a:p>
        </p:txBody>
      </p:sp>
      <p:pic>
        <p:nvPicPr>
          <p:cNvPr id="13" name="Picture 1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259" y="3966891"/>
            <a:ext cx="5528430" cy="217712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urved Connector 13"/>
          <p:cNvCxnSpPr>
            <a:stCxn id="21" idx="1"/>
          </p:cNvCxnSpPr>
          <p:nvPr/>
        </p:nvCxnSpPr>
        <p:spPr>
          <a:xfrm rot="10800000" flipV="1">
            <a:off x="8191500" y="3897373"/>
            <a:ext cx="1245826" cy="428377"/>
          </a:xfrm>
          <a:prstGeom prst="curved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16" name="Picture 2" descr="Image result for tanh activation func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170" y="3897374"/>
            <a:ext cx="3209172" cy="17682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tanh activation function"/>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37326" y="3179135"/>
            <a:ext cx="2607036" cy="1436477"/>
          </a:xfrm>
          <a:prstGeom prst="rect">
            <a:avLst/>
          </a:prstGeom>
          <a:noFill/>
          <a:ln w="57150">
            <a:solidFill>
              <a:schemeClr val="accent4"/>
            </a:solidFill>
          </a:ln>
          <a:extLst>
            <a:ext uri="{909E8E84-426E-40DD-AFC4-6F175D3DCCD1}">
              <a14:hiddenFill xmlns:a14="http://schemas.microsoft.com/office/drawing/2010/main">
                <a:solidFill>
                  <a:srgbClr val="FFFFFF"/>
                </a:solidFill>
              </a14:hiddenFill>
            </a:ext>
          </a:extLst>
        </p:spPr>
      </p:pic>
      <p:sp>
        <p:nvSpPr>
          <p:cNvPr id="23" name="Rectangle 22"/>
          <p:cNvSpPr/>
          <p:nvPr/>
        </p:nvSpPr>
        <p:spPr>
          <a:xfrm>
            <a:off x="2977180" y="6229797"/>
            <a:ext cx="6574973" cy="1477328"/>
          </a:xfrm>
          <a:prstGeom prst="rect">
            <a:avLst/>
          </a:prstGeom>
        </p:spPr>
        <p:txBody>
          <a:bodyPr wrap="square">
            <a:spAutoFit/>
          </a:bodyPr>
          <a:lstStyle/>
          <a:p>
            <a:pPr marL="128588" indent="-128588">
              <a:buFont typeface="Arial" panose="020B0604020202020204" pitchFamily="34" charset="0"/>
              <a:buChar char="•"/>
            </a:pPr>
            <a:r>
              <a:rPr lang="en-CA" sz="1000" b="1" dirty="0"/>
              <a:t>Photo credit: </a:t>
            </a:r>
            <a:r>
              <a:rPr lang="en-CA" sz="1000" dirty="0">
                <a:hlinkClick r:id="rId6"/>
              </a:rPr>
              <a:t>https://commons.wikimedia.org/wiki/File:Hyperbolic_Tangent.svg</a:t>
            </a:r>
            <a:endParaRPr lang="en-CA" sz="1000" dirty="0"/>
          </a:p>
          <a:p>
            <a:pPr marL="128588" indent="-128588">
              <a:buFont typeface="Arial" panose="020B0604020202020204" pitchFamily="34" charset="0"/>
              <a:buChar char="•"/>
            </a:pPr>
            <a:r>
              <a:rPr lang="en-CA" sz="1000" b="1" dirty="0"/>
              <a:t>Photo Credit: </a:t>
            </a:r>
            <a:r>
              <a:rPr lang="en-CA" sz="1000" dirty="0">
                <a:hlinkClick r:id="rId7"/>
              </a:rPr>
              <a:t>https://fr.m.wikipedia.org/wiki/Fichier:MultiLayerNeuralNetworkBigger_english.png</a:t>
            </a: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71450" indent="-171450">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a:p>
            <a:pPr marL="128588" indent="-128588">
              <a:buFont typeface="Arial" panose="020B0604020202020204" pitchFamily="34" charset="0"/>
              <a:buChar char="•"/>
            </a:pPr>
            <a:endParaRPr lang="en-CA" sz="1000" dirty="0"/>
          </a:p>
        </p:txBody>
      </p:sp>
    </p:spTree>
    <p:extLst>
      <p:ext uri="{BB962C8B-B14F-4D97-AF65-F5344CB8AC3E}">
        <p14:creationId xmlns:p14="http://schemas.microsoft.com/office/powerpoint/2010/main" val="58577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393794" y="1595669"/>
            <a:ext cx="6584919" cy="2585323"/>
          </a:xfrm>
          <a:prstGeom prst="rect">
            <a:avLst/>
          </a:prstGeom>
          <a:noFill/>
        </p:spPr>
        <p:txBody>
          <a:bodyPr wrap="square" rtlCol="0">
            <a:spAutoFit/>
          </a:bodyPr>
          <a:lstStyle>
            <a:defPPr>
              <a:defRPr lang="en-US"/>
            </a:defPPr>
            <a:lvl1pPr algn="ctr">
              <a:defRPr sz="5400" b="1">
                <a:solidFill>
                  <a:srgbClr val="074F85"/>
                </a:solidFill>
              </a:defRPr>
            </a:lvl1pPr>
          </a:lstStyle>
          <a:p>
            <a:r>
              <a:rPr lang="it-IT" dirty="0"/>
              <a:t>MULTI-NEURON MODEL (MULTI-LAYER PERCEPTRON MODEL) </a:t>
            </a:r>
          </a:p>
        </p:txBody>
      </p:sp>
    </p:spTree>
    <p:extLst>
      <p:ext uri="{BB962C8B-B14F-4D97-AF65-F5344CB8AC3E}">
        <p14:creationId xmlns:p14="http://schemas.microsoft.com/office/powerpoint/2010/main" val="2964613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AB6D939E-3B65-419F-8C50-72393F01343C}"/>
              </a:ext>
            </a:extLst>
          </p:cNvPr>
          <p:cNvPicPr>
            <a:picLocks noChangeAspect="1"/>
          </p:cNvPicPr>
          <p:nvPr/>
        </p:nvPicPr>
        <p:blipFill>
          <a:blip r:embed="rId3"/>
          <a:stretch>
            <a:fillRect/>
          </a:stretch>
        </p:blipFill>
        <p:spPr>
          <a:xfrm>
            <a:off x="8878" y="-26581"/>
            <a:ext cx="12192000" cy="6884581"/>
          </a:xfrm>
          <a:prstGeom prst="rect">
            <a:avLst/>
          </a:prstGeom>
        </p:spPr>
      </p:pic>
      <p:sp>
        <p:nvSpPr>
          <p:cNvPr id="22" name="Прямоугольник 4"/>
          <p:cNvSpPr/>
          <p:nvPr/>
        </p:nvSpPr>
        <p:spPr>
          <a:xfrm>
            <a:off x="416129" y="89963"/>
            <a:ext cx="9883572" cy="584775"/>
          </a:xfrm>
          <a:prstGeom prst="rect">
            <a:avLst/>
          </a:prstGeom>
        </p:spPr>
        <p:txBody>
          <a:bodyPr wrap="square">
            <a:spAutoFit/>
          </a:bodyPr>
          <a:lstStyle/>
          <a:p>
            <a:r>
              <a:rPr lang="en-US" sz="2800" b="1" dirty="0">
                <a:latin typeface="Montserrat" charset="0"/>
              </a:rPr>
              <a:t>MULTI-LAYER PERCEPTRON NETWORK</a:t>
            </a:r>
            <a:endParaRPr lang="ru-RU" sz="2800" b="1" dirty="0"/>
          </a:p>
        </p:txBody>
      </p:sp>
      <p:sp>
        <p:nvSpPr>
          <p:cNvPr id="26" name="Прямоугольник 5"/>
          <p:cNvSpPr/>
          <p:nvPr/>
        </p:nvSpPr>
        <p:spPr>
          <a:xfrm>
            <a:off x="416129" y="1291302"/>
            <a:ext cx="11600097" cy="182819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The network is represented by a matrix of weights, inputs and outputs.</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Total Number of adjustable parameters = 8:</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Weights = 6</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Biases = 2</a:t>
            </a:r>
          </a:p>
        </p:txBody>
      </p:sp>
      <p:sp>
        <p:nvSpPr>
          <p:cNvPr id="7"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29</a:t>
            </a:fld>
            <a:endParaRPr lang="en-US"/>
          </a:p>
        </p:txBody>
      </p:sp>
      <p:sp>
        <p:nvSpPr>
          <p:cNvPr id="8" name="Freeform 7"/>
          <p:cNvSpPr>
            <a:spLocks noEditPoints="1"/>
          </p:cNvSpPr>
          <p:nvPr/>
        </p:nvSpPr>
        <p:spPr bwMode="auto">
          <a:xfrm>
            <a:off x="7026582" y="2883075"/>
            <a:ext cx="423037" cy="423037"/>
          </a:xfrm>
          <a:custGeom>
            <a:avLst/>
            <a:gdLst>
              <a:gd name="T0" fmla="*/ 175 w 176"/>
              <a:gd name="T1" fmla="*/ 169 h 176"/>
              <a:gd name="T2" fmla="*/ 132 w 176"/>
              <a:gd name="T3" fmla="*/ 127 h 176"/>
              <a:gd name="T4" fmla="*/ 152 w 176"/>
              <a:gd name="T5" fmla="*/ 76 h 176"/>
              <a:gd name="T6" fmla="*/ 76 w 176"/>
              <a:gd name="T7" fmla="*/ 0 h 176"/>
              <a:gd name="T8" fmla="*/ 0 w 176"/>
              <a:gd name="T9" fmla="*/ 76 h 176"/>
              <a:gd name="T10" fmla="*/ 76 w 176"/>
              <a:gd name="T11" fmla="*/ 152 h 176"/>
              <a:gd name="T12" fmla="*/ 127 w 176"/>
              <a:gd name="T13" fmla="*/ 132 h 176"/>
              <a:gd name="T14" fmla="*/ 169 w 176"/>
              <a:gd name="T15" fmla="*/ 175 h 176"/>
              <a:gd name="T16" fmla="*/ 172 w 176"/>
              <a:gd name="T17" fmla="*/ 176 h 176"/>
              <a:gd name="T18" fmla="*/ 176 w 176"/>
              <a:gd name="T19" fmla="*/ 172 h 176"/>
              <a:gd name="T20" fmla="*/ 175 w 176"/>
              <a:gd name="T21" fmla="*/ 169 h 176"/>
              <a:gd name="T22" fmla="*/ 76 w 176"/>
              <a:gd name="T23" fmla="*/ 144 h 176"/>
              <a:gd name="T24" fmla="*/ 8 w 176"/>
              <a:gd name="T25" fmla="*/ 76 h 176"/>
              <a:gd name="T26" fmla="*/ 76 w 176"/>
              <a:gd name="T27" fmla="*/ 8 h 176"/>
              <a:gd name="T28" fmla="*/ 144 w 176"/>
              <a:gd name="T29" fmla="*/ 76 h 176"/>
              <a:gd name="T30" fmla="*/ 76 w 176"/>
              <a:gd name="T3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76">
                <a:moveTo>
                  <a:pt x="175" y="169"/>
                </a:moveTo>
                <a:cubicBezTo>
                  <a:pt x="132" y="127"/>
                  <a:pt x="132" y="127"/>
                  <a:pt x="132" y="127"/>
                </a:cubicBezTo>
                <a:cubicBezTo>
                  <a:pt x="145" y="113"/>
                  <a:pt x="152" y="96"/>
                  <a:pt x="152" y="76"/>
                </a:cubicBezTo>
                <a:cubicBezTo>
                  <a:pt x="152" y="34"/>
                  <a:pt x="118" y="0"/>
                  <a:pt x="76" y="0"/>
                </a:cubicBezTo>
                <a:cubicBezTo>
                  <a:pt x="34" y="0"/>
                  <a:pt x="0" y="34"/>
                  <a:pt x="0" y="76"/>
                </a:cubicBezTo>
                <a:cubicBezTo>
                  <a:pt x="0" y="118"/>
                  <a:pt x="34" y="152"/>
                  <a:pt x="76" y="152"/>
                </a:cubicBezTo>
                <a:cubicBezTo>
                  <a:pt x="96" y="152"/>
                  <a:pt x="113" y="145"/>
                  <a:pt x="127" y="132"/>
                </a:cubicBezTo>
                <a:cubicBezTo>
                  <a:pt x="169" y="175"/>
                  <a:pt x="169" y="175"/>
                  <a:pt x="169" y="175"/>
                </a:cubicBezTo>
                <a:cubicBezTo>
                  <a:pt x="170" y="176"/>
                  <a:pt x="171" y="176"/>
                  <a:pt x="172" y="176"/>
                </a:cubicBezTo>
                <a:cubicBezTo>
                  <a:pt x="174" y="176"/>
                  <a:pt x="176" y="174"/>
                  <a:pt x="176" y="172"/>
                </a:cubicBezTo>
                <a:cubicBezTo>
                  <a:pt x="176" y="171"/>
                  <a:pt x="176" y="170"/>
                  <a:pt x="175" y="169"/>
                </a:cubicBezTo>
                <a:moveTo>
                  <a:pt x="76" y="144"/>
                </a:moveTo>
                <a:cubicBezTo>
                  <a:pt x="38" y="144"/>
                  <a:pt x="8" y="114"/>
                  <a:pt x="8" y="76"/>
                </a:cubicBezTo>
                <a:cubicBezTo>
                  <a:pt x="8" y="38"/>
                  <a:pt x="38" y="8"/>
                  <a:pt x="76" y="8"/>
                </a:cubicBezTo>
                <a:cubicBezTo>
                  <a:pt x="114" y="8"/>
                  <a:pt x="144" y="38"/>
                  <a:pt x="144" y="76"/>
                </a:cubicBezTo>
                <a:cubicBezTo>
                  <a:pt x="144" y="114"/>
                  <a:pt x="114" y="144"/>
                  <a:pt x="76"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10" name="Freeform 9"/>
          <p:cNvSpPr>
            <a:spLocks noEditPoints="1"/>
          </p:cNvSpPr>
          <p:nvPr/>
        </p:nvSpPr>
        <p:spPr bwMode="auto">
          <a:xfrm>
            <a:off x="3957526" y="2709014"/>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sp>
        <p:nvSpPr>
          <p:cNvPr id="11" name="Freeform 10"/>
          <p:cNvSpPr>
            <a:spLocks noEditPoints="1"/>
          </p:cNvSpPr>
          <p:nvPr/>
        </p:nvSpPr>
        <p:spPr bwMode="auto">
          <a:xfrm>
            <a:off x="3849944" y="2874449"/>
            <a:ext cx="413844" cy="423037"/>
          </a:xfrm>
          <a:custGeom>
            <a:avLst/>
            <a:gdLst>
              <a:gd name="T0" fmla="*/ 64 w 176"/>
              <a:gd name="T1" fmla="*/ 96 h 176"/>
              <a:gd name="T2" fmla="*/ 60 w 176"/>
              <a:gd name="T3" fmla="*/ 100 h 176"/>
              <a:gd name="T4" fmla="*/ 61 w 176"/>
              <a:gd name="T5" fmla="*/ 103 h 176"/>
              <a:gd name="T6" fmla="*/ 85 w 176"/>
              <a:gd name="T7" fmla="*/ 127 h 176"/>
              <a:gd name="T8" fmla="*/ 88 w 176"/>
              <a:gd name="T9" fmla="*/ 128 h 176"/>
              <a:gd name="T10" fmla="*/ 91 w 176"/>
              <a:gd name="T11" fmla="*/ 127 h 176"/>
              <a:gd name="T12" fmla="*/ 115 w 176"/>
              <a:gd name="T13" fmla="*/ 103 h 176"/>
              <a:gd name="T14" fmla="*/ 116 w 176"/>
              <a:gd name="T15" fmla="*/ 100 h 176"/>
              <a:gd name="T16" fmla="*/ 112 w 176"/>
              <a:gd name="T17" fmla="*/ 96 h 176"/>
              <a:gd name="T18" fmla="*/ 109 w 176"/>
              <a:gd name="T19" fmla="*/ 97 h 176"/>
              <a:gd name="T20" fmla="*/ 92 w 176"/>
              <a:gd name="T21" fmla="*/ 114 h 176"/>
              <a:gd name="T22" fmla="*/ 92 w 176"/>
              <a:gd name="T23" fmla="*/ 4 h 176"/>
              <a:gd name="T24" fmla="*/ 92 w 176"/>
              <a:gd name="T25" fmla="*/ 4 h 176"/>
              <a:gd name="T26" fmla="*/ 88 w 176"/>
              <a:gd name="T27" fmla="*/ 0 h 176"/>
              <a:gd name="T28" fmla="*/ 84 w 176"/>
              <a:gd name="T29" fmla="*/ 4 h 176"/>
              <a:gd name="T30" fmla="*/ 84 w 176"/>
              <a:gd name="T31" fmla="*/ 114 h 176"/>
              <a:gd name="T32" fmla="*/ 67 w 176"/>
              <a:gd name="T33" fmla="*/ 97 h 176"/>
              <a:gd name="T34" fmla="*/ 64 w 176"/>
              <a:gd name="T35" fmla="*/ 96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96"/>
                </a:moveTo>
                <a:cubicBezTo>
                  <a:pt x="62" y="96"/>
                  <a:pt x="60" y="98"/>
                  <a:pt x="60" y="100"/>
                </a:cubicBezTo>
                <a:cubicBezTo>
                  <a:pt x="60" y="101"/>
                  <a:pt x="60" y="102"/>
                  <a:pt x="61" y="103"/>
                </a:cubicBezTo>
                <a:cubicBezTo>
                  <a:pt x="85" y="127"/>
                  <a:pt x="85" y="127"/>
                  <a:pt x="85" y="127"/>
                </a:cubicBezTo>
                <a:cubicBezTo>
                  <a:pt x="86" y="128"/>
                  <a:pt x="87" y="128"/>
                  <a:pt x="88" y="128"/>
                </a:cubicBezTo>
                <a:cubicBezTo>
                  <a:pt x="89" y="128"/>
                  <a:pt x="90" y="128"/>
                  <a:pt x="91" y="127"/>
                </a:cubicBezTo>
                <a:cubicBezTo>
                  <a:pt x="115" y="103"/>
                  <a:pt x="115" y="103"/>
                  <a:pt x="115" y="103"/>
                </a:cubicBezTo>
                <a:cubicBezTo>
                  <a:pt x="116" y="102"/>
                  <a:pt x="116" y="101"/>
                  <a:pt x="116" y="100"/>
                </a:cubicBezTo>
                <a:cubicBezTo>
                  <a:pt x="116" y="98"/>
                  <a:pt x="114" y="96"/>
                  <a:pt x="112" y="96"/>
                </a:cubicBezTo>
                <a:cubicBezTo>
                  <a:pt x="111" y="96"/>
                  <a:pt x="110" y="96"/>
                  <a:pt x="109" y="97"/>
                </a:cubicBezTo>
                <a:cubicBezTo>
                  <a:pt x="92" y="114"/>
                  <a:pt x="92" y="114"/>
                  <a:pt x="92" y="114"/>
                </a:cubicBezTo>
                <a:cubicBezTo>
                  <a:pt x="92" y="4"/>
                  <a:pt x="92" y="4"/>
                  <a:pt x="92" y="4"/>
                </a:cubicBezTo>
                <a:cubicBezTo>
                  <a:pt x="92" y="4"/>
                  <a:pt x="92" y="4"/>
                  <a:pt x="92" y="4"/>
                </a:cubicBezTo>
                <a:cubicBezTo>
                  <a:pt x="92" y="2"/>
                  <a:pt x="90" y="0"/>
                  <a:pt x="88" y="0"/>
                </a:cubicBezTo>
                <a:cubicBezTo>
                  <a:pt x="86" y="0"/>
                  <a:pt x="84" y="2"/>
                  <a:pt x="84" y="4"/>
                </a:cubicBezTo>
                <a:cubicBezTo>
                  <a:pt x="84" y="114"/>
                  <a:pt x="84" y="114"/>
                  <a:pt x="84" y="114"/>
                </a:cubicBezTo>
                <a:cubicBezTo>
                  <a:pt x="67" y="97"/>
                  <a:pt x="67" y="97"/>
                  <a:pt x="67" y="97"/>
                </a:cubicBezTo>
                <a:cubicBezTo>
                  <a:pt x="66" y="96"/>
                  <a:pt x="65" y="96"/>
                  <a:pt x="64" y="96"/>
                </a:cubicBezTo>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uk-UA"/>
            </a:defPPr>
            <a:lvl1pPr marL="0" algn="l" defTabSz="562356" rtl="0" eaLnBrk="1" latinLnBrk="0" hangingPunct="1">
              <a:defRPr sz="1107" kern="1200">
                <a:solidFill>
                  <a:schemeClr val="tx1"/>
                </a:solidFill>
                <a:latin typeface="+mn-lt"/>
                <a:ea typeface="+mn-ea"/>
                <a:cs typeface="+mn-cs"/>
              </a:defRPr>
            </a:lvl1pPr>
            <a:lvl2pPr marL="281178" algn="l" defTabSz="562356" rtl="0" eaLnBrk="1" latinLnBrk="0" hangingPunct="1">
              <a:defRPr sz="1107" kern="1200">
                <a:solidFill>
                  <a:schemeClr val="tx1"/>
                </a:solidFill>
                <a:latin typeface="+mn-lt"/>
                <a:ea typeface="+mn-ea"/>
                <a:cs typeface="+mn-cs"/>
              </a:defRPr>
            </a:lvl2pPr>
            <a:lvl3pPr marL="562356" algn="l" defTabSz="562356" rtl="0" eaLnBrk="1" latinLnBrk="0" hangingPunct="1">
              <a:defRPr sz="1107" kern="1200">
                <a:solidFill>
                  <a:schemeClr val="tx1"/>
                </a:solidFill>
                <a:latin typeface="+mn-lt"/>
                <a:ea typeface="+mn-ea"/>
                <a:cs typeface="+mn-cs"/>
              </a:defRPr>
            </a:lvl3pPr>
            <a:lvl4pPr marL="843534" algn="l" defTabSz="562356" rtl="0" eaLnBrk="1" latinLnBrk="0" hangingPunct="1">
              <a:defRPr sz="1107" kern="1200">
                <a:solidFill>
                  <a:schemeClr val="tx1"/>
                </a:solidFill>
                <a:latin typeface="+mn-lt"/>
                <a:ea typeface="+mn-ea"/>
                <a:cs typeface="+mn-cs"/>
              </a:defRPr>
            </a:lvl4pPr>
            <a:lvl5pPr marL="1124712" algn="l" defTabSz="562356" rtl="0" eaLnBrk="1" latinLnBrk="0" hangingPunct="1">
              <a:defRPr sz="1107" kern="1200">
                <a:solidFill>
                  <a:schemeClr val="tx1"/>
                </a:solidFill>
                <a:latin typeface="+mn-lt"/>
                <a:ea typeface="+mn-ea"/>
                <a:cs typeface="+mn-cs"/>
              </a:defRPr>
            </a:lvl5pPr>
            <a:lvl6pPr marL="1405890" algn="l" defTabSz="562356" rtl="0" eaLnBrk="1" latinLnBrk="0" hangingPunct="1">
              <a:defRPr sz="1107" kern="1200">
                <a:solidFill>
                  <a:schemeClr val="tx1"/>
                </a:solidFill>
                <a:latin typeface="+mn-lt"/>
                <a:ea typeface="+mn-ea"/>
                <a:cs typeface="+mn-cs"/>
              </a:defRPr>
            </a:lvl6pPr>
            <a:lvl7pPr marL="1687068" algn="l" defTabSz="562356" rtl="0" eaLnBrk="1" latinLnBrk="0" hangingPunct="1">
              <a:defRPr sz="1107" kern="1200">
                <a:solidFill>
                  <a:schemeClr val="tx1"/>
                </a:solidFill>
                <a:latin typeface="+mn-lt"/>
                <a:ea typeface="+mn-ea"/>
                <a:cs typeface="+mn-cs"/>
              </a:defRPr>
            </a:lvl7pPr>
            <a:lvl8pPr marL="1968246" algn="l" defTabSz="562356" rtl="0" eaLnBrk="1" latinLnBrk="0" hangingPunct="1">
              <a:defRPr sz="1107" kern="1200">
                <a:solidFill>
                  <a:schemeClr val="tx1"/>
                </a:solidFill>
                <a:latin typeface="+mn-lt"/>
                <a:ea typeface="+mn-ea"/>
                <a:cs typeface="+mn-cs"/>
              </a:defRPr>
            </a:lvl8pPr>
            <a:lvl9pPr marL="2249424" algn="l" defTabSz="562356" rtl="0" eaLnBrk="1" latinLnBrk="0" hangingPunct="1">
              <a:defRPr sz="1107" kern="1200">
                <a:solidFill>
                  <a:schemeClr val="tx1"/>
                </a:solidFill>
                <a:latin typeface="+mn-lt"/>
                <a:ea typeface="+mn-ea"/>
                <a:cs typeface="+mn-cs"/>
              </a:defRPr>
            </a:lvl9pPr>
          </a:lstStyle>
          <a:p>
            <a:endParaRPr lang="uk-UA"/>
          </a:p>
        </p:txBody>
      </p:sp>
      <p:graphicFrame>
        <p:nvGraphicFramePr>
          <p:cNvPr id="12" name="Object 11"/>
          <p:cNvGraphicFramePr>
            <a:graphicFrameLocks noChangeAspect="1"/>
          </p:cNvGraphicFramePr>
          <p:nvPr/>
        </p:nvGraphicFramePr>
        <p:xfrm>
          <a:off x="6019942" y="3238313"/>
          <a:ext cx="2967328" cy="1964051"/>
        </p:xfrm>
        <a:graphic>
          <a:graphicData uri="http://schemas.openxmlformats.org/presentationml/2006/ole">
            <mc:AlternateContent xmlns:mc="http://schemas.openxmlformats.org/markup-compatibility/2006">
              <mc:Choice xmlns:v="urn:schemas-microsoft-com:vml" Requires="v">
                <p:oleObj spid="_x0000_s1230" name="Visio" r:id="rId4" imgW="4154905" imgH="2748890" progId="Visio.Drawing.11">
                  <p:embed/>
                </p:oleObj>
              </mc:Choice>
              <mc:Fallback>
                <p:oleObj name="Visio" r:id="rId4" imgW="4154905" imgH="2748890" progId="Visio.Drawing.11">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942" y="3238313"/>
                        <a:ext cx="2967328" cy="1964051"/>
                      </a:xfrm>
                      <a:prstGeom prst="rect">
                        <a:avLst/>
                      </a:prstGeom>
                      <a:noFill/>
                      <a:ln>
                        <a:noFill/>
                      </a:ln>
                      <a:effectLst/>
                    </p:spPr>
                  </p:pic>
                </p:oleObj>
              </mc:Fallback>
            </mc:AlternateContent>
          </a:graphicData>
        </a:graphic>
      </p:graphicFrame>
      <p:grpSp>
        <p:nvGrpSpPr>
          <p:cNvPr id="13" name="Group 12"/>
          <p:cNvGrpSpPr/>
          <p:nvPr/>
        </p:nvGrpSpPr>
        <p:grpSpPr>
          <a:xfrm>
            <a:off x="7220000" y="2570959"/>
            <a:ext cx="1154927" cy="519836"/>
            <a:chOff x="2654625" y="1207656"/>
            <a:chExt cx="1539903" cy="693115"/>
          </a:xfrm>
        </p:grpSpPr>
        <p:grpSp>
          <p:nvGrpSpPr>
            <p:cNvPr id="14" name="Group 13"/>
            <p:cNvGrpSpPr/>
            <p:nvPr/>
          </p:nvGrpSpPr>
          <p:grpSpPr>
            <a:xfrm>
              <a:off x="3145859" y="1417091"/>
              <a:ext cx="472605" cy="483680"/>
              <a:chOff x="3791874" y="1849139"/>
              <a:chExt cx="472605" cy="483680"/>
            </a:xfrm>
          </p:grpSpPr>
          <p:sp>
            <p:nvSpPr>
              <p:cNvPr id="19" name="Rounded Rectangle 18"/>
              <p:cNvSpPr/>
              <p:nvPr/>
            </p:nvSpPr>
            <p:spPr>
              <a:xfrm>
                <a:off x="3791874" y="1849139"/>
                <a:ext cx="472605" cy="483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0" name="TextBox 19"/>
              <p:cNvSpPr txBox="1"/>
              <p:nvPr/>
            </p:nvSpPr>
            <p:spPr>
              <a:xfrm>
                <a:off x="3893363" y="1932582"/>
                <a:ext cx="316754" cy="400109"/>
              </a:xfrm>
              <a:prstGeom prst="rect">
                <a:avLst/>
              </a:prstGeom>
              <a:noFill/>
            </p:spPr>
            <p:txBody>
              <a:bodyPr wrap="none" rtlCol="0">
                <a:spAutoFit/>
              </a:bodyPr>
              <a:lstStyle/>
              <a:p>
                <a:r>
                  <a:rPr lang="en-CA" sz="1350" dirty="0"/>
                  <a:t>f</a:t>
                </a:r>
              </a:p>
            </p:txBody>
          </p:sp>
        </p:grpSp>
        <p:sp>
          <p:nvSpPr>
            <p:cNvPr id="15" name="Right Arrow 14"/>
            <p:cNvSpPr/>
            <p:nvPr/>
          </p:nvSpPr>
          <p:spPr>
            <a:xfrm>
              <a:off x="2654625" y="1605503"/>
              <a:ext cx="440294"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16" name="TextBox 15"/>
            <p:cNvSpPr txBox="1"/>
            <p:nvPr/>
          </p:nvSpPr>
          <p:spPr>
            <a:xfrm>
              <a:off x="2661885" y="1207656"/>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n1</a:t>
              </a:r>
            </a:p>
          </p:txBody>
        </p:sp>
        <p:sp>
          <p:nvSpPr>
            <p:cNvPr id="17" name="Right Arrow 16"/>
            <p:cNvSpPr/>
            <p:nvPr/>
          </p:nvSpPr>
          <p:spPr>
            <a:xfrm>
              <a:off x="3652355" y="1605503"/>
              <a:ext cx="542173"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18" name="TextBox 17"/>
            <p:cNvSpPr txBox="1"/>
            <p:nvPr/>
          </p:nvSpPr>
          <p:spPr>
            <a:xfrm>
              <a:off x="3745053" y="1218237"/>
              <a:ext cx="440720" cy="369332"/>
            </a:xfrm>
            <a:prstGeom prst="rect">
              <a:avLst/>
            </a:prstGeom>
            <a:noFill/>
          </p:spPr>
          <p:txBody>
            <a:bodyPr wrap="none" rtlCol="0">
              <a:spAutoFit/>
            </a:bodyPr>
            <a:lstStyle/>
            <a:p>
              <a:r>
                <a:rPr lang="en-CA" sz="1200" dirty="0">
                  <a:latin typeface="Times New Roman" pitchFamily="18" charset="0"/>
                  <a:cs typeface="Times New Roman" pitchFamily="18" charset="0"/>
                </a:rPr>
                <a:t>a1</a:t>
              </a:r>
            </a:p>
          </p:txBody>
        </p:sp>
      </p:grpSp>
      <p:grpSp>
        <p:nvGrpSpPr>
          <p:cNvPr id="21" name="Group 20"/>
          <p:cNvGrpSpPr/>
          <p:nvPr/>
        </p:nvGrpSpPr>
        <p:grpSpPr>
          <a:xfrm>
            <a:off x="6053057" y="2328749"/>
            <a:ext cx="1365043" cy="1352087"/>
            <a:chOff x="1117673" y="908720"/>
            <a:chExt cx="1820056" cy="1802783"/>
          </a:xfrm>
        </p:grpSpPr>
        <p:grpSp>
          <p:nvGrpSpPr>
            <p:cNvPr id="23" name="Group 22"/>
            <p:cNvGrpSpPr/>
            <p:nvPr/>
          </p:nvGrpSpPr>
          <p:grpSpPr>
            <a:xfrm>
              <a:off x="2228942" y="1479895"/>
              <a:ext cx="407519" cy="451653"/>
              <a:chOff x="2874957" y="1911943"/>
              <a:chExt cx="407519" cy="451653"/>
            </a:xfrm>
          </p:grpSpPr>
          <p:sp>
            <p:nvSpPr>
              <p:cNvPr id="37" name="Oval 36"/>
              <p:cNvSpPr/>
              <p:nvPr/>
            </p:nvSpPr>
            <p:spPr>
              <a:xfrm>
                <a:off x="2874957" y="1911943"/>
                <a:ext cx="407519" cy="439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8" name="TextBox 37"/>
              <p:cNvSpPr txBox="1"/>
              <p:nvPr/>
            </p:nvSpPr>
            <p:spPr>
              <a:xfrm>
                <a:off x="2893409" y="1963487"/>
                <a:ext cx="370187" cy="400109"/>
              </a:xfrm>
              <a:prstGeom prst="rect">
                <a:avLst/>
              </a:prstGeom>
              <a:noFill/>
            </p:spPr>
            <p:txBody>
              <a:bodyPr wrap="none" rtlCol="0">
                <a:spAutoFit/>
              </a:bodyPr>
              <a:lstStyle/>
              <a:p>
                <a:r>
                  <a:rPr lang="en-CA" sz="1350" dirty="0"/>
                  <a:t>∑</a:t>
                </a:r>
              </a:p>
            </p:txBody>
          </p:sp>
        </p:grpSp>
        <p:sp>
          <p:nvSpPr>
            <p:cNvPr id="24" name="Right Arrow 23"/>
            <p:cNvSpPr/>
            <p:nvPr/>
          </p:nvSpPr>
          <p:spPr>
            <a:xfrm rot="1505404">
              <a:off x="1530232" y="1234079"/>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5" name="TextBox 24"/>
            <p:cNvSpPr txBox="1"/>
            <p:nvPr/>
          </p:nvSpPr>
          <p:spPr>
            <a:xfrm>
              <a:off x="1644563" y="908720"/>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1</a:t>
              </a:r>
            </a:p>
          </p:txBody>
        </p:sp>
        <p:sp>
          <p:nvSpPr>
            <p:cNvPr id="27" name="TextBox 26"/>
            <p:cNvSpPr txBox="1"/>
            <p:nvPr/>
          </p:nvSpPr>
          <p:spPr>
            <a:xfrm>
              <a:off x="1117673" y="980728"/>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P1</a:t>
              </a:r>
            </a:p>
          </p:txBody>
        </p:sp>
        <p:sp>
          <p:nvSpPr>
            <p:cNvPr id="28" name="TextBox 27"/>
            <p:cNvSpPr txBox="1"/>
            <p:nvPr/>
          </p:nvSpPr>
          <p:spPr>
            <a:xfrm>
              <a:off x="1117673" y="1556792"/>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P2</a:t>
              </a:r>
            </a:p>
          </p:txBody>
        </p:sp>
        <p:sp>
          <p:nvSpPr>
            <p:cNvPr id="29" name="TextBox 28"/>
            <p:cNvSpPr txBox="1"/>
            <p:nvPr/>
          </p:nvSpPr>
          <p:spPr>
            <a:xfrm>
              <a:off x="1117673" y="2172893"/>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P3</a:t>
              </a:r>
            </a:p>
          </p:txBody>
        </p:sp>
        <p:sp>
          <p:nvSpPr>
            <p:cNvPr id="30" name="Right Arrow 29"/>
            <p:cNvSpPr/>
            <p:nvPr/>
          </p:nvSpPr>
          <p:spPr>
            <a:xfrm>
              <a:off x="1544680" y="1668306"/>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1" name="TextBox 30"/>
            <p:cNvSpPr txBox="1"/>
            <p:nvPr/>
          </p:nvSpPr>
          <p:spPr>
            <a:xfrm>
              <a:off x="1621729" y="1362255"/>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2</a:t>
              </a:r>
            </a:p>
          </p:txBody>
        </p:sp>
        <p:sp>
          <p:nvSpPr>
            <p:cNvPr id="33" name="Right Arrow 32"/>
            <p:cNvSpPr/>
            <p:nvPr/>
          </p:nvSpPr>
          <p:spPr>
            <a:xfrm rot="20075008">
              <a:off x="1530898" y="2058667"/>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4" name="TextBox 33"/>
            <p:cNvSpPr txBox="1"/>
            <p:nvPr/>
          </p:nvSpPr>
          <p:spPr>
            <a:xfrm>
              <a:off x="1616787" y="1782916"/>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3</a:t>
              </a:r>
            </a:p>
          </p:txBody>
        </p:sp>
        <p:sp>
          <p:nvSpPr>
            <p:cNvPr id="35" name="Right Arrow 34"/>
            <p:cNvSpPr/>
            <p:nvPr/>
          </p:nvSpPr>
          <p:spPr>
            <a:xfrm rot="16200000">
              <a:off x="2092222" y="2256837"/>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6" name="TextBox 35"/>
            <p:cNvSpPr txBox="1"/>
            <p:nvPr/>
          </p:nvSpPr>
          <p:spPr>
            <a:xfrm>
              <a:off x="2486324" y="2342171"/>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b1</a:t>
              </a:r>
            </a:p>
          </p:txBody>
        </p:sp>
      </p:grpSp>
      <p:graphicFrame>
        <p:nvGraphicFramePr>
          <p:cNvPr id="39" name="Object 38"/>
          <p:cNvGraphicFramePr>
            <a:graphicFrameLocks noChangeAspect="1"/>
          </p:cNvGraphicFramePr>
          <p:nvPr/>
        </p:nvGraphicFramePr>
        <p:xfrm>
          <a:off x="6120206" y="5872049"/>
          <a:ext cx="2752763" cy="216024"/>
        </p:xfrm>
        <a:graphic>
          <a:graphicData uri="http://schemas.openxmlformats.org/presentationml/2006/ole">
            <mc:AlternateContent xmlns:mc="http://schemas.openxmlformats.org/markup-compatibility/2006">
              <mc:Choice xmlns:v="urn:schemas-microsoft-com:vml" Requires="v">
                <p:oleObj spid="_x0000_s1231" name="Equation" r:id="rId6" imgW="1981080" imgH="228600" progId="Equation.3">
                  <p:embed/>
                </p:oleObj>
              </mc:Choice>
              <mc:Fallback>
                <p:oleObj name="Equation" r:id="rId6" imgW="1981080" imgH="228600" progId="Equation.3">
                  <p:embed/>
                  <p:pic>
                    <p:nvPicPr>
                      <p:cNvPr id="39" name="Object 38"/>
                      <p:cNvPicPr>
                        <a:picLocks noChangeAspect="1" noChangeArrowheads="1"/>
                      </p:cNvPicPr>
                      <p:nvPr/>
                    </p:nvPicPr>
                    <p:blipFill>
                      <a:blip r:embed="rId7"/>
                      <a:srcRect/>
                      <a:stretch>
                        <a:fillRect/>
                      </a:stretch>
                    </p:blipFill>
                    <p:spPr bwMode="auto">
                      <a:xfrm>
                        <a:off x="6120206" y="5872049"/>
                        <a:ext cx="2752763" cy="216024"/>
                      </a:xfrm>
                      <a:prstGeom prst="rect">
                        <a:avLst/>
                      </a:prstGeom>
                      <a:noFill/>
                      <a:ln>
                        <a:noFill/>
                      </a:ln>
                    </p:spPr>
                  </p:pic>
                </p:oleObj>
              </mc:Fallback>
            </mc:AlternateContent>
          </a:graphicData>
        </a:graphic>
      </p:graphicFrame>
      <p:graphicFrame>
        <p:nvGraphicFramePr>
          <p:cNvPr id="40" name="Object 39"/>
          <p:cNvGraphicFramePr>
            <a:graphicFrameLocks noChangeAspect="1"/>
          </p:cNvGraphicFramePr>
          <p:nvPr/>
        </p:nvGraphicFramePr>
        <p:xfrm>
          <a:off x="6089698" y="3643199"/>
          <a:ext cx="2668972" cy="214992"/>
        </p:xfrm>
        <a:graphic>
          <a:graphicData uri="http://schemas.openxmlformats.org/presentationml/2006/ole">
            <mc:AlternateContent xmlns:mc="http://schemas.openxmlformats.org/markup-compatibility/2006">
              <mc:Choice xmlns:v="urn:schemas-microsoft-com:vml" Requires="v">
                <p:oleObj spid="_x0000_s1232" name="Equation" r:id="rId8" imgW="1930320" imgH="228600" progId="Equation.3">
                  <p:embed/>
                </p:oleObj>
              </mc:Choice>
              <mc:Fallback>
                <p:oleObj name="Equation" r:id="rId8" imgW="1930320" imgH="228600" progId="Equation.3">
                  <p:embed/>
                  <p:pic>
                    <p:nvPicPr>
                      <p:cNvPr id="40" name="Object 39"/>
                      <p:cNvPicPr>
                        <a:picLocks noChangeAspect="1" noChangeArrowheads="1"/>
                      </p:cNvPicPr>
                      <p:nvPr/>
                    </p:nvPicPr>
                    <p:blipFill>
                      <a:blip r:embed="rId9"/>
                      <a:srcRect/>
                      <a:stretch>
                        <a:fillRect/>
                      </a:stretch>
                    </p:blipFill>
                    <p:spPr bwMode="auto">
                      <a:xfrm>
                        <a:off x="6089698" y="3643199"/>
                        <a:ext cx="2668972" cy="214992"/>
                      </a:xfrm>
                      <a:prstGeom prst="rect">
                        <a:avLst/>
                      </a:prstGeom>
                      <a:noFill/>
                      <a:ln>
                        <a:noFill/>
                      </a:ln>
                    </p:spPr>
                  </p:pic>
                </p:oleObj>
              </mc:Fallback>
            </mc:AlternateContent>
          </a:graphicData>
        </a:graphic>
      </p:graphicFrame>
      <p:grpSp>
        <p:nvGrpSpPr>
          <p:cNvPr id="41" name="Group 40"/>
          <p:cNvGrpSpPr/>
          <p:nvPr/>
        </p:nvGrpSpPr>
        <p:grpSpPr>
          <a:xfrm>
            <a:off x="7217182" y="4788834"/>
            <a:ext cx="1154927" cy="519836"/>
            <a:chOff x="2654625" y="1207656"/>
            <a:chExt cx="1539903" cy="693115"/>
          </a:xfrm>
        </p:grpSpPr>
        <p:grpSp>
          <p:nvGrpSpPr>
            <p:cNvPr id="42" name="Group 41"/>
            <p:cNvGrpSpPr/>
            <p:nvPr/>
          </p:nvGrpSpPr>
          <p:grpSpPr>
            <a:xfrm>
              <a:off x="3145859" y="1417091"/>
              <a:ext cx="472605" cy="483680"/>
              <a:chOff x="3791874" y="1849139"/>
              <a:chExt cx="472605" cy="483680"/>
            </a:xfrm>
          </p:grpSpPr>
          <p:sp>
            <p:nvSpPr>
              <p:cNvPr id="47" name="Rounded Rectangle 46"/>
              <p:cNvSpPr/>
              <p:nvPr/>
            </p:nvSpPr>
            <p:spPr>
              <a:xfrm>
                <a:off x="3791874" y="1849139"/>
                <a:ext cx="472605" cy="483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8" name="TextBox 47"/>
              <p:cNvSpPr txBox="1"/>
              <p:nvPr/>
            </p:nvSpPr>
            <p:spPr>
              <a:xfrm>
                <a:off x="3893363" y="1932582"/>
                <a:ext cx="316754" cy="400109"/>
              </a:xfrm>
              <a:prstGeom prst="rect">
                <a:avLst/>
              </a:prstGeom>
              <a:noFill/>
            </p:spPr>
            <p:txBody>
              <a:bodyPr wrap="none" rtlCol="0">
                <a:spAutoFit/>
              </a:bodyPr>
              <a:lstStyle/>
              <a:p>
                <a:r>
                  <a:rPr lang="en-CA" sz="1350" dirty="0"/>
                  <a:t>f</a:t>
                </a:r>
              </a:p>
            </p:txBody>
          </p:sp>
        </p:grpSp>
        <p:sp>
          <p:nvSpPr>
            <p:cNvPr id="43" name="Right Arrow 42"/>
            <p:cNvSpPr/>
            <p:nvPr/>
          </p:nvSpPr>
          <p:spPr>
            <a:xfrm>
              <a:off x="2654625" y="1605503"/>
              <a:ext cx="440294"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4" name="TextBox 43"/>
            <p:cNvSpPr txBox="1"/>
            <p:nvPr/>
          </p:nvSpPr>
          <p:spPr>
            <a:xfrm>
              <a:off x="2661885" y="1207656"/>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n2</a:t>
              </a:r>
            </a:p>
          </p:txBody>
        </p:sp>
        <p:sp>
          <p:nvSpPr>
            <p:cNvPr id="45" name="Right Arrow 44"/>
            <p:cNvSpPr/>
            <p:nvPr/>
          </p:nvSpPr>
          <p:spPr>
            <a:xfrm>
              <a:off x="3652355" y="1605503"/>
              <a:ext cx="542173"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6" name="TextBox 45"/>
            <p:cNvSpPr txBox="1"/>
            <p:nvPr/>
          </p:nvSpPr>
          <p:spPr>
            <a:xfrm>
              <a:off x="3745053" y="1218237"/>
              <a:ext cx="440720" cy="369332"/>
            </a:xfrm>
            <a:prstGeom prst="rect">
              <a:avLst/>
            </a:prstGeom>
            <a:noFill/>
          </p:spPr>
          <p:txBody>
            <a:bodyPr wrap="none" rtlCol="0">
              <a:spAutoFit/>
            </a:bodyPr>
            <a:lstStyle/>
            <a:p>
              <a:r>
                <a:rPr lang="en-CA" sz="1200" dirty="0">
                  <a:latin typeface="Times New Roman" pitchFamily="18" charset="0"/>
                  <a:cs typeface="Times New Roman" pitchFamily="18" charset="0"/>
                </a:rPr>
                <a:t>a2</a:t>
              </a:r>
            </a:p>
          </p:txBody>
        </p:sp>
      </p:grpSp>
      <p:grpSp>
        <p:nvGrpSpPr>
          <p:cNvPr id="49" name="Group 48"/>
          <p:cNvGrpSpPr/>
          <p:nvPr/>
        </p:nvGrpSpPr>
        <p:grpSpPr>
          <a:xfrm>
            <a:off x="6058502" y="4534817"/>
            <a:ext cx="1365043" cy="1352087"/>
            <a:chOff x="1117673" y="908720"/>
            <a:chExt cx="1820056" cy="1802783"/>
          </a:xfrm>
        </p:grpSpPr>
        <p:grpSp>
          <p:nvGrpSpPr>
            <p:cNvPr id="50" name="Group 49"/>
            <p:cNvGrpSpPr/>
            <p:nvPr/>
          </p:nvGrpSpPr>
          <p:grpSpPr>
            <a:xfrm>
              <a:off x="2228942" y="1479895"/>
              <a:ext cx="407519" cy="451653"/>
              <a:chOff x="2874957" y="1911943"/>
              <a:chExt cx="407519" cy="451653"/>
            </a:xfrm>
          </p:grpSpPr>
          <p:sp>
            <p:nvSpPr>
              <p:cNvPr id="62" name="Oval 61"/>
              <p:cNvSpPr/>
              <p:nvPr/>
            </p:nvSpPr>
            <p:spPr>
              <a:xfrm>
                <a:off x="2874957" y="1911943"/>
                <a:ext cx="407519" cy="439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3" name="TextBox 62"/>
              <p:cNvSpPr txBox="1"/>
              <p:nvPr/>
            </p:nvSpPr>
            <p:spPr>
              <a:xfrm>
                <a:off x="2893409" y="1963487"/>
                <a:ext cx="370187" cy="400109"/>
              </a:xfrm>
              <a:prstGeom prst="rect">
                <a:avLst/>
              </a:prstGeom>
              <a:noFill/>
            </p:spPr>
            <p:txBody>
              <a:bodyPr wrap="none" rtlCol="0">
                <a:spAutoFit/>
              </a:bodyPr>
              <a:lstStyle/>
              <a:p>
                <a:r>
                  <a:rPr lang="en-CA" sz="1350" dirty="0"/>
                  <a:t>∑</a:t>
                </a:r>
              </a:p>
            </p:txBody>
          </p:sp>
        </p:grpSp>
        <p:sp>
          <p:nvSpPr>
            <p:cNvPr id="51" name="Right Arrow 50"/>
            <p:cNvSpPr/>
            <p:nvPr/>
          </p:nvSpPr>
          <p:spPr>
            <a:xfrm rot="1505404">
              <a:off x="1530232" y="1234079"/>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2" name="TextBox 51"/>
            <p:cNvSpPr txBox="1"/>
            <p:nvPr/>
          </p:nvSpPr>
          <p:spPr>
            <a:xfrm>
              <a:off x="1644563" y="908720"/>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1</a:t>
              </a:r>
            </a:p>
          </p:txBody>
        </p:sp>
        <p:sp>
          <p:nvSpPr>
            <p:cNvPr id="53" name="TextBox 52"/>
            <p:cNvSpPr txBox="1"/>
            <p:nvPr/>
          </p:nvSpPr>
          <p:spPr>
            <a:xfrm>
              <a:off x="1117673" y="980728"/>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P1</a:t>
              </a:r>
            </a:p>
          </p:txBody>
        </p:sp>
        <p:sp>
          <p:nvSpPr>
            <p:cNvPr id="54" name="TextBox 53"/>
            <p:cNvSpPr txBox="1"/>
            <p:nvPr/>
          </p:nvSpPr>
          <p:spPr>
            <a:xfrm>
              <a:off x="1117673" y="1556792"/>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P2</a:t>
              </a:r>
            </a:p>
          </p:txBody>
        </p:sp>
        <p:sp>
          <p:nvSpPr>
            <p:cNvPr id="55" name="TextBox 54"/>
            <p:cNvSpPr txBox="1"/>
            <p:nvPr/>
          </p:nvSpPr>
          <p:spPr>
            <a:xfrm>
              <a:off x="1117673" y="2172893"/>
              <a:ext cx="462093" cy="369332"/>
            </a:xfrm>
            <a:prstGeom prst="rect">
              <a:avLst/>
            </a:prstGeom>
            <a:noFill/>
          </p:spPr>
          <p:txBody>
            <a:bodyPr wrap="none" rtlCol="0">
              <a:spAutoFit/>
            </a:bodyPr>
            <a:lstStyle/>
            <a:p>
              <a:r>
                <a:rPr lang="en-CA" sz="1200" dirty="0">
                  <a:latin typeface="Times New Roman" pitchFamily="18" charset="0"/>
                  <a:cs typeface="Times New Roman" pitchFamily="18" charset="0"/>
                </a:rPr>
                <a:t>P3</a:t>
              </a:r>
            </a:p>
          </p:txBody>
        </p:sp>
        <p:sp>
          <p:nvSpPr>
            <p:cNvPr id="56" name="Right Arrow 55"/>
            <p:cNvSpPr/>
            <p:nvPr/>
          </p:nvSpPr>
          <p:spPr>
            <a:xfrm>
              <a:off x="1544680" y="1668306"/>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7" name="TextBox 56"/>
            <p:cNvSpPr txBox="1"/>
            <p:nvPr/>
          </p:nvSpPr>
          <p:spPr>
            <a:xfrm>
              <a:off x="1621729" y="1362255"/>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2</a:t>
              </a:r>
            </a:p>
          </p:txBody>
        </p:sp>
        <p:sp>
          <p:nvSpPr>
            <p:cNvPr id="58" name="Right Arrow 57"/>
            <p:cNvSpPr/>
            <p:nvPr/>
          </p:nvSpPr>
          <p:spPr>
            <a:xfrm rot="20075008">
              <a:off x="1530898" y="2058667"/>
              <a:ext cx="764098"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9" name="TextBox 58"/>
            <p:cNvSpPr txBox="1"/>
            <p:nvPr/>
          </p:nvSpPr>
          <p:spPr>
            <a:xfrm>
              <a:off x="1616787" y="1782916"/>
              <a:ext cx="517664" cy="369332"/>
            </a:xfrm>
            <a:prstGeom prst="rect">
              <a:avLst/>
            </a:prstGeom>
            <a:noFill/>
          </p:spPr>
          <p:txBody>
            <a:bodyPr wrap="none" rtlCol="0">
              <a:spAutoFit/>
            </a:bodyPr>
            <a:lstStyle/>
            <a:p>
              <a:r>
                <a:rPr lang="en-CA" sz="1050" dirty="0">
                  <a:latin typeface="Times New Roman" pitchFamily="18" charset="0"/>
                  <a:cs typeface="Times New Roman" pitchFamily="18" charset="0"/>
                </a:rPr>
                <a:t>W</a:t>
              </a:r>
              <a:r>
                <a:rPr lang="en-CA" sz="1200" dirty="0">
                  <a:latin typeface="Times New Roman" pitchFamily="18" charset="0"/>
                  <a:cs typeface="Times New Roman" pitchFamily="18" charset="0"/>
                </a:rPr>
                <a:t>3</a:t>
              </a:r>
            </a:p>
          </p:txBody>
        </p:sp>
        <p:sp>
          <p:nvSpPr>
            <p:cNvPr id="60" name="Right Arrow 59"/>
            <p:cNvSpPr/>
            <p:nvPr/>
          </p:nvSpPr>
          <p:spPr>
            <a:xfrm rot="16200000">
              <a:off x="2092222" y="2256837"/>
              <a:ext cx="661599" cy="12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1" name="TextBox 60"/>
            <p:cNvSpPr txBox="1"/>
            <p:nvPr/>
          </p:nvSpPr>
          <p:spPr>
            <a:xfrm>
              <a:off x="2486324" y="2342171"/>
              <a:ext cx="451405" cy="369332"/>
            </a:xfrm>
            <a:prstGeom prst="rect">
              <a:avLst/>
            </a:prstGeom>
            <a:noFill/>
          </p:spPr>
          <p:txBody>
            <a:bodyPr wrap="none" rtlCol="0">
              <a:spAutoFit/>
            </a:bodyPr>
            <a:lstStyle/>
            <a:p>
              <a:r>
                <a:rPr lang="en-CA" sz="1200" dirty="0">
                  <a:latin typeface="Times New Roman" pitchFamily="18" charset="0"/>
                  <a:cs typeface="Times New Roman" pitchFamily="18" charset="0"/>
                </a:rPr>
                <a:t>b2</a:t>
              </a:r>
            </a:p>
          </p:txBody>
        </p:sp>
      </p:grpSp>
      <p:grpSp>
        <p:nvGrpSpPr>
          <p:cNvPr id="64" name="Group 63"/>
          <p:cNvGrpSpPr/>
          <p:nvPr/>
        </p:nvGrpSpPr>
        <p:grpSpPr>
          <a:xfrm>
            <a:off x="4129732" y="2899467"/>
            <a:ext cx="1580000" cy="2337428"/>
            <a:chOff x="323528" y="2029717"/>
            <a:chExt cx="2407220" cy="3474932"/>
          </a:xfrm>
        </p:grpSpPr>
        <p:graphicFrame>
          <p:nvGraphicFramePr>
            <p:cNvPr id="65" name="Object 64"/>
            <p:cNvGraphicFramePr>
              <a:graphicFrameLocks noChangeAspect="1"/>
            </p:cNvGraphicFramePr>
            <p:nvPr/>
          </p:nvGraphicFramePr>
          <p:xfrm>
            <a:off x="395536" y="2320124"/>
            <a:ext cx="2335212" cy="3184525"/>
          </p:xfrm>
          <a:graphic>
            <a:graphicData uri="http://schemas.openxmlformats.org/presentationml/2006/ole">
              <mc:AlternateContent xmlns:mc="http://schemas.openxmlformats.org/markup-compatibility/2006">
                <mc:Choice xmlns:v="urn:schemas-microsoft-com:vml" Requires="v">
                  <p:oleObj spid="_x0000_s1233" name="Equation" r:id="rId10" imgW="1397000" imgH="1905000" progId="Equation.3">
                    <p:embed/>
                  </p:oleObj>
                </mc:Choice>
                <mc:Fallback>
                  <p:oleObj name="Equation" r:id="rId10" imgW="1397000" imgH="1905000" progId="Equation.3">
                    <p:embed/>
                    <p:pic>
                      <p:nvPicPr>
                        <p:cNvPr id="65"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2320124"/>
                          <a:ext cx="233521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p:nvSpPr>
          <p:spPr>
            <a:xfrm>
              <a:off x="323528" y="2029717"/>
              <a:ext cx="2208298" cy="377484"/>
            </a:xfrm>
            <a:prstGeom prst="rect">
              <a:avLst/>
            </a:prstGeom>
            <a:noFill/>
          </p:spPr>
          <p:txBody>
            <a:bodyPr wrap="none" rtlCol="0">
              <a:spAutoFit/>
            </a:bodyPr>
            <a:lstStyle/>
            <a:p>
              <a:r>
                <a:rPr lang="en-CA" sz="1050" b="1" dirty="0"/>
                <a:t>Matrix Representation</a:t>
              </a:r>
            </a:p>
          </p:txBody>
        </p:sp>
      </p:grpSp>
    </p:spTree>
    <p:extLst>
      <p:ext uri="{BB962C8B-B14F-4D97-AF65-F5344CB8AC3E}">
        <p14:creationId xmlns:p14="http://schemas.microsoft.com/office/powerpoint/2010/main" val="33087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191 -0.01365 L -0.00191 0.22785 " pathEditMode="relative" rAng="0" ptsTypes="AA">
                                      <p:cBhvr>
                                        <p:cTn id="40" dur="2000" fill="hold"/>
                                        <p:tgtEl>
                                          <p:spTgt spid="21"/>
                                        </p:tgtEl>
                                        <p:attrNameLst>
                                          <p:attrName>ppt_x</p:attrName>
                                          <p:attrName>ppt_y</p:attrName>
                                        </p:attrNameLst>
                                      </p:cBhvr>
                                      <p:rCtr x="0" y="12075"/>
                                    </p:animMotion>
                                  </p:childTnLst>
                                </p:cTn>
                              </p:par>
                              <p:par>
                                <p:cTn id="41" presetID="42" presetClass="path" presetSubtype="0" accel="50000" decel="50000" fill="hold" nodeType="withEffect">
                                  <p:stCondLst>
                                    <p:cond delay="0"/>
                                  </p:stCondLst>
                                  <p:childTnLst>
                                    <p:animMotion origin="layout" path="M -0.00052 -0.01018 L -0.00052 0.23988 " pathEditMode="relative" rAng="0" ptsTypes="AA">
                                      <p:cBhvr>
                                        <p:cTn id="42" dur="2000" fill="hold"/>
                                        <p:tgtEl>
                                          <p:spTgt spid="13"/>
                                        </p:tgtEl>
                                        <p:attrNameLst>
                                          <p:attrName>ppt_x</p:attrName>
                                          <p:attrName>ppt_y</p:attrName>
                                        </p:attrNameLst>
                                      </p:cBhvr>
                                      <p:rCtr x="0" y="12491"/>
                                    </p:animMotion>
                                  </p:childTnLst>
                                </p:cTn>
                              </p:par>
                              <p:par>
                                <p:cTn id="43" presetID="42" presetClass="path" presetSubtype="0" accel="50000" decel="50000" fill="hold" nodeType="withEffect">
                                  <p:stCondLst>
                                    <p:cond delay="0"/>
                                  </p:stCondLst>
                                  <p:childTnLst>
                                    <p:animMotion origin="layout" path="M -0.0026 -0.20069 L -4.58333E-6 -0.01041 " pathEditMode="relative" rAng="0" ptsTypes="AA">
                                      <p:cBhvr>
                                        <p:cTn id="44" dur="2000" spd="-100000" fill="hold"/>
                                        <p:tgtEl>
                                          <p:spTgt spid="49"/>
                                        </p:tgtEl>
                                        <p:attrNameLst>
                                          <p:attrName>ppt_x</p:attrName>
                                          <p:attrName>ppt_y</p:attrName>
                                        </p:attrNameLst>
                                      </p:cBhvr>
                                      <p:rCtr x="130" y="9514"/>
                                    </p:animMotion>
                                  </p:childTnLst>
                                </p:cTn>
                              </p:par>
                              <p:par>
                                <p:cTn id="45" presetID="42" presetClass="path" presetSubtype="0" accel="50000" decel="50000" fill="hold" nodeType="withEffect">
                                  <p:stCondLst>
                                    <p:cond delay="0"/>
                                  </p:stCondLst>
                                  <p:childTnLst>
                                    <p:animMotion origin="layout" path="M -0.00208 -0.18691 L -0.00069 1.06408E-7 " pathEditMode="relative" rAng="0" ptsTypes="AA">
                                      <p:cBhvr>
                                        <p:cTn id="46" dur="2000" spd="-100000" fill="hold"/>
                                        <p:tgtEl>
                                          <p:spTgt spid="41"/>
                                        </p:tgtEl>
                                        <p:attrNameLst>
                                          <p:attrName>ppt_x</p:attrName>
                                          <p:attrName>ppt_y</p:attrName>
                                        </p:attrNameLst>
                                      </p:cBhvr>
                                      <p:rCtr x="69" y="9345"/>
                                    </p:animMotion>
                                  </p:childTnLst>
                                </p:cTn>
                              </p:par>
                              <p:par>
                                <p:cTn id="47" presetID="10" presetClass="exit" presetSubtype="0" fill="hold" nodeType="withEffect">
                                  <p:stCondLst>
                                    <p:cond delay="0"/>
                                  </p:stCondLst>
                                  <p:childTnLst>
                                    <p:animEffect transition="out" filter="fade">
                                      <p:cBhvr>
                                        <p:cTn id="48" dur="2000"/>
                                        <p:tgtEl>
                                          <p:spTgt spid="40"/>
                                        </p:tgtEl>
                                      </p:cBhvr>
                                    </p:animEffect>
                                    <p:set>
                                      <p:cBhvr>
                                        <p:cTn id="49" dur="1" fill="hold">
                                          <p:stCondLst>
                                            <p:cond delay="1999"/>
                                          </p:stCondLst>
                                        </p:cTn>
                                        <p:tgtEl>
                                          <p:spTgt spid="4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100"/>
                                        <p:tgtEl>
                                          <p:spTgt spid="39"/>
                                        </p:tgtEl>
                                      </p:cBhvr>
                                    </p:animEffect>
                                    <p:set>
                                      <p:cBhvr>
                                        <p:cTn id="52" dur="1" fill="hold">
                                          <p:stCondLst>
                                            <p:cond delay="2099"/>
                                          </p:stCondLst>
                                        </p:cTn>
                                        <p:tgtEl>
                                          <p:spTgt spid="39"/>
                                        </p:tgtEl>
                                        <p:attrNameLst>
                                          <p:attrName>style.visibility</p:attrName>
                                        </p:attrNameLst>
                                      </p:cBhvr>
                                      <p:to>
                                        <p:strVal val="hidden"/>
                                      </p:to>
                                    </p:set>
                                  </p:childTnLst>
                                </p:cTn>
                              </p:par>
                              <p:par>
                                <p:cTn id="53" presetID="10" presetClass="exit" presetSubtype="0" fill="hold" nodeType="withEffect">
                                  <p:stCondLst>
                                    <p:cond delay="150"/>
                                  </p:stCondLst>
                                  <p:childTnLst>
                                    <p:animEffect transition="out" filter="fade">
                                      <p:cBhvr>
                                        <p:cTn id="54" dur="1950"/>
                                        <p:tgtEl>
                                          <p:spTgt spid="21"/>
                                        </p:tgtEl>
                                      </p:cBhvr>
                                    </p:animEffect>
                                    <p:set>
                                      <p:cBhvr>
                                        <p:cTn id="55" dur="1" fill="hold">
                                          <p:stCondLst>
                                            <p:cond delay="1949"/>
                                          </p:stCondLst>
                                        </p:cTn>
                                        <p:tgtEl>
                                          <p:spTgt spid="21"/>
                                        </p:tgtEl>
                                        <p:attrNameLst>
                                          <p:attrName>style.visibility</p:attrName>
                                        </p:attrNameLst>
                                      </p:cBhvr>
                                      <p:to>
                                        <p:strVal val="hidden"/>
                                      </p:to>
                                    </p:set>
                                  </p:childTnLst>
                                </p:cTn>
                              </p:par>
                              <p:par>
                                <p:cTn id="56" presetID="10" presetClass="exit" presetSubtype="0" fill="hold" nodeType="withEffect">
                                  <p:stCondLst>
                                    <p:cond delay="150"/>
                                  </p:stCondLst>
                                  <p:childTnLst>
                                    <p:animEffect transition="out" filter="fade">
                                      <p:cBhvr>
                                        <p:cTn id="57" dur="1950"/>
                                        <p:tgtEl>
                                          <p:spTgt spid="13"/>
                                        </p:tgtEl>
                                      </p:cBhvr>
                                    </p:animEffect>
                                    <p:set>
                                      <p:cBhvr>
                                        <p:cTn id="58" dur="1" fill="hold">
                                          <p:stCondLst>
                                            <p:cond delay="1949"/>
                                          </p:stCondLst>
                                        </p:cTn>
                                        <p:tgtEl>
                                          <p:spTgt spid="13"/>
                                        </p:tgtEl>
                                        <p:attrNameLst>
                                          <p:attrName>style.visibility</p:attrName>
                                        </p:attrNameLst>
                                      </p:cBhvr>
                                      <p:to>
                                        <p:strVal val="hidden"/>
                                      </p:to>
                                    </p:set>
                                  </p:childTnLst>
                                </p:cTn>
                              </p:par>
                              <p:par>
                                <p:cTn id="59" presetID="10" presetClass="exit" presetSubtype="0" fill="hold" nodeType="withEffect">
                                  <p:stCondLst>
                                    <p:cond delay="150"/>
                                  </p:stCondLst>
                                  <p:childTnLst>
                                    <p:animEffect transition="out" filter="fade">
                                      <p:cBhvr>
                                        <p:cTn id="60" dur="1950"/>
                                        <p:tgtEl>
                                          <p:spTgt spid="49"/>
                                        </p:tgtEl>
                                      </p:cBhvr>
                                    </p:animEffect>
                                    <p:set>
                                      <p:cBhvr>
                                        <p:cTn id="61" dur="1" fill="hold">
                                          <p:stCondLst>
                                            <p:cond delay="1949"/>
                                          </p:stCondLst>
                                        </p:cTn>
                                        <p:tgtEl>
                                          <p:spTgt spid="49"/>
                                        </p:tgtEl>
                                        <p:attrNameLst>
                                          <p:attrName>style.visibility</p:attrName>
                                        </p:attrNameLst>
                                      </p:cBhvr>
                                      <p:to>
                                        <p:strVal val="hidden"/>
                                      </p:to>
                                    </p:set>
                                  </p:childTnLst>
                                </p:cTn>
                              </p:par>
                              <p:par>
                                <p:cTn id="62" presetID="10" presetClass="exit" presetSubtype="0" fill="hold" nodeType="withEffect">
                                  <p:stCondLst>
                                    <p:cond delay="100"/>
                                  </p:stCondLst>
                                  <p:childTnLst>
                                    <p:animEffect transition="out" filter="fade">
                                      <p:cBhvr>
                                        <p:cTn id="63" dur="2000"/>
                                        <p:tgtEl>
                                          <p:spTgt spid="41"/>
                                        </p:tgtEl>
                                      </p:cBhvr>
                                    </p:animEffect>
                                    <p:set>
                                      <p:cBhvr>
                                        <p:cTn id="64" dur="1" fill="hold">
                                          <p:stCondLst>
                                            <p:cond delay="1999"/>
                                          </p:stCondLst>
                                        </p:cTn>
                                        <p:tgtEl>
                                          <p:spTgt spid="41"/>
                                        </p:tgtEl>
                                        <p:attrNameLst>
                                          <p:attrName>style.visibility</p:attrName>
                                        </p:attrNameLst>
                                      </p:cBhvr>
                                      <p:to>
                                        <p:strVal val="hidden"/>
                                      </p:to>
                                    </p:set>
                                  </p:childTnLst>
                                </p:cTn>
                              </p:par>
                              <p:par>
                                <p:cTn id="65" presetID="10" presetClass="entr" presetSubtype="0" fill="hold" nodeType="withEffect">
                                  <p:stCondLst>
                                    <p:cond delay="75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3000"/>
                                        <p:tgtEl>
                                          <p:spTgt spid="12"/>
                                        </p:tgtEl>
                                      </p:cBhvr>
                                    </p:animEffect>
                                  </p:childTnLst>
                                </p:cTn>
                              </p:par>
                              <p:par>
                                <p:cTn id="68" presetID="10" presetClass="entr" presetSubtype="0" fill="hold" nodeType="withEffect">
                                  <p:stCondLst>
                                    <p:cond delay="115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8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A7F2B-B776-4162-BD4D-1990B050DD6C}"/>
              </a:ext>
            </a:extLst>
          </p:cNvPr>
          <p:cNvPicPr>
            <a:picLocks noChangeAspect="1"/>
          </p:cNvPicPr>
          <p:nvPr/>
        </p:nvPicPr>
        <p:blipFill>
          <a:blip r:embed="rId2"/>
          <a:stretch>
            <a:fillRect/>
          </a:stretch>
        </p:blipFill>
        <p:spPr>
          <a:xfrm>
            <a:off x="0" y="0"/>
            <a:ext cx="12192000" cy="6878272"/>
          </a:xfrm>
          <a:prstGeom prst="rect">
            <a:avLst/>
          </a:prstGeom>
        </p:spPr>
      </p:pic>
      <p:sp>
        <p:nvSpPr>
          <p:cNvPr id="5" name="Rectangle 4">
            <a:extLst>
              <a:ext uri="{FF2B5EF4-FFF2-40B4-BE49-F238E27FC236}">
                <a16:creationId xmlns:a16="http://schemas.microsoft.com/office/drawing/2014/main" id="{776C961B-4577-4418-942B-D6A7B6105DF6}"/>
              </a:ext>
            </a:extLst>
          </p:cNvPr>
          <p:cNvSpPr/>
          <p:nvPr/>
        </p:nvSpPr>
        <p:spPr>
          <a:xfrm>
            <a:off x="585926" y="221942"/>
            <a:ext cx="3089429" cy="683580"/>
          </a:xfrm>
          <a:prstGeom prst="rect">
            <a:avLst/>
          </a:prstGeom>
          <a:solidFill>
            <a:srgbClr val="77C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336F08B-35AF-4805-B255-C5E4687B67B3}"/>
              </a:ext>
            </a:extLst>
          </p:cNvPr>
          <p:cNvSpPr/>
          <p:nvPr/>
        </p:nvSpPr>
        <p:spPr>
          <a:xfrm>
            <a:off x="355107" y="1296140"/>
            <a:ext cx="10946167" cy="292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5D6C86-9F54-485F-A61E-E3518A1655A5}"/>
              </a:ext>
            </a:extLst>
          </p:cNvPr>
          <p:cNvSpPr/>
          <p:nvPr/>
        </p:nvSpPr>
        <p:spPr>
          <a:xfrm>
            <a:off x="585926" y="1535837"/>
            <a:ext cx="10946167" cy="2130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3722D7D-8492-4ABA-A9C3-CCEA9F7189D7}"/>
              </a:ext>
            </a:extLst>
          </p:cNvPr>
          <p:cNvSpPr/>
          <p:nvPr/>
        </p:nvSpPr>
        <p:spPr>
          <a:xfrm>
            <a:off x="585926" y="6329779"/>
            <a:ext cx="2929631" cy="306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DBFA9E2-59AB-4762-9D2B-4E20CCD15619}"/>
              </a:ext>
            </a:extLst>
          </p:cNvPr>
          <p:cNvSpPr/>
          <p:nvPr/>
        </p:nvSpPr>
        <p:spPr>
          <a:xfrm>
            <a:off x="585926" y="969665"/>
            <a:ext cx="11461072" cy="1569660"/>
          </a:xfrm>
          <a:prstGeom prst="rect">
            <a:avLst/>
          </a:prstGeom>
        </p:spPr>
        <p:txBody>
          <a:bodyPr wrap="square">
            <a:spAutoFit/>
          </a:bodyPr>
          <a:lstStyle/>
          <a:p>
            <a:pPr marL="285750" indent="-285750">
              <a:buFont typeface="Arial" panose="020B0604020202020204" pitchFamily="34" charset="0"/>
              <a:buChar char="•"/>
            </a:pPr>
            <a:endParaRPr lang="en-US" sz="2400" b="1" dirty="0">
              <a:latin typeface="Montserrat" charset="0"/>
            </a:endParaRPr>
          </a:p>
          <a:p>
            <a:pPr marL="285750" indent="-285750">
              <a:buFont typeface="Arial" panose="020B0604020202020204" pitchFamily="34" charset="0"/>
              <a:buChar char="•"/>
            </a:pPr>
            <a:r>
              <a:rPr lang="en-US" sz="2400" b="1" dirty="0">
                <a:latin typeface="Montserrat" charset="0"/>
              </a:rPr>
              <a:t>The objective of this case study is to predict the health insurance cost incurred by Individuals based on their age, gender, BMI, number of children, smoking habit and geo-location.</a:t>
            </a:r>
          </a:p>
        </p:txBody>
      </p:sp>
      <p:sp>
        <p:nvSpPr>
          <p:cNvPr id="10" name="Rectangle 9">
            <a:extLst>
              <a:ext uri="{FF2B5EF4-FFF2-40B4-BE49-F238E27FC236}">
                <a16:creationId xmlns:a16="http://schemas.microsoft.com/office/drawing/2014/main" id="{BB92BDB9-5B72-4AE6-B5AB-E44B226E7A16}"/>
              </a:ext>
            </a:extLst>
          </p:cNvPr>
          <p:cNvSpPr/>
          <p:nvPr/>
        </p:nvSpPr>
        <p:spPr>
          <a:xfrm>
            <a:off x="176334" y="237642"/>
            <a:ext cx="4035079" cy="523220"/>
          </a:xfrm>
          <a:prstGeom prst="rect">
            <a:avLst/>
          </a:prstGeom>
        </p:spPr>
        <p:txBody>
          <a:bodyPr wrap="none">
            <a:spAutoFit/>
          </a:bodyPr>
          <a:lstStyle/>
          <a:p>
            <a:r>
              <a:rPr lang="en-CA" sz="2800" b="1" dirty="0">
                <a:latin typeface="Montserrat" charset="0"/>
                <a:ea typeface="Montserrat" charset="0"/>
                <a:cs typeface="Montserrat" charset="0"/>
              </a:rPr>
              <a:t>PROJECT OVERVIEW</a:t>
            </a:r>
            <a:endParaRPr lang="en-US" sz="2800" dirty="0"/>
          </a:p>
        </p:txBody>
      </p:sp>
      <p:pic>
        <p:nvPicPr>
          <p:cNvPr id="1026" name="Picture 2" descr="Medical Insurance Free Stock Photo - Public Domain Pictures">
            <a:extLst>
              <a:ext uri="{FF2B5EF4-FFF2-40B4-BE49-F238E27FC236}">
                <a16:creationId xmlns:a16="http://schemas.microsoft.com/office/drawing/2014/main" id="{F362779C-F6FB-46E6-BF24-463AD56AE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121" y="2677023"/>
            <a:ext cx="5442012" cy="315733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AE45FA-4492-4848-8303-DBB2B46AE68D}"/>
              </a:ext>
            </a:extLst>
          </p:cNvPr>
          <p:cNvSpPr/>
          <p:nvPr/>
        </p:nvSpPr>
        <p:spPr>
          <a:xfrm>
            <a:off x="1325732" y="6190530"/>
            <a:ext cx="6096000" cy="584775"/>
          </a:xfrm>
          <a:prstGeom prst="rect">
            <a:avLst/>
          </a:prstGeom>
        </p:spPr>
        <p:txBody>
          <a:bodyPr>
            <a:spAutoFit/>
          </a:bodyPr>
          <a:lstStyle/>
          <a:p>
            <a:r>
              <a:rPr lang="en-US" sz="1600" dirty="0">
                <a:hlinkClick r:id="rId4"/>
              </a:rPr>
              <a:t>https://www.publicdomainpictures.net/en/view-image.php?image=279909&amp;picture=medical-insurance</a:t>
            </a:r>
            <a:endParaRPr lang="en-US" sz="1600" dirty="0"/>
          </a:p>
        </p:txBody>
      </p:sp>
    </p:spTree>
    <p:extLst>
      <p:ext uri="{BB962C8B-B14F-4D97-AF65-F5344CB8AC3E}">
        <p14:creationId xmlns:p14="http://schemas.microsoft.com/office/powerpoint/2010/main" val="404161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54C5743-29D6-47C7-8954-42B3360A35BB}"/>
              </a:ext>
            </a:extLst>
          </p:cNvPr>
          <p:cNvPicPr>
            <a:picLocks noChangeAspect="1"/>
          </p:cNvPicPr>
          <p:nvPr/>
        </p:nvPicPr>
        <p:blipFill>
          <a:blip r:embed="rId3"/>
          <a:stretch>
            <a:fillRect/>
          </a:stretch>
        </p:blipFill>
        <p:spPr>
          <a:xfrm>
            <a:off x="8878" y="-26581"/>
            <a:ext cx="12192000" cy="6884581"/>
          </a:xfrm>
          <a:prstGeom prst="rect">
            <a:avLst/>
          </a:prstGeom>
        </p:spPr>
      </p:pic>
      <p:sp>
        <p:nvSpPr>
          <p:cNvPr id="22" name="Прямоугольник 4"/>
          <p:cNvSpPr/>
          <p:nvPr/>
        </p:nvSpPr>
        <p:spPr>
          <a:xfrm>
            <a:off x="416129" y="89963"/>
            <a:ext cx="9883572" cy="523220"/>
          </a:xfrm>
          <a:prstGeom prst="rect">
            <a:avLst/>
          </a:prstGeom>
        </p:spPr>
        <p:txBody>
          <a:bodyPr wrap="square">
            <a:spAutoFit/>
          </a:bodyPr>
          <a:lstStyle/>
          <a:p>
            <a:r>
              <a:rPr lang="en-US" sz="2800" b="1" dirty="0">
                <a:latin typeface="Montserrat" charset="0"/>
              </a:rPr>
              <a:t>MULTI-LAYER PERCEPTRON NETWORK</a:t>
            </a:r>
            <a:endParaRPr lang="ru-RU" sz="2800" b="1" dirty="0"/>
          </a:p>
        </p:txBody>
      </p:sp>
      <p:sp>
        <p:nvSpPr>
          <p:cNvPr id="26" name="Прямоугольник 5"/>
          <p:cNvSpPr/>
          <p:nvPr/>
        </p:nvSpPr>
        <p:spPr>
          <a:xfrm>
            <a:off x="416129" y="1291302"/>
            <a:ext cx="10683671" cy="960263"/>
          </a:xfrm>
          <a:prstGeom prst="rect">
            <a:avLst/>
          </a:prstGeom>
        </p:spPr>
        <p:txBody>
          <a:bodyPr wrap="square">
            <a:spAutoFit/>
          </a:bodyPr>
          <a:lstStyle/>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Let’s connect multiple of these neurons in a multi-layer fashion. </a:t>
            </a:r>
          </a:p>
          <a:p>
            <a:pPr marL="342900" indent="-342900">
              <a:lnSpc>
                <a:spcPct val="120000"/>
              </a:lnSpc>
              <a:buFont typeface="Arial" panose="020B0604020202020204" pitchFamily="34" charset="0"/>
              <a:buChar char="•"/>
            </a:pPr>
            <a:r>
              <a:rPr lang="en-CA" sz="2350" b="1" dirty="0">
                <a:solidFill>
                  <a:srgbClr val="583A72"/>
                </a:solidFill>
                <a:latin typeface="Montserrat" charset="0"/>
                <a:ea typeface="Montserrat" charset="0"/>
                <a:cs typeface="Montserrat" charset="0"/>
              </a:rPr>
              <a:t>The more hidden layers, the more “deep” the network will get.</a:t>
            </a:r>
          </a:p>
        </p:txBody>
      </p:sp>
      <p:sp>
        <p:nvSpPr>
          <p:cNvPr id="7" name="Content Placeholder 2"/>
          <p:cNvSpPr txBox="1">
            <a:spLocks/>
          </p:cNvSpPr>
          <p:nvPr/>
        </p:nvSpPr>
        <p:spPr>
          <a:xfrm>
            <a:off x="378072" y="1361755"/>
            <a:ext cx="10660042" cy="3657600"/>
          </a:xfrm>
          <a:prstGeom prst="rect">
            <a:avLst/>
          </a:prstGeom>
        </p:spPr>
        <p:txBody>
          <a:bodyPr>
            <a:norm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endParaRPr lang="en-US" sz="1600" dirty="0"/>
          </a:p>
          <a:p>
            <a:endParaRPr lang="en-US" sz="1600" dirty="0"/>
          </a:p>
        </p:txBody>
      </p:sp>
      <p:grpSp>
        <p:nvGrpSpPr>
          <p:cNvPr id="8" name="Group 7"/>
          <p:cNvGrpSpPr/>
          <p:nvPr/>
        </p:nvGrpSpPr>
        <p:grpSpPr>
          <a:xfrm>
            <a:off x="7762828" y="2140992"/>
            <a:ext cx="2664296" cy="1984286"/>
            <a:chOff x="5233093" y="1807384"/>
            <a:chExt cx="3083323" cy="2193306"/>
          </a:xfrm>
        </p:grpSpPr>
        <p:pic>
          <p:nvPicPr>
            <p:cNvPr id="10" name="Picture 9" descr="C:\McMaster_Research_Project_10Nov\M.A.Sc Papers and References\POSTER\PICS\One_Neuron_Mod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6466" y="1807384"/>
              <a:ext cx="1335854" cy="13335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Rectangle 10"/>
                <p:cNvSpPr/>
                <p:nvPr/>
              </p:nvSpPr>
              <p:spPr>
                <a:xfrm>
                  <a:off x="5233093" y="3068960"/>
                  <a:ext cx="3083323" cy="931730"/>
                </a:xfrm>
                <a:prstGeom prst="rect">
                  <a:avLst/>
                </a:prstGeom>
              </p:spPr>
              <p:txBody>
                <a:bodyPr wrap="square">
                  <a:spAutoFit/>
                </a:bodyPr>
                <a:lstStyle/>
                <a:p>
                  <a:pPr indent="128270" algn="just">
                    <a:lnSpc>
                      <a:spcPct val="105000"/>
                    </a:lnSpc>
                    <a:spcAft>
                      <a:spcPts val="0"/>
                    </a:spcAft>
                  </a:pPr>
                  <a14:m>
                    <m:oMathPara xmlns:m="http://schemas.openxmlformats.org/officeDocument/2006/math">
                      <m:oMathParaPr>
                        <m:jc m:val="centerGroup"/>
                      </m:oMathParaPr>
                      <m:oMath xmlns:m="http://schemas.openxmlformats.org/officeDocument/2006/math">
                        <m:sSubSup>
                          <m:sSubSupPr>
                            <m:ctrlPr>
                              <a:rPr lang="en-CA" sz="1400" i="1" smtClean="0">
                                <a:effectLst/>
                                <a:latin typeface="Cambria Math" panose="02040503050406030204" pitchFamily="18" charset="0"/>
                                <a:ea typeface="Times New Roman"/>
                              </a:rPr>
                            </m:ctrlPr>
                          </m:sSubSupPr>
                          <m:e>
                            <m:r>
                              <a:rPr lang="en-CA" sz="1400" i="1">
                                <a:effectLst/>
                                <a:latin typeface="Cambria Math"/>
                                <a:ea typeface="Times New Roman"/>
                              </a:rPr>
                              <m:t>𝑥</m:t>
                            </m:r>
                          </m:e>
                          <m:sub>
                            <m:r>
                              <a:rPr lang="en-CA" sz="1400" i="1">
                                <a:effectLst/>
                                <a:latin typeface="Cambria Math"/>
                                <a:ea typeface="Times New Roman"/>
                              </a:rPr>
                              <m:t>𝑖</m:t>
                            </m:r>
                          </m:sub>
                          <m:sup>
                            <m:r>
                              <a:rPr lang="en-CA" sz="1400" i="1">
                                <a:effectLst/>
                                <a:latin typeface="Cambria Math"/>
                                <a:ea typeface="Times New Roman"/>
                              </a:rPr>
                              <m:t>𝑛</m:t>
                            </m:r>
                            <m:r>
                              <a:rPr lang="en-CA" sz="1400" i="1">
                                <a:effectLst/>
                                <a:latin typeface="Cambria Math"/>
                                <a:ea typeface="Times New Roman"/>
                              </a:rPr>
                              <m:t>+1</m:t>
                            </m:r>
                          </m:sup>
                        </m:sSubSup>
                        <m:d>
                          <m:dPr>
                            <m:ctrlPr>
                              <a:rPr lang="en-CA" sz="1400" i="1">
                                <a:effectLst/>
                                <a:latin typeface="Cambria Math" panose="02040503050406030204" pitchFamily="18" charset="0"/>
                                <a:ea typeface="Times New Roman"/>
                              </a:rPr>
                            </m:ctrlPr>
                          </m:dPr>
                          <m:e>
                            <m:r>
                              <a:rPr lang="en-CA" sz="1400" i="1">
                                <a:effectLst/>
                                <a:latin typeface="Cambria Math"/>
                                <a:ea typeface="Times New Roman"/>
                              </a:rPr>
                              <m:t>𝑡</m:t>
                            </m:r>
                          </m:e>
                        </m:d>
                        <m:r>
                          <a:rPr lang="en-CA" sz="1400" i="1">
                            <a:effectLst/>
                            <a:latin typeface="Cambria Math"/>
                            <a:ea typeface="Times New Roman"/>
                          </a:rPr>
                          <m:t>=</m:t>
                        </m:r>
                        <m:r>
                          <a:rPr lang="en-CA" sz="1400" i="1">
                            <a:effectLst/>
                            <a:latin typeface="Cambria Math"/>
                            <a:ea typeface="Times New Roman"/>
                          </a:rPr>
                          <m:t>𝜑</m:t>
                        </m:r>
                        <m:r>
                          <a:rPr lang="en-CA" sz="1400" i="1">
                            <a:effectLst/>
                            <a:latin typeface="Cambria Math"/>
                            <a:ea typeface="Times New Roman"/>
                          </a:rPr>
                          <m:t>(</m:t>
                        </m:r>
                        <m:nary>
                          <m:naryPr>
                            <m:chr m:val="∑"/>
                            <m:limLoc m:val="undOvr"/>
                            <m:ctrlPr>
                              <a:rPr lang="en-CA" sz="1400" i="1">
                                <a:effectLst/>
                                <a:latin typeface="Cambria Math" panose="02040503050406030204" pitchFamily="18" charset="0"/>
                                <a:ea typeface="Times New Roman"/>
                              </a:rPr>
                            </m:ctrlPr>
                          </m:naryPr>
                          <m:sub>
                            <m:r>
                              <a:rPr lang="en-CA" sz="1400" i="1">
                                <a:effectLst/>
                                <a:latin typeface="Cambria Math"/>
                                <a:ea typeface="Times New Roman"/>
                              </a:rPr>
                              <m:t>𝑗</m:t>
                            </m:r>
                            <m:r>
                              <a:rPr lang="en-CA" sz="1400" i="1">
                                <a:effectLst/>
                                <a:latin typeface="Cambria Math"/>
                                <a:ea typeface="Times New Roman"/>
                              </a:rPr>
                              <m:t>=1</m:t>
                            </m:r>
                          </m:sub>
                          <m:sup>
                            <m:sSub>
                              <m:sSubPr>
                                <m:ctrlPr>
                                  <a:rPr lang="en-CA" sz="1400" i="1">
                                    <a:effectLst/>
                                    <a:latin typeface="Cambria Math" panose="02040503050406030204" pitchFamily="18" charset="0"/>
                                    <a:ea typeface="Times New Roman"/>
                                  </a:rPr>
                                </m:ctrlPr>
                              </m:sSubPr>
                              <m:e>
                                <m:r>
                                  <a:rPr lang="en-CA" sz="1400" i="1">
                                    <a:effectLst/>
                                    <a:latin typeface="Cambria Math"/>
                                    <a:ea typeface="Times New Roman"/>
                                  </a:rPr>
                                  <m:t>𝑁</m:t>
                                </m:r>
                              </m:e>
                              <m:sub>
                                <m:r>
                                  <a:rPr lang="en-CA" sz="1400" i="1">
                                    <a:effectLst/>
                                    <a:latin typeface="Cambria Math"/>
                                    <a:ea typeface="Times New Roman"/>
                                  </a:rPr>
                                  <m:t>𝑛</m:t>
                                </m:r>
                              </m:sub>
                            </m:sSub>
                          </m:sup>
                          <m:e>
                            <m:sSubSup>
                              <m:sSubSupPr>
                                <m:ctrlPr>
                                  <a:rPr lang="en-CA" sz="1400" i="1">
                                    <a:effectLst/>
                                    <a:latin typeface="Cambria Math" panose="02040503050406030204" pitchFamily="18" charset="0"/>
                                    <a:ea typeface="Times New Roman"/>
                                  </a:rPr>
                                </m:ctrlPr>
                              </m:sSubSupPr>
                              <m:e>
                                <m:r>
                                  <a:rPr lang="en-CA" sz="1400" i="1">
                                    <a:effectLst/>
                                    <a:latin typeface="Cambria Math"/>
                                    <a:ea typeface="Times New Roman"/>
                                  </a:rPr>
                                  <m:t>𝑤</m:t>
                                </m:r>
                              </m:e>
                              <m:sub>
                                <m:r>
                                  <a:rPr lang="en-CA" sz="1400" i="1">
                                    <a:effectLst/>
                                    <a:latin typeface="Cambria Math"/>
                                    <a:ea typeface="Times New Roman"/>
                                  </a:rPr>
                                  <m:t>𝑖</m:t>
                                </m:r>
                                <m:r>
                                  <a:rPr lang="en-CA" sz="1400" i="1">
                                    <a:effectLst/>
                                    <a:latin typeface="Cambria Math"/>
                                    <a:ea typeface="Times New Roman"/>
                                  </a:rPr>
                                  <m:t>, </m:t>
                                </m:r>
                                <m:r>
                                  <a:rPr lang="en-CA" sz="1400" i="1">
                                    <a:effectLst/>
                                    <a:latin typeface="Cambria Math"/>
                                    <a:ea typeface="Times New Roman"/>
                                  </a:rPr>
                                  <m:t>𝑗</m:t>
                                </m:r>
                              </m:sub>
                              <m:sup>
                                <m:r>
                                  <a:rPr lang="en-CA" sz="1400" i="1">
                                    <a:effectLst/>
                                    <a:latin typeface="Cambria Math"/>
                                    <a:ea typeface="Times New Roman"/>
                                  </a:rPr>
                                  <m:t>𝑛</m:t>
                                </m:r>
                              </m:sup>
                            </m:sSubSup>
                          </m:e>
                        </m:nary>
                        <m:sSubSup>
                          <m:sSubSupPr>
                            <m:ctrlPr>
                              <a:rPr lang="en-CA" sz="1400" i="1">
                                <a:effectLst/>
                                <a:latin typeface="Cambria Math" panose="02040503050406030204" pitchFamily="18" charset="0"/>
                                <a:ea typeface="Times New Roman"/>
                              </a:rPr>
                            </m:ctrlPr>
                          </m:sSubSupPr>
                          <m:e>
                            <m:r>
                              <a:rPr lang="en-CA" sz="1400" i="1">
                                <a:effectLst/>
                                <a:latin typeface="Cambria Math"/>
                                <a:ea typeface="Times New Roman"/>
                              </a:rPr>
                              <m:t>𝑥</m:t>
                            </m:r>
                          </m:e>
                          <m:sub>
                            <m:r>
                              <a:rPr lang="en-CA" sz="1400" i="1">
                                <a:effectLst/>
                                <a:latin typeface="Cambria Math"/>
                                <a:ea typeface="Times New Roman"/>
                              </a:rPr>
                              <m:t>𝑗</m:t>
                            </m:r>
                          </m:sub>
                          <m:sup>
                            <m:r>
                              <a:rPr lang="en-CA" sz="1400" i="1">
                                <a:effectLst/>
                                <a:latin typeface="Cambria Math"/>
                                <a:ea typeface="Times New Roman"/>
                              </a:rPr>
                              <m:t>𝑛</m:t>
                            </m:r>
                          </m:sup>
                        </m:sSubSup>
                        <m:d>
                          <m:dPr>
                            <m:ctrlPr>
                              <a:rPr lang="en-CA" sz="1400" i="1">
                                <a:effectLst/>
                                <a:latin typeface="Cambria Math" panose="02040503050406030204" pitchFamily="18" charset="0"/>
                                <a:ea typeface="Times New Roman"/>
                              </a:rPr>
                            </m:ctrlPr>
                          </m:dPr>
                          <m:e>
                            <m:r>
                              <a:rPr lang="en-CA" sz="1400" i="1">
                                <a:effectLst/>
                                <a:latin typeface="Cambria Math"/>
                                <a:ea typeface="Times New Roman"/>
                              </a:rPr>
                              <m:t>𝑡</m:t>
                            </m:r>
                          </m:e>
                        </m:d>
                        <m:r>
                          <a:rPr lang="en-CA" sz="1400" i="1">
                            <a:effectLst/>
                            <a:latin typeface="Cambria Math"/>
                            <a:ea typeface="Times New Roman"/>
                          </a:rPr>
                          <m:t>)</m:t>
                        </m:r>
                      </m:oMath>
                    </m:oMathPara>
                  </a14:m>
                  <a:endParaRPr lang="en-CA" sz="1100" dirty="0">
                    <a:effectLst/>
                    <a:latin typeface="Times New Roman"/>
                    <a:ea typeface="Times New Roman"/>
                  </a:endParaRPr>
                </a:p>
                <a:p>
                  <a:pPr indent="128270" algn="ctr">
                    <a:lnSpc>
                      <a:spcPct val="105000"/>
                    </a:lnSpc>
                    <a:spcAft>
                      <a:spcPts val="0"/>
                    </a:spcAft>
                  </a:pPr>
                  <a:r>
                    <a:rPr lang="en-US" sz="1100" dirty="0">
                      <a:effectLst/>
                      <a:latin typeface="Times New Roman"/>
                      <a:ea typeface="Times New Roman"/>
                    </a:rPr>
                    <a:t>Node </a:t>
                  </a:r>
                  <a:r>
                    <a:rPr lang="en-US" sz="1100" i="1" dirty="0">
                      <a:effectLst/>
                      <a:latin typeface="Times New Roman"/>
                      <a:ea typeface="Times New Roman"/>
                    </a:rPr>
                    <a:t>(n+1, i)</a:t>
                  </a:r>
                  <a:r>
                    <a:rPr lang="en-US" sz="1100" dirty="0">
                      <a:effectLst/>
                      <a:latin typeface="Times New Roman"/>
                      <a:ea typeface="Times New Roman"/>
                    </a:rPr>
                    <a:t> representation</a:t>
                  </a:r>
                  <a:endParaRPr lang="en-CA" sz="1100" dirty="0">
                    <a:effectLst/>
                    <a:latin typeface="Times New Roman"/>
                    <a:ea typeface="Times New Roman"/>
                  </a:endParaRPr>
                </a:p>
              </p:txBody>
            </p:sp>
          </mc:Choice>
          <mc:Fallback xmlns="">
            <p:sp>
              <p:nvSpPr>
                <p:cNvPr id="6" name="Rectangle 5"/>
                <p:cNvSpPr>
                  <a:spLocks noRot="1" noChangeAspect="1" noMove="1" noResize="1" noEditPoints="1" noAdjustHandles="1" noChangeArrowheads="1" noChangeShapeType="1" noTextEdit="1"/>
                </p:cNvSpPr>
                <p:nvPr/>
              </p:nvSpPr>
              <p:spPr>
                <a:xfrm>
                  <a:off x="5233093" y="3068960"/>
                  <a:ext cx="3083323" cy="931730"/>
                </a:xfrm>
                <a:prstGeom prst="rect">
                  <a:avLst/>
                </a:prstGeom>
                <a:blipFill rotWithShape="1">
                  <a:blip r:embed="rId5"/>
                  <a:stretch>
                    <a:fillRect r="-1000" b="-25600"/>
                  </a:stretch>
                </a:blipFill>
              </p:spPr>
              <p:txBody>
                <a:bodyPr/>
                <a:lstStyle/>
                <a:p>
                  <a:r>
                    <a:rPr lang="en-CA">
                      <a:noFill/>
                    </a:rPr>
                    <a:t> </a:t>
                  </a:r>
                </a:p>
              </p:txBody>
            </p:sp>
          </mc:Fallback>
        </mc:AlternateContent>
      </p:grpSp>
      <p:grpSp>
        <p:nvGrpSpPr>
          <p:cNvPr id="12" name="Group 11"/>
          <p:cNvGrpSpPr/>
          <p:nvPr/>
        </p:nvGrpSpPr>
        <p:grpSpPr>
          <a:xfrm>
            <a:off x="7495887" y="4371695"/>
            <a:ext cx="3214835" cy="710182"/>
            <a:chOff x="5220072" y="4208566"/>
            <a:chExt cx="3593914" cy="774627"/>
          </a:xfrm>
        </p:grpSpPr>
        <mc:AlternateContent xmlns:mc="http://schemas.openxmlformats.org/markup-compatibility/2006" xmlns:a14="http://schemas.microsoft.com/office/drawing/2010/main">
          <mc:Choice Requires="a14">
            <p:sp>
              <p:nvSpPr>
                <p:cNvPr id="13" name="Rectangle 12"/>
                <p:cNvSpPr/>
                <p:nvPr/>
              </p:nvSpPr>
              <p:spPr>
                <a:xfrm>
                  <a:off x="5220072" y="4437112"/>
                  <a:ext cx="3593914" cy="5460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effectLst/>
                            <a:latin typeface="Cambria Math"/>
                            <a:ea typeface="Times New Roman"/>
                            <a:cs typeface="Times New Roman"/>
                          </a:rPr>
                          <m:t>𝜑</m:t>
                        </m:r>
                        <m:d>
                          <m:dPr>
                            <m:ctrlPr>
                              <a:rPr lang="en-CA" sz="1400" i="1">
                                <a:effectLst/>
                                <a:latin typeface="Cambria Math" panose="02040503050406030204" pitchFamily="18" charset="0"/>
                              </a:rPr>
                            </m:ctrlPr>
                          </m:dPr>
                          <m:e>
                            <m:r>
                              <a:rPr lang="en-US" sz="1400" i="1">
                                <a:effectLst/>
                                <a:latin typeface="Cambria Math"/>
                                <a:ea typeface="Times New Roman"/>
                                <a:cs typeface="Times New Roman"/>
                              </a:rPr>
                              <m:t>𝑤</m:t>
                            </m:r>
                          </m:e>
                        </m:d>
                        <m:r>
                          <a:rPr lang="en-US" sz="1400" i="1">
                            <a:effectLst/>
                            <a:latin typeface="Cambria Math"/>
                            <a:ea typeface="Times New Roman"/>
                            <a:cs typeface="Times New Roman"/>
                          </a:rPr>
                          <m:t>=</m:t>
                        </m:r>
                        <m:f>
                          <m:fPr>
                            <m:ctrlPr>
                              <a:rPr lang="en-CA" sz="1400" i="1">
                                <a:effectLst/>
                                <a:latin typeface="Cambria Math" panose="02040503050406030204" pitchFamily="18" charset="0"/>
                              </a:rPr>
                            </m:ctrlPr>
                          </m:fPr>
                          <m:num>
                            <m:r>
                              <a:rPr lang="en-US" sz="1400" i="1">
                                <a:effectLst/>
                                <a:latin typeface="Cambria Math"/>
                                <a:ea typeface="Times New Roman"/>
                                <a:cs typeface="Times New Roman"/>
                              </a:rPr>
                              <m:t>1</m:t>
                            </m:r>
                          </m:num>
                          <m:den>
                            <m:r>
                              <a:rPr lang="en-US" sz="1400" i="1">
                                <a:effectLst/>
                                <a:latin typeface="Cambria Math"/>
                                <a:ea typeface="Times New Roman"/>
                                <a:cs typeface="Times New Roman"/>
                              </a:rPr>
                              <m:t>1+</m:t>
                            </m:r>
                            <m:sSup>
                              <m:sSupPr>
                                <m:ctrlPr>
                                  <a:rPr lang="en-CA" sz="1400" i="1">
                                    <a:effectLst/>
                                    <a:latin typeface="Cambria Math" panose="02040503050406030204" pitchFamily="18" charset="0"/>
                                  </a:rPr>
                                </m:ctrlPr>
                              </m:sSupPr>
                              <m:e>
                                <m:r>
                                  <a:rPr lang="en-US" sz="1400" i="1">
                                    <a:effectLst/>
                                    <a:latin typeface="Cambria Math"/>
                                    <a:ea typeface="Times New Roman"/>
                                    <a:cs typeface="Times New Roman"/>
                                  </a:rPr>
                                  <m:t>𝑒</m:t>
                                </m:r>
                              </m:e>
                              <m:sup>
                                <m:r>
                                  <a:rPr lang="en-US" sz="1400" i="1">
                                    <a:effectLst/>
                                    <a:latin typeface="Cambria Math"/>
                                    <a:ea typeface="Times New Roman"/>
                                    <a:cs typeface="Times New Roman"/>
                                  </a:rPr>
                                  <m:t>−</m:t>
                                </m:r>
                                <m:r>
                                  <a:rPr lang="en-US" sz="1400" i="1">
                                    <a:effectLst/>
                                    <a:latin typeface="Cambria Math"/>
                                    <a:ea typeface="Times New Roman"/>
                                    <a:cs typeface="Times New Roman"/>
                                  </a:rPr>
                                  <m:t>𝑤</m:t>
                                </m:r>
                              </m:sup>
                            </m:sSup>
                          </m:den>
                        </m:f>
                        <m:r>
                          <a:rPr lang="en-US" sz="1400" i="1">
                            <a:effectLst/>
                            <a:latin typeface="Cambria Math"/>
                            <a:ea typeface="Times New Roman"/>
                            <a:cs typeface="Times New Roman"/>
                          </a:rPr>
                          <m:t>       </m:t>
                        </m:r>
                      </m:oMath>
                    </m:oMathPara>
                  </a14:m>
                  <a:endParaRPr lang="en-CA" dirty="0"/>
                </a:p>
              </p:txBody>
            </p:sp>
          </mc:Choice>
          <mc:Fallback xmlns="">
            <p:sp>
              <p:nvSpPr>
                <p:cNvPr id="13" name="Rectangle 12"/>
                <p:cNvSpPr>
                  <a:spLocks noRot="1" noChangeAspect="1" noMove="1" noResize="1" noEditPoints="1" noAdjustHandles="1" noChangeArrowheads="1" noChangeShapeType="1" noTextEdit="1"/>
                </p:cNvSpPr>
                <p:nvPr/>
              </p:nvSpPr>
              <p:spPr>
                <a:xfrm>
                  <a:off x="5220072" y="4437112"/>
                  <a:ext cx="3593914" cy="546081"/>
                </a:xfrm>
                <a:prstGeom prst="rect">
                  <a:avLst/>
                </a:prstGeom>
                <a:blipFill rotWithShape="1">
                  <a:blip r:embed="rId6"/>
                  <a:stretch>
                    <a:fillRect b="-1220"/>
                  </a:stretch>
                </a:blipFill>
              </p:spPr>
              <p:txBody>
                <a:bodyPr/>
                <a:lstStyle/>
                <a:p>
                  <a:r>
                    <a:rPr lang="en-CA">
                      <a:noFill/>
                    </a:rPr>
                    <a:t> </a:t>
                  </a:r>
                </a:p>
              </p:txBody>
            </p:sp>
          </mc:Fallback>
        </mc:AlternateContent>
        <p:sp>
          <p:nvSpPr>
            <p:cNvPr id="14" name="TextBox 13"/>
            <p:cNvSpPr txBox="1"/>
            <p:nvPr/>
          </p:nvSpPr>
          <p:spPr>
            <a:xfrm>
              <a:off x="5717876" y="4208566"/>
              <a:ext cx="3019414" cy="302135"/>
            </a:xfrm>
            <a:prstGeom prst="rect">
              <a:avLst/>
            </a:prstGeom>
            <a:noFill/>
          </p:spPr>
          <p:txBody>
            <a:bodyPr wrap="none" rtlCol="0">
              <a:spAutoFit/>
            </a:bodyPr>
            <a:lstStyle/>
            <a:p>
              <a:r>
                <a:rPr lang="en-CA" sz="1200" b="1" dirty="0"/>
                <a:t>Non-Linear Sigmoid Activation function</a:t>
              </a:r>
            </a:p>
          </p:txBody>
        </p:sp>
      </p:grpSp>
      <p:pic>
        <p:nvPicPr>
          <p:cNvPr id="15" name="Picture 27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2616" y="2572726"/>
            <a:ext cx="2481771" cy="255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5880187" y="2953924"/>
            <a:ext cx="3025357" cy="990748"/>
            <a:chOff x="3275856" y="2551266"/>
            <a:chExt cx="3025357" cy="990748"/>
          </a:xfrm>
        </p:grpSpPr>
        <p:sp>
          <p:nvSpPr>
            <p:cNvPr id="17" name="Oval 16"/>
            <p:cNvSpPr/>
            <p:nvPr/>
          </p:nvSpPr>
          <p:spPr>
            <a:xfrm>
              <a:off x="3275856" y="2852937"/>
              <a:ext cx="640349" cy="6890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ight Arrow 17"/>
            <p:cNvSpPr/>
            <p:nvPr/>
          </p:nvSpPr>
          <p:spPr>
            <a:xfrm rot="20352984">
              <a:off x="3807353" y="2551266"/>
              <a:ext cx="24938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 name="TextBox 18"/>
          <p:cNvSpPr txBox="1"/>
          <p:nvPr/>
        </p:nvSpPr>
        <p:spPr>
          <a:xfrm>
            <a:off x="7209277" y="5166639"/>
            <a:ext cx="4352474" cy="338554"/>
          </a:xfrm>
          <a:prstGeom prst="rect">
            <a:avLst/>
          </a:prstGeom>
          <a:noFill/>
        </p:spPr>
        <p:txBody>
          <a:bodyPr wrap="none" rtlCol="0">
            <a:spAutoFit/>
          </a:bodyPr>
          <a:lstStyle/>
          <a:p>
            <a:r>
              <a:rPr lang="en-CA" sz="1600" i="1" dirty="0"/>
              <a:t>m: number of neurons in the hidden layer</a:t>
            </a:r>
          </a:p>
        </p:txBody>
      </p:sp>
      <p:grpSp>
        <p:nvGrpSpPr>
          <p:cNvPr id="20" name="Group 19"/>
          <p:cNvGrpSpPr/>
          <p:nvPr/>
        </p:nvGrpSpPr>
        <p:grpSpPr>
          <a:xfrm>
            <a:off x="1828800" y="2409996"/>
            <a:ext cx="3551677" cy="3329834"/>
            <a:chOff x="150140" y="1825796"/>
            <a:chExt cx="3551677" cy="3329834"/>
          </a:xfrm>
        </p:grpSpPr>
        <mc:AlternateContent xmlns:mc="http://schemas.openxmlformats.org/markup-compatibility/2006" xmlns:a14="http://schemas.microsoft.com/office/drawing/2010/main">
          <mc:Choice Requires="a14">
            <p:graphicFrame>
              <p:nvGraphicFramePr>
                <p:cNvPr id="21" name="Object 20"/>
                <p:cNvGraphicFramePr>
                  <a:graphicFrameLocks noChangeAspect="1"/>
                </p:cNvGraphicFramePr>
                <p:nvPr/>
              </p:nvGraphicFramePr>
              <p:xfrm>
                <a:off x="899591" y="1825796"/>
                <a:ext cx="1036635" cy="1474445"/>
              </p:xfrm>
              <a:graphic>
                <a:graphicData uri="http://schemas.openxmlformats.org/presentationml/2006/ole">
                  <mc:AlternateContent>
                    <mc:Choice xmlns:v="urn:schemas-microsoft-com:vml" Requires="v">
                      <p:oleObj spid="_x0000_s2101" name="Equation" r:id="rId8" imgW="622080" imgH="863280" progId="Equation.3">
                        <p:embed/>
                      </p:oleObj>
                    </mc:Choice>
                    <mc:Fallback>
                      <p:oleObj name="Equation" r:id="rId8" imgW="622080" imgH="863280" progId="Equation.3">
                        <p:embed/>
                        <p:pic>
                          <p:nvPicPr>
                            <p:cNvPr id="21" name="Object 20"/>
                            <p:cNvPicPr>
                              <a:picLocks noChangeAspect="1" noChangeArrowheads="1"/>
                            </p:cNvPicPr>
                            <p:nvPr/>
                          </p:nvPicPr>
                          <p:blipFill>
                            <a:blip r:embed="rId9"/>
                            <a:srcRect/>
                            <a:stretch>
                              <a:fillRect/>
                            </a:stretch>
                          </p:blipFill>
                          <p:spPr bwMode="auto">
                            <a:xfrm>
                              <a:off x="899591" y="1825796"/>
                              <a:ext cx="1036635" cy="1474445"/>
                            </a:xfrm>
                            <a:prstGeom prst="rect">
                              <a:avLst/>
                            </a:prstGeom>
                            <a:noFill/>
                            <a:ln>
                              <a:noFill/>
                            </a:ln>
                          </p:spPr>
                        </p:pic>
                      </p:oleObj>
                    </mc:Fallback>
                  </mc:AlternateContent>
                </a:graphicData>
              </a:graphic>
            </p:graphicFrame>
          </mc:Choice>
          <mc:Fallback xmlns="">
            <p:graphicFrame>
              <p:nvGraphicFramePr>
                <p:cNvPr id="15" name="Object 14"/>
                <p:cNvGraphicFramePr>
                  <a:graphicFrameLocks noChangeAspect="1"/>
                </p:cNvGraphicFramePr>
                <p:nvPr>
                  <p:extLst>
                    <p:ext uri="{D42A27DB-BD31-4B8C-83A1-F6EECF244321}">
                      <p14:modId xmlns:p14="http://schemas.microsoft.com/office/powerpoint/2010/main" val="2935919090"/>
                    </p:ext>
                  </p:extLst>
                </p:nvPr>
              </p:nvGraphicFramePr>
              <p:xfrm>
                <a:off x="899591" y="1825796"/>
                <a:ext cx="1036635" cy="1474445"/>
              </p:xfrm>
              <a:graphic>
                <a:graphicData uri="http://schemas.openxmlformats.org/presentationml/2006/ole">
                  <mc:AlternateContent>
                    <mc:Choice xmlns:v="urn:schemas-microsoft-com:vml" Requires="v">
                      <p:oleObj spid="_x0000_s18738" name="Equation" r:id="rId10" imgW="622080" imgH="863280" progId="Equation.3">
                        <p:embed/>
                      </p:oleObj>
                    </mc:Choice>
                    <mc:Fallback>
                      <p:oleObj name="Equation" r:id="rId10" imgW="622080" imgH="863280" progId="Equation.3">
                        <p:embed/>
                        <p:pic>
                          <p:nvPicPr>
                            <p:cNvPr id="0" name=""/>
                            <p:cNvPicPr>
                              <a:picLocks noChangeAspect="1" noChangeArrowheads="1"/>
                            </p:cNvPicPr>
                            <p:nvPr/>
                          </p:nvPicPr>
                          <p:blipFill>
                            <a:blip r:embed="rId11"/>
                            <a:srcRect/>
                            <a:stretch>
                              <a:fillRect/>
                            </a:stretch>
                          </p:blipFill>
                          <p:spPr bwMode="auto">
                            <a:xfrm>
                              <a:off x="899591" y="1825796"/>
                              <a:ext cx="1036635" cy="1474445"/>
                            </a:xfrm>
                            <a:prstGeom prst="rect">
                              <a:avLst/>
                            </a:prstGeom>
                            <a:no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3" name="Rectangle 22"/>
                <p:cNvSpPr/>
                <p:nvPr/>
              </p:nvSpPr>
              <p:spPr>
                <a:xfrm>
                  <a:off x="150140" y="3645024"/>
                  <a:ext cx="3551677" cy="1510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CA" i="1">
                                <a:latin typeface="Cambria Math" panose="02040503050406030204" pitchFamily="18" charset="0"/>
                              </a:rPr>
                            </m:ctrlPr>
                          </m:dPr>
                          <m:e>
                            <m:m>
                              <m:mPr>
                                <m:mcs>
                                  <m:mc>
                                    <m:mcPr>
                                      <m:count m:val="3"/>
                                      <m:mcJc m:val="center"/>
                                    </m:mcPr>
                                  </m:mc>
                                </m:mcs>
                                <m:ctrlPr>
                                  <a:rPr lang="en-CA" i="1">
                                    <a:effectLst/>
                                    <a:latin typeface="Cambria Math" panose="02040503050406030204" pitchFamily="18" charset="0"/>
                                  </a:rPr>
                                </m:ctrlPr>
                              </m:mPr>
                              <m:mr>
                                <m:e>
                                  <m:m>
                                    <m:mPr>
                                      <m:mcs>
                                        <m:mc>
                                          <m:mcPr>
                                            <m:count m:val="2"/>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12</m:t>
                                            </m:r>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22</m:t>
                                            </m:r>
                                          </m:sub>
                                        </m:sSub>
                                      </m:e>
                                    </m:mr>
                                  </m:m>
                                </m:e>
                                <m:e>
                                  <m:r>
                                    <a:rPr lang="en-CA" i="1">
                                      <a:effectLst/>
                                      <a:latin typeface="Cambria Math"/>
                                      <a:ea typeface="Calibri"/>
                                      <a:cs typeface="Arial"/>
                                    </a:rPr>
                                    <m:t>⋯</m:t>
                                  </m:r>
                                </m:e>
                                <m:e>
                                  <m:m>
                                    <m:mPr>
                                      <m:mcs>
                                        <m:mc>
                                          <m:mcPr>
                                            <m:count m:val="1"/>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1</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2</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
                                </m:e>
                              </m:mr>
                              <m:mr>
                                <m:e>
                                  <m:r>
                                    <a:rPr lang="en-CA" i="1">
                                      <a:effectLst/>
                                      <a:latin typeface="Cambria Math"/>
                                      <a:ea typeface="Calibri"/>
                                      <a:cs typeface="Arial"/>
                                    </a:rPr>
                                    <m:t>⋮</m:t>
                                  </m:r>
                                </m:e>
                                <m:e>
                                  <m:r>
                                    <a:rPr lang="en-CA" i="1">
                                      <a:effectLst/>
                                      <a:latin typeface="Cambria Math"/>
                                      <a:ea typeface="Calibri"/>
                                      <a:cs typeface="Arial"/>
                                    </a:rPr>
                                    <m:t>⋱</m:t>
                                  </m:r>
                                </m:e>
                                <m:e>
                                  <m:r>
                                    <a:rPr lang="en-CA" i="1">
                                      <a:effectLst/>
                                      <a:latin typeface="Cambria Math"/>
                                      <a:ea typeface="Calibri"/>
                                      <a:cs typeface="Arial"/>
                                    </a:rPr>
                                    <m:t>⋮</m:t>
                                  </m:r>
                                </m:e>
                              </m:mr>
                              <m:mr>
                                <m:e>
                                  <m:m>
                                    <m:mPr>
                                      <m:mcs>
                                        <m:mc>
                                          <m:mcPr>
                                            <m:count m:val="2"/>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−1,2</m:t>
                                            </m:r>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m:t>
                                            </m:r>
                                          </m:sub>
                                        </m:sSub>
                                      </m:e>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,2</m:t>
                                            </m:r>
                                          </m:sub>
                                        </m:sSub>
                                      </m:e>
                                    </m:mr>
                                  </m:m>
                                </m:e>
                                <m:e>
                                  <m:r>
                                    <a:rPr lang="en-CA" i="1">
                                      <a:effectLst/>
                                      <a:latin typeface="Cambria Math"/>
                                      <a:ea typeface="Calibri"/>
                                      <a:cs typeface="Arial"/>
                                    </a:rPr>
                                    <m:t>⋯</m:t>
                                  </m:r>
                                </m:e>
                                <m:e>
                                  <m:m>
                                    <m:mPr>
                                      <m:mcs>
                                        <m:mc>
                                          <m:mcPr>
                                            <m:count m:val="1"/>
                                            <m:mcJc m:val="center"/>
                                          </m:mcPr>
                                        </m:mc>
                                      </m:mcs>
                                      <m:ctrlPr>
                                        <a:rPr lang="en-CA" i="1">
                                          <a:effectLst/>
                                          <a:latin typeface="Cambria Math" panose="02040503050406030204" pitchFamily="18" charset="0"/>
                                        </a:rPr>
                                      </m:ctrlPr>
                                    </m:mP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r>
                                              <a:rPr lang="en-CA" i="1">
                                                <a:effectLst/>
                                                <a:latin typeface="Cambria Math"/>
                                                <a:ea typeface="Calibri"/>
                                                <a:cs typeface="Arial"/>
                                              </a:rPr>
                                              <m:t>−1</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r>
                                      <m:e>
                                        <m:sSub>
                                          <m:sSubPr>
                                            <m:ctrlPr>
                                              <a:rPr lang="en-CA" i="1">
                                                <a:effectLst/>
                                                <a:latin typeface="Cambria Math" panose="02040503050406030204" pitchFamily="18" charset="0"/>
                                              </a:rPr>
                                            </m:ctrlPr>
                                          </m:sSubPr>
                                          <m:e>
                                            <m:r>
                                              <a:rPr lang="en-CA" i="1">
                                                <a:effectLst/>
                                                <a:latin typeface="Cambria Math"/>
                                                <a:ea typeface="Calibri"/>
                                                <a:cs typeface="Arial"/>
                                              </a:rPr>
                                              <m:t>𝑊</m:t>
                                            </m:r>
                                          </m:e>
                                          <m:sub>
                                            <m:r>
                                              <a:rPr lang="en-CA" i="1">
                                                <a:effectLst/>
                                                <a:latin typeface="Cambria Math"/>
                                                <a:ea typeface="Calibri"/>
                                                <a:cs typeface="Arial"/>
                                              </a:rPr>
                                              <m:t>𝑚</m:t>
                                            </m:r>
                                            <m:sSub>
                                              <m:sSubPr>
                                                <m:ctrlPr>
                                                  <a:rPr lang="en-CA" i="1">
                                                    <a:effectLst/>
                                                    <a:latin typeface="Cambria Math" panose="02040503050406030204" pitchFamily="18" charset="0"/>
                                                  </a:rPr>
                                                </m:ctrlPr>
                                              </m:sSubPr>
                                              <m:e>
                                                <m:r>
                                                  <a:rPr lang="en-CA" i="1">
                                                    <a:effectLst/>
                                                    <a:latin typeface="Cambria Math"/>
                                                    <a:ea typeface="Calibri"/>
                                                    <a:cs typeface="Arial"/>
                                                  </a:rPr>
                                                  <m:t>, </m:t>
                                                </m:r>
                                                <m:r>
                                                  <a:rPr lang="en-CA" i="1">
                                                    <a:effectLst/>
                                                    <a:latin typeface="Cambria Math"/>
                                                    <a:ea typeface="Calibri"/>
                                                    <a:cs typeface="Arial"/>
                                                  </a:rPr>
                                                  <m:t>𝑁</m:t>
                                                </m:r>
                                              </m:e>
                                              <m:sub>
                                                <m:r>
                                                  <a:rPr lang="en-CA" i="1">
                                                    <a:effectLst/>
                                                    <a:latin typeface="Cambria Math"/>
                                                    <a:ea typeface="Calibri"/>
                                                    <a:cs typeface="Arial"/>
                                                  </a:rPr>
                                                  <m:t>1</m:t>
                                                </m:r>
                                              </m:sub>
                                            </m:sSub>
                                          </m:sub>
                                        </m:sSub>
                                      </m:e>
                                    </m:mr>
                                  </m:m>
                                </m:e>
                              </m:mr>
                            </m:m>
                          </m:e>
                        </m:d>
                      </m:oMath>
                    </m:oMathPara>
                  </a14:m>
                  <a:endParaRPr lang="en-CA" dirty="0"/>
                </a:p>
              </p:txBody>
            </p:sp>
          </mc:Choice>
          <mc:Fallback xmlns="">
            <p:sp>
              <p:nvSpPr>
                <p:cNvPr id="18" name="Rectangle 17"/>
                <p:cNvSpPr>
                  <a:spLocks noRot="1" noChangeAspect="1" noMove="1" noResize="1" noEditPoints="1" noAdjustHandles="1" noChangeArrowheads="1" noChangeShapeType="1" noTextEdit="1"/>
                </p:cNvSpPr>
                <p:nvPr/>
              </p:nvSpPr>
              <p:spPr>
                <a:xfrm>
                  <a:off x="150140" y="3645024"/>
                  <a:ext cx="3551677" cy="1510606"/>
                </a:xfrm>
                <a:prstGeom prst="rect">
                  <a:avLst/>
                </a:prstGeom>
                <a:blipFill rotWithShape="1">
                  <a:blip r:embed="rId12"/>
                  <a:stretch>
                    <a:fillRect r="-2062"/>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7171801" y="5502026"/>
                <a:ext cx="2269724" cy="338554"/>
              </a:xfrm>
              <a:prstGeom prst="rect">
                <a:avLst/>
              </a:prstGeom>
              <a:noFill/>
            </p:spPr>
            <p:txBody>
              <a:bodyPr wrap="none" rtlCol="0">
                <a:spAutoFit/>
              </a:bodyPr>
              <a:lstStyle/>
              <a:p>
                <a14:m>
                  <m:oMath xmlns:m="http://schemas.openxmlformats.org/officeDocument/2006/math">
                    <m:sSub>
                      <m:sSubPr>
                        <m:ctrlPr>
                          <a:rPr lang="en-CA" sz="1600" i="1">
                            <a:latin typeface="Cambria Math" panose="02040503050406030204" pitchFamily="18" charset="0"/>
                          </a:rPr>
                        </m:ctrlPr>
                      </m:sSubPr>
                      <m:e>
                        <m:r>
                          <a:rPr lang="en-CA" sz="1600" i="1">
                            <a:latin typeface="Cambria Math"/>
                            <a:ea typeface="Calibri"/>
                            <a:cs typeface="Arial"/>
                          </a:rPr>
                          <m:t>𝑁</m:t>
                        </m:r>
                      </m:e>
                      <m:sub>
                        <m:r>
                          <a:rPr lang="en-CA" sz="1600" i="1">
                            <a:latin typeface="Cambria Math"/>
                            <a:ea typeface="Calibri"/>
                            <a:cs typeface="Arial"/>
                          </a:rPr>
                          <m:t>1</m:t>
                        </m:r>
                      </m:sub>
                    </m:sSub>
                  </m:oMath>
                </a14:m>
                <a:r>
                  <a:rPr lang="en-CA" sz="1600" i="1" dirty="0"/>
                  <a:t>: number of inputs</a:t>
                </a:r>
              </a:p>
            </p:txBody>
          </p:sp>
        </mc:Choice>
        <mc:Fallback xmlns="">
          <p:sp>
            <p:nvSpPr>
              <p:cNvPr id="24" name="TextBox 23"/>
              <p:cNvSpPr txBox="1">
                <a:spLocks noRot="1" noChangeAspect="1" noMove="1" noResize="1" noEditPoints="1" noAdjustHandles="1" noChangeArrowheads="1" noChangeShapeType="1" noTextEdit="1"/>
              </p:cNvSpPr>
              <p:nvPr/>
            </p:nvSpPr>
            <p:spPr>
              <a:xfrm>
                <a:off x="7171801" y="5502026"/>
                <a:ext cx="2269724" cy="338554"/>
              </a:xfrm>
              <a:prstGeom prst="rect">
                <a:avLst/>
              </a:prstGeom>
              <a:blipFill rotWithShape="0">
                <a:blip r:embed="rId13"/>
                <a:stretch>
                  <a:fillRect t="-5455" b="-23636"/>
                </a:stretch>
              </a:blipFill>
            </p:spPr>
            <p:txBody>
              <a:bodyPr/>
              <a:lstStyle/>
              <a:p>
                <a:r>
                  <a:rPr lang="en-CA">
                    <a:noFill/>
                  </a:rPr>
                  <a:t> </a:t>
                </a:r>
              </a:p>
            </p:txBody>
          </p:sp>
        </mc:Fallback>
      </mc:AlternateContent>
    </p:spTree>
    <p:extLst>
      <p:ext uri="{BB962C8B-B14F-4D97-AF65-F5344CB8AC3E}">
        <p14:creationId xmlns:p14="http://schemas.microsoft.com/office/powerpoint/2010/main" val="160280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384916" y="1879754"/>
            <a:ext cx="6584919" cy="1754326"/>
          </a:xfrm>
          <a:prstGeom prst="rect">
            <a:avLst/>
          </a:prstGeom>
          <a:noFill/>
        </p:spPr>
        <p:txBody>
          <a:bodyPr wrap="square" rtlCol="0">
            <a:spAutoFit/>
          </a:bodyPr>
          <a:lstStyle>
            <a:defPPr>
              <a:defRPr lang="en-US"/>
            </a:defPPr>
            <a:lvl1pPr algn="ctr">
              <a:defRPr sz="5400" b="1">
                <a:solidFill>
                  <a:srgbClr val="074F85"/>
                </a:solidFill>
              </a:defRPr>
            </a:lvl1pPr>
          </a:lstStyle>
          <a:p>
            <a:r>
              <a:rPr lang="it-IT" dirty="0"/>
              <a:t>HOW DO ANNS TRAIN? </a:t>
            </a:r>
          </a:p>
        </p:txBody>
      </p:sp>
    </p:spTree>
    <p:extLst>
      <p:ext uri="{BB962C8B-B14F-4D97-AF65-F5344CB8AC3E}">
        <p14:creationId xmlns:p14="http://schemas.microsoft.com/office/powerpoint/2010/main" val="372323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197E4BD0-F1B6-4982-AD10-0D508D92B7AC}"/>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23220"/>
          </a:xfrm>
          <a:prstGeom prst="rect">
            <a:avLst/>
          </a:prstGeom>
        </p:spPr>
        <p:txBody>
          <a:bodyPr wrap="square">
            <a:spAutoFit/>
          </a:bodyPr>
          <a:lstStyle/>
          <a:p>
            <a:r>
              <a:rPr lang="en-US" sz="2800" b="1" dirty="0">
                <a:latin typeface="Montserrat" charset="0"/>
              </a:rPr>
              <a:t>ANN TRAINING PROCESS </a:t>
            </a:r>
            <a:endParaRPr lang="ru-RU" sz="2800" b="1" dirty="0"/>
          </a:p>
        </p:txBody>
      </p:sp>
      <p:pic>
        <p:nvPicPr>
          <p:cNvPr id="6" name="Picture 277"/>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8788" y="2138187"/>
            <a:ext cx="2716194" cy="279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218050" y="2404171"/>
            <a:ext cx="1398730" cy="2304256"/>
            <a:chOff x="408328" y="2132856"/>
            <a:chExt cx="1398730" cy="2304256"/>
          </a:xfrm>
        </p:grpSpPr>
        <p:sp>
          <p:nvSpPr>
            <p:cNvPr id="8" name="Left Brace 7"/>
            <p:cNvSpPr/>
            <p:nvPr/>
          </p:nvSpPr>
          <p:spPr>
            <a:xfrm>
              <a:off x="1519026" y="2132856"/>
              <a:ext cx="288032" cy="2304256"/>
            </a:xfrm>
            <a:prstGeom prst="leftBrace">
              <a:avLst>
                <a:gd name="adj1" fmla="val 176727"/>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Arial" pitchFamily="34" charset="0"/>
                <a:cs typeface="Arial" pitchFamily="34" charset="0"/>
              </a:endParaRPr>
            </a:p>
          </p:txBody>
        </p:sp>
        <p:sp>
          <p:nvSpPr>
            <p:cNvPr id="10" name="TextBox 9"/>
            <p:cNvSpPr txBox="1"/>
            <p:nvPr/>
          </p:nvSpPr>
          <p:spPr>
            <a:xfrm>
              <a:off x="408328" y="2780928"/>
              <a:ext cx="1024639" cy="923330"/>
            </a:xfrm>
            <a:prstGeom prst="rect">
              <a:avLst/>
            </a:prstGeom>
            <a:noFill/>
          </p:spPr>
          <p:txBody>
            <a:bodyPr wrap="none" rtlCol="0">
              <a:spAutoFit/>
            </a:bodyPr>
            <a:lstStyle/>
            <a:p>
              <a:pPr algn="ctr"/>
              <a:r>
                <a:rPr lang="en-CA" b="1" i="1" dirty="0">
                  <a:solidFill>
                    <a:prstClr val="black"/>
                  </a:solidFill>
                  <a:latin typeface="Calibri" pitchFamily="34" charset="0"/>
                  <a:cs typeface="Calibri" pitchFamily="34" charset="0"/>
                </a:rPr>
                <a:t>Training </a:t>
              </a:r>
            </a:p>
            <a:p>
              <a:pPr algn="ctr"/>
              <a:r>
                <a:rPr lang="en-CA" b="1" i="1" dirty="0">
                  <a:solidFill>
                    <a:prstClr val="black"/>
                  </a:solidFill>
                  <a:latin typeface="Calibri" pitchFamily="34" charset="0"/>
                  <a:cs typeface="Calibri" pitchFamily="34" charset="0"/>
                </a:rPr>
                <a:t>inputs </a:t>
              </a:r>
            </a:p>
            <a:p>
              <a:pPr algn="ctr"/>
              <a:r>
                <a:rPr lang="en-CA" b="1" i="1" dirty="0">
                  <a:solidFill>
                    <a:prstClr val="black"/>
                  </a:solidFill>
                  <a:latin typeface="Calibri" pitchFamily="34" charset="0"/>
                  <a:cs typeface="Calibri" pitchFamily="34" charset="0"/>
                </a:rPr>
                <a:t>X</a:t>
              </a:r>
            </a:p>
          </p:txBody>
        </p:sp>
      </p:grpSp>
      <p:grpSp>
        <p:nvGrpSpPr>
          <p:cNvPr id="11" name="Group 10"/>
          <p:cNvGrpSpPr/>
          <p:nvPr/>
        </p:nvGrpSpPr>
        <p:grpSpPr>
          <a:xfrm>
            <a:off x="6485028" y="2476179"/>
            <a:ext cx="1218650" cy="2304256"/>
            <a:chOff x="5004048" y="2204864"/>
            <a:chExt cx="1218650" cy="2304256"/>
          </a:xfrm>
        </p:grpSpPr>
        <p:sp>
          <p:nvSpPr>
            <p:cNvPr id="12" name="Left Brace 11"/>
            <p:cNvSpPr/>
            <p:nvPr/>
          </p:nvSpPr>
          <p:spPr>
            <a:xfrm rot="10800000">
              <a:off x="5004048" y="2204864"/>
              <a:ext cx="216024" cy="2304256"/>
            </a:xfrm>
            <a:prstGeom prst="leftBrace">
              <a:avLst>
                <a:gd name="adj1" fmla="val 200000"/>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Calibri" pitchFamily="34" charset="0"/>
                <a:cs typeface="Calibri" pitchFamily="34" charset="0"/>
              </a:endParaRPr>
            </a:p>
          </p:txBody>
        </p:sp>
        <p:grpSp>
          <p:nvGrpSpPr>
            <p:cNvPr id="13" name="Group 12"/>
            <p:cNvGrpSpPr/>
            <p:nvPr/>
          </p:nvGrpSpPr>
          <p:grpSpPr>
            <a:xfrm>
              <a:off x="5187030" y="2518803"/>
              <a:ext cx="1035668" cy="860492"/>
              <a:chOff x="4897913" y="2114675"/>
              <a:chExt cx="1206311" cy="995384"/>
            </a:xfrm>
          </p:grpSpPr>
          <p:sp>
            <p:nvSpPr>
              <p:cNvPr id="14" name="Right Arrow 13"/>
              <p:cNvSpPr/>
              <p:nvPr/>
            </p:nvSpPr>
            <p:spPr>
              <a:xfrm>
                <a:off x="4982979" y="3056663"/>
                <a:ext cx="983081" cy="5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4897913" y="2114675"/>
                    <a:ext cx="1206311" cy="995384"/>
                  </a:xfrm>
                  <a:prstGeom prst="rect">
                    <a:avLst/>
                  </a:prstGeom>
                  <a:noFill/>
                </p:spPr>
                <p:txBody>
                  <a:bodyPr wrap="none" rtlCol="0">
                    <a:spAutoFit/>
                  </a:bodyPr>
                  <a:lstStyle/>
                  <a:p>
                    <a:pPr algn="ctr"/>
                    <a:r>
                      <a:rPr lang="en-CA" sz="1600" b="1" i="1" dirty="0">
                        <a:solidFill>
                          <a:prstClr val="black"/>
                        </a:solidFill>
                        <a:latin typeface="Calibri" pitchFamily="34" charset="0"/>
                        <a:cs typeface="Calibri" pitchFamily="34" charset="0"/>
                      </a:rPr>
                      <a:t>Predicted </a:t>
                    </a:r>
                  </a:p>
                  <a:p>
                    <a:pPr algn="ctr"/>
                    <a:r>
                      <a:rPr lang="en-CA" sz="1600" b="1" i="1" dirty="0">
                        <a:solidFill>
                          <a:prstClr val="black"/>
                        </a:solidFill>
                        <a:latin typeface="Calibri" pitchFamily="34" charset="0"/>
                        <a:cs typeface="Calibri" pitchFamily="34" charset="0"/>
                      </a:rPr>
                      <a:t>Output</a:t>
                    </a:r>
                  </a:p>
                  <a:p>
                    <a:pPr algn="ctr"/>
                    <a14:m>
                      <m:oMathPara xmlns:m="http://schemas.openxmlformats.org/officeDocument/2006/math">
                        <m:oMathParaPr>
                          <m:jc m:val="centerGroup"/>
                        </m:oMathParaPr>
                        <m:oMath xmlns:m="http://schemas.openxmlformats.org/officeDocument/2006/math">
                          <m:acc>
                            <m:accPr>
                              <m:chr m:val="̂"/>
                              <m:ctrlPr>
                                <a:rPr lang="en-CA" sz="1600" b="1" i="1" smtClean="0">
                                  <a:solidFill>
                                    <a:prstClr val="black"/>
                                  </a:solidFill>
                                  <a:latin typeface="Cambria Math" panose="02040503050406030204" pitchFamily="18" charset="0"/>
                                  <a:cs typeface="Calibri" pitchFamily="34" charset="0"/>
                                </a:rPr>
                              </m:ctrlPr>
                            </m:accPr>
                            <m:e>
                              <m:r>
                                <a:rPr lang="en-CA" sz="1600" b="1" i="1" smtClean="0">
                                  <a:solidFill>
                                    <a:prstClr val="black"/>
                                  </a:solidFill>
                                  <a:latin typeface="Cambria Math" panose="02040503050406030204" pitchFamily="18" charset="0"/>
                                  <a:cs typeface="Calibri" pitchFamily="34" charset="0"/>
                                </a:rPr>
                                <m:t>𝒀</m:t>
                              </m:r>
                            </m:e>
                          </m:acc>
                        </m:oMath>
                      </m:oMathPara>
                    </a14:m>
                    <a:endParaRPr lang="en-CA" sz="1600" b="1" i="1" dirty="0">
                      <a:solidFill>
                        <a:prstClr val="black"/>
                      </a:solidFill>
                      <a:latin typeface="Calibri" pitchFamily="34" charset="0"/>
                      <a:cs typeface="Calibri"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897913" y="2114675"/>
                    <a:ext cx="1206311" cy="995384"/>
                  </a:xfrm>
                  <a:prstGeom prst="rect">
                    <a:avLst/>
                  </a:prstGeom>
                  <a:blipFill rotWithShape="0">
                    <a:blip r:embed="rId4"/>
                    <a:stretch>
                      <a:fillRect l="-2353" t="-2113" r="-2941"/>
                    </a:stretch>
                  </a:blipFill>
                </p:spPr>
                <p:txBody>
                  <a:bodyPr/>
                  <a:lstStyle/>
                  <a:p>
                    <a:r>
                      <a:rPr lang="en-CA">
                        <a:noFill/>
                      </a:rPr>
                      <a:t> </a:t>
                    </a:r>
                  </a:p>
                </p:txBody>
              </p:sp>
            </mc:Fallback>
          </mc:AlternateContent>
        </p:grpSp>
      </p:grpSp>
      <p:sp>
        <p:nvSpPr>
          <p:cNvPr id="16" name="Rectangle 15"/>
          <p:cNvSpPr/>
          <p:nvPr/>
        </p:nvSpPr>
        <p:spPr>
          <a:xfrm>
            <a:off x="7750997" y="2822496"/>
            <a:ext cx="1312925" cy="830997"/>
          </a:xfrm>
          <a:prstGeom prst="rect">
            <a:avLst/>
          </a:prstGeom>
        </p:spPr>
        <p:txBody>
          <a:bodyPr wrap="square">
            <a:spAutoFit/>
          </a:bodyPr>
          <a:lstStyle/>
          <a:p>
            <a:pPr marL="109728" algn="ctr">
              <a:spcBef>
                <a:spcPts val="400"/>
              </a:spcBef>
              <a:buClr>
                <a:srgbClr val="2DA2BF"/>
              </a:buClr>
              <a:buSzPct val="68000"/>
            </a:pPr>
            <a:r>
              <a:rPr lang="en-CA" sz="1600" b="1" i="1" dirty="0">
                <a:solidFill>
                  <a:prstClr val="black"/>
                </a:solidFill>
                <a:latin typeface="Calibri" pitchFamily="34" charset="0"/>
                <a:cs typeface="Calibri" pitchFamily="34" charset="0"/>
              </a:rPr>
              <a:t>Desired (True) Output  Y</a:t>
            </a:r>
          </a:p>
        </p:txBody>
      </p:sp>
      <p:sp>
        <p:nvSpPr>
          <p:cNvPr id="17" name="U-Turn Arrow 16"/>
          <p:cNvSpPr/>
          <p:nvPr/>
        </p:nvSpPr>
        <p:spPr>
          <a:xfrm rot="10800000">
            <a:off x="3761992" y="3838045"/>
            <a:ext cx="4027268" cy="2157630"/>
          </a:xfrm>
          <a:prstGeom prst="uturnArrow">
            <a:avLst>
              <a:gd name="adj1" fmla="val 737"/>
              <a:gd name="adj2" fmla="val 6777"/>
              <a:gd name="adj3" fmla="val 10421"/>
              <a:gd name="adj4" fmla="val 22503"/>
              <a:gd name="adj5" fmla="val 50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black"/>
              </a:solidFill>
            </a:endParaRPr>
          </a:p>
        </p:txBody>
      </p:sp>
      <p:sp>
        <p:nvSpPr>
          <p:cNvPr id="18" name="Right Arrow 17"/>
          <p:cNvSpPr/>
          <p:nvPr/>
        </p:nvSpPr>
        <p:spPr>
          <a:xfrm rot="19209040">
            <a:off x="3656635" y="4031679"/>
            <a:ext cx="2350013" cy="270372"/>
          </a:xfrm>
          <a:prstGeom prst="rightArrow">
            <a:avLst>
              <a:gd name="adj1" fmla="val 9761"/>
              <a:gd name="adj2" fmla="val 87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mc:AlternateContent xmlns:mc="http://schemas.openxmlformats.org/markup-compatibility/2006" xmlns:a14="http://schemas.microsoft.com/office/drawing/2010/main">
        <mc:Choice Requires="a14">
          <p:sp>
            <p:nvSpPr>
              <p:cNvPr id="19" name="TextBox 18"/>
              <p:cNvSpPr txBox="1"/>
              <p:nvPr/>
            </p:nvSpPr>
            <p:spPr>
              <a:xfrm>
                <a:off x="7931073" y="4277952"/>
                <a:ext cx="1752256" cy="345223"/>
              </a:xfrm>
              <a:prstGeom prst="rect">
                <a:avLst/>
              </a:prstGeom>
              <a:noFill/>
            </p:spPr>
            <p:txBody>
              <a:bodyPr wrap="square" rtlCol="0">
                <a:spAutoFit/>
              </a:bodyPr>
              <a:lstStyle/>
              <a:p>
                <a:r>
                  <a:rPr lang="en-CA" sz="1600" b="1" i="1" dirty="0">
                    <a:solidFill>
                      <a:prstClr val="black"/>
                    </a:solidFill>
                    <a:latin typeface="Calibri" pitchFamily="34" charset="0"/>
                    <a:cs typeface="Calibri" pitchFamily="34" charset="0"/>
                  </a:rPr>
                  <a:t>Error = </a:t>
                </a:r>
                <a14:m>
                  <m:oMath xmlns:m="http://schemas.openxmlformats.org/officeDocument/2006/math">
                    <m:acc>
                      <m:accPr>
                        <m:chr m:val="̂"/>
                        <m:ctrlPr>
                          <a:rPr lang="en-CA" sz="1600" b="1" i="1">
                            <a:solidFill>
                              <a:prstClr val="black"/>
                            </a:solidFill>
                            <a:latin typeface="Cambria Math" panose="02040503050406030204" pitchFamily="18" charset="0"/>
                            <a:cs typeface="Calibri" pitchFamily="34" charset="0"/>
                          </a:rPr>
                        </m:ctrlPr>
                      </m:accPr>
                      <m:e>
                        <m:r>
                          <a:rPr lang="en-CA" sz="1600" b="1" i="1">
                            <a:solidFill>
                              <a:prstClr val="black"/>
                            </a:solidFill>
                            <a:latin typeface="Cambria Math" panose="02040503050406030204" pitchFamily="18" charset="0"/>
                            <a:cs typeface="Calibri" pitchFamily="34" charset="0"/>
                          </a:rPr>
                          <m:t>𝒀</m:t>
                        </m:r>
                      </m:e>
                    </m:acc>
                    <m:r>
                      <a:rPr lang="en-CA" sz="1600" b="1" i="1" smtClean="0">
                        <a:solidFill>
                          <a:prstClr val="black"/>
                        </a:solidFill>
                        <a:latin typeface="Cambria Math" panose="02040503050406030204" pitchFamily="18" charset="0"/>
                        <a:cs typeface="Calibri" pitchFamily="34" charset="0"/>
                      </a:rPr>
                      <m:t>−</m:t>
                    </m:r>
                    <m:r>
                      <a:rPr lang="en-CA" sz="1600" b="1" i="1" smtClean="0">
                        <a:solidFill>
                          <a:prstClr val="black"/>
                        </a:solidFill>
                        <a:latin typeface="Cambria Math" panose="02040503050406030204" pitchFamily="18" charset="0"/>
                        <a:cs typeface="Calibri" pitchFamily="34" charset="0"/>
                      </a:rPr>
                      <m:t>𝒀</m:t>
                    </m:r>
                  </m:oMath>
                </a14:m>
                <a:endParaRPr lang="en-CA" sz="1600" b="1" i="1" dirty="0">
                  <a:solidFill>
                    <a:prstClr val="black"/>
                  </a:solidFill>
                  <a:latin typeface="Calibri" pitchFamily="34" charset="0"/>
                  <a:cs typeface="Calibri"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31073" y="4277952"/>
                <a:ext cx="1752256" cy="345223"/>
              </a:xfrm>
              <a:prstGeom prst="rect">
                <a:avLst/>
              </a:prstGeom>
              <a:blipFill rotWithShape="0">
                <a:blip r:embed="rId5"/>
                <a:stretch>
                  <a:fillRect l="-1742" t="-1786" b="-25000"/>
                </a:stretch>
              </a:blipFill>
            </p:spPr>
            <p:txBody>
              <a:bodyPr/>
              <a:lstStyle/>
              <a:p>
                <a:r>
                  <a:rPr lang="en-CA">
                    <a:noFill/>
                  </a:rPr>
                  <a:t> </a:t>
                </a:r>
              </a:p>
            </p:txBody>
          </p:sp>
        </mc:Fallback>
      </mc:AlternateContent>
      <p:sp>
        <p:nvSpPr>
          <p:cNvPr id="20" name="TextBox 19"/>
          <p:cNvSpPr txBox="1"/>
          <p:nvPr/>
        </p:nvSpPr>
        <p:spPr>
          <a:xfrm>
            <a:off x="4640951" y="5531873"/>
            <a:ext cx="2613088" cy="369332"/>
          </a:xfrm>
          <a:prstGeom prst="rect">
            <a:avLst/>
          </a:prstGeom>
          <a:noFill/>
        </p:spPr>
        <p:txBody>
          <a:bodyPr wrap="none" rtlCol="0">
            <a:spAutoFit/>
          </a:bodyPr>
          <a:lstStyle/>
          <a:p>
            <a:r>
              <a:rPr lang="en-CA" i="1" dirty="0">
                <a:solidFill>
                  <a:prstClr val="black"/>
                </a:solidFill>
                <a:latin typeface="Calibri" pitchFamily="34" charset="0"/>
                <a:cs typeface="Calibri" pitchFamily="34" charset="0"/>
              </a:rPr>
              <a:t>Update Network Weights</a:t>
            </a:r>
          </a:p>
        </p:txBody>
      </p:sp>
      <p:grpSp>
        <p:nvGrpSpPr>
          <p:cNvPr id="21" name="Group 20"/>
          <p:cNvGrpSpPr/>
          <p:nvPr/>
        </p:nvGrpSpPr>
        <p:grpSpPr>
          <a:xfrm>
            <a:off x="2026630" y="2404171"/>
            <a:ext cx="1578078" cy="2304256"/>
            <a:chOff x="237364" y="2118691"/>
            <a:chExt cx="1578078" cy="2304256"/>
          </a:xfrm>
        </p:grpSpPr>
        <p:sp>
          <p:nvSpPr>
            <p:cNvPr id="23" name="Rectangle 22"/>
            <p:cNvSpPr/>
            <p:nvPr/>
          </p:nvSpPr>
          <p:spPr>
            <a:xfrm>
              <a:off x="237364" y="2766763"/>
              <a:ext cx="1334772" cy="923330"/>
            </a:xfrm>
            <a:prstGeom prst="rect">
              <a:avLst/>
            </a:prstGeom>
          </p:spPr>
          <p:txBody>
            <a:bodyPr wrap="square">
              <a:spAutoFit/>
            </a:bodyPr>
            <a:lstStyle/>
            <a:p>
              <a:pPr algn="ctr"/>
              <a:r>
                <a:rPr lang="en-CA" b="1" i="1" dirty="0">
                  <a:solidFill>
                    <a:prstClr val="black"/>
                  </a:solidFill>
                  <a:latin typeface="Calibri" pitchFamily="34" charset="0"/>
                  <a:cs typeface="Calibri" pitchFamily="34" charset="0"/>
                </a:rPr>
                <a:t>Testing </a:t>
              </a:r>
            </a:p>
            <a:p>
              <a:pPr algn="ctr"/>
              <a:r>
                <a:rPr lang="en-CA" b="1" i="1" dirty="0">
                  <a:solidFill>
                    <a:prstClr val="black"/>
                  </a:solidFill>
                  <a:latin typeface="Calibri" pitchFamily="34" charset="0"/>
                  <a:cs typeface="Calibri" pitchFamily="34" charset="0"/>
                </a:rPr>
                <a:t>inputs </a:t>
              </a:r>
            </a:p>
            <a:p>
              <a:pPr algn="ctr"/>
              <a:r>
                <a:rPr lang="en-CA" b="1" i="1" dirty="0">
                  <a:solidFill>
                    <a:prstClr val="black"/>
                  </a:solidFill>
                  <a:latin typeface="Calibri" pitchFamily="34" charset="0"/>
                  <a:cs typeface="Calibri" pitchFamily="34" charset="0"/>
                </a:rPr>
                <a:t>X</a:t>
              </a:r>
            </a:p>
          </p:txBody>
        </p:sp>
        <p:sp>
          <p:nvSpPr>
            <p:cNvPr id="24" name="Left Brace 23"/>
            <p:cNvSpPr/>
            <p:nvPr/>
          </p:nvSpPr>
          <p:spPr>
            <a:xfrm>
              <a:off x="1527410" y="2118691"/>
              <a:ext cx="288032" cy="2304256"/>
            </a:xfrm>
            <a:prstGeom prst="leftBrace">
              <a:avLst>
                <a:gd name="adj1" fmla="val 176727"/>
                <a:gd name="adj2" fmla="val 50000"/>
              </a:avLst>
            </a:prstGeom>
            <a:noFill/>
            <a:ln w="41275" cap="rnd">
              <a:bevel/>
            </a:ln>
            <a:effectLst>
              <a:outerShdw blurRad="127000" dist="38100" dir="10680000" sx="98000" sy="98000" algn="ctr" rotWithShape="0">
                <a:srgbClr val="000000">
                  <a:alpha val="86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latin typeface="Calibri" pitchFamily="34" charset="0"/>
                <a:cs typeface="Calibri" pitchFamily="34" charset="0"/>
              </a:endParaRPr>
            </a:p>
          </p:txBody>
        </p:sp>
      </p:grpSp>
      <p:pic>
        <p:nvPicPr>
          <p:cNvPr id="2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3563" y="1606603"/>
            <a:ext cx="2512439" cy="187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itle 2"/>
          <p:cNvSpPr txBox="1">
            <a:spLocks/>
          </p:cNvSpPr>
          <p:nvPr/>
        </p:nvSpPr>
        <p:spPr>
          <a:xfrm>
            <a:off x="2137919" y="989765"/>
            <a:ext cx="6022384" cy="114300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n-CA" sz="2200" b="0" dirty="0">
              <a:solidFill>
                <a:schemeClr val="tx1"/>
              </a:solidFill>
              <a:effectLst/>
              <a:latin typeface="Arial" pitchFamily="34" charset="0"/>
              <a:cs typeface="Arial" pitchFamily="34" charset="0"/>
            </a:endParaRPr>
          </a:p>
        </p:txBody>
      </p:sp>
      <p:grpSp>
        <p:nvGrpSpPr>
          <p:cNvPr id="27" name="Group 26"/>
          <p:cNvGrpSpPr/>
          <p:nvPr/>
        </p:nvGrpSpPr>
        <p:grpSpPr>
          <a:xfrm>
            <a:off x="7594859" y="3454351"/>
            <a:ext cx="388620" cy="371169"/>
            <a:chOff x="5076056" y="2924944"/>
            <a:chExt cx="523147" cy="485878"/>
          </a:xfrm>
        </p:grpSpPr>
        <p:sp>
          <p:nvSpPr>
            <p:cNvPr id="28" name="Minus 27"/>
            <p:cNvSpPr/>
            <p:nvPr/>
          </p:nvSpPr>
          <p:spPr>
            <a:xfrm>
              <a:off x="5220072" y="3068960"/>
              <a:ext cx="227245" cy="17093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9" name="Flowchart: Connector 28"/>
            <p:cNvSpPr/>
            <p:nvPr/>
          </p:nvSpPr>
          <p:spPr>
            <a:xfrm>
              <a:off x="5076056" y="2924944"/>
              <a:ext cx="523147" cy="48587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sp>
        <p:nvSpPr>
          <p:cNvPr id="30" name="Right Arrow 29"/>
          <p:cNvSpPr/>
          <p:nvPr/>
        </p:nvSpPr>
        <p:spPr>
          <a:xfrm rot="10800000">
            <a:off x="8002586" y="3590114"/>
            <a:ext cx="796588" cy="74387"/>
          </a:xfrm>
          <a:prstGeom prst="rightArrow">
            <a:avLst>
              <a:gd name="adj1" fmla="val 33131"/>
              <a:gd name="adj2" fmla="val 5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37930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nodeType="clickEffect">
                                  <p:stCondLst>
                                    <p:cond delay="0"/>
                                  </p:stCondLst>
                                  <p:childTnLst>
                                    <p:anim calcmode="lin" valueType="num">
                                      <p:cBhvr additive="base">
                                        <p:cTn id="57" dur="500"/>
                                        <p:tgtEl>
                                          <p:spTgt spid="25"/>
                                        </p:tgtEl>
                                        <p:attrNameLst>
                                          <p:attrName>ppt_x</p:attrName>
                                        </p:attrNameLst>
                                      </p:cBhvr>
                                      <p:tavLst>
                                        <p:tav tm="0">
                                          <p:val>
                                            <p:strVal val="ppt_x"/>
                                          </p:val>
                                        </p:tav>
                                        <p:tav tm="100000">
                                          <p:val>
                                            <p:strVal val="ppt_x"/>
                                          </p:val>
                                        </p:tav>
                                      </p:tavLst>
                                    </p:anim>
                                    <p:anim calcmode="lin" valueType="num">
                                      <p:cBhvr additive="base">
                                        <p:cTn id="58" dur="500"/>
                                        <p:tgtEl>
                                          <p:spTgt spid="25"/>
                                        </p:tgtEl>
                                        <p:attrNameLst>
                                          <p:attrName>ppt_y</p:attrName>
                                        </p:attrNameLst>
                                      </p:cBhvr>
                                      <p:tavLst>
                                        <p:tav tm="0">
                                          <p:val>
                                            <p:strVal val="ppt_y"/>
                                          </p:val>
                                        </p:tav>
                                        <p:tav tm="100000">
                                          <p:val>
                                            <p:strVal val="1+ppt_h/2"/>
                                          </p:val>
                                        </p:tav>
                                      </p:tavLst>
                                    </p:anim>
                                    <p:set>
                                      <p:cBhvr>
                                        <p:cTn id="59" dur="1" fill="hold">
                                          <p:stCondLst>
                                            <p:cond delay="499"/>
                                          </p:stCondLst>
                                        </p:cTn>
                                        <p:tgtEl>
                                          <p:spTgt spid="25"/>
                                        </p:tgtEl>
                                        <p:attrNameLst>
                                          <p:attrName>style.visibility</p:attrName>
                                        </p:attrNameLst>
                                      </p:cBhvr>
                                      <p:to>
                                        <p:strVal val="hidden"/>
                                      </p:to>
                                    </p:set>
                                  </p:childTnLst>
                                </p:cTn>
                              </p:par>
                              <p:par>
                                <p:cTn id="60" presetID="31" presetClass="exit" presetSubtype="0" fill="hold" nodeType="withEffect">
                                  <p:stCondLst>
                                    <p:cond delay="0"/>
                                  </p:stCondLst>
                                  <p:childTnLst>
                                    <p:anim calcmode="lin" valueType="num">
                                      <p:cBhvr>
                                        <p:cTn id="61" dur="1000"/>
                                        <p:tgtEl>
                                          <p:spTgt spid="11"/>
                                        </p:tgtEl>
                                        <p:attrNameLst>
                                          <p:attrName>ppt_w</p:attrName>
                                        </p:attrNameLst>
                                      </p:cBhvr>
                                      <p:tavLst>
                                        <p:tav tm="0">
                                          <p:val>
                                            <p:strVal val="ppt_w"/>
                                          </p:val>
                                        </p:tav>
                                        <p:tav tm="100000">
                                          <p:val>
                                            <p:fltVal val="0"/>
                                          </p:val>
                                        </p:tav>
                                      </p:tavLst>
                                    </p:anim>
                                    <p:anim calcmode="lin" valueType="num">
                                      <p:cBhvr>
                                        <p:cTn id="62" dur="1000"/>
                                        <p:tgtEl>
                                          <p:spTgt spid="11"/>
                                        </p:tgtEl>
                                        <p:attrNameLst>
                                          <p:attrName>ppt_h</p:attrName>
                                        </p:attrNameLst>
                                      </p:cBhvr>
                                      <p:tavLst>
                                        <p:tav tm="0">
                                          <p:val>
                                            <p:strVal val="ppt_h"/>
                                          </p:val>
                                        </p:tav>
                                        <p:tav tm="100000">
                                          <p:val>
                                            <p:fltVal val="0"/>
                                          </p:val>
                                        </p:tav>
                                      </p:tavLst>
                                    </p:anim>
                                    <p:anim calcmode="lin" valueType="num">
                                      <p:cBhvr>
                                        <p:cTn id="63" dur="1000"/>
                                        <p:tgtEl>
                                          <p:spTgt spid="11"/>
                                        </p:tgtEl>
                                        <p:attrNameLst>
                                          <p:attrName>style.rotation</p:attrName>
                                        </p:attrNameLst>
                                      </p:cBhvr>
                                      <p:tavLst>
                                        <p:tav tm="0">
                                          <p:val>
                                            <p:fltVal val="0"/>
                                          </p:val>
                                        </p:tav>
                                        <p:tav tm="100000">
                                          <p:val>
                                            <p:fltVal val="90"/>
                                          </p:val>
                                        </p:tav>
                                      </p:tavLst>
                                    </p:anim>
                                    <p:animEffect transition="out" filter="fade">
                                      <p:cBhvr>
                                        <p:cTn id="64" dur="1000"/>
                                        <p:tgtEl>
                                          <p:spTgt spid="11"/>
                                        </p:tgtEl>
                                      </p:cBhvr>
                                    </p:animEffect>
                                    <p:set>
                                      <p:cBhvr>
                                        <p:cTn id="65" dur="1" fill="hold">
                                          <p:stCondLst>
                                            <p:cond delay="999"/>
                                          </p:stCondLst>
                                        </p:cTn>
                                        <p:tgtEl>
                                          <p:spTgt spid="11"/>
                                        </p:tgtEl>
                                        <p:attrNameLst>
                                          <p:attrName>style.visibility</p:attrName>
                                        </p:attrNameLst>
                                      </p:cBhvr>
                                      <p:to>
                                        <p:strVal val="hidden"/>
                                      </p:to>
                                    </p:set>
                                  </p:childTnLst>
                                </p:cTn>
                              </p:par>
                              <p:par>
                                <p:cTn id="66" presetID="31" presetClass="exit" presetSubtype="0" fill="hold" nodeType="withEffect">
                                  <p:stCondLst>
                                    <p:cond delay="0"/>
                                  </p:stCondLst>
                                  <p:childTnLst>
                                    <p:anim calcmode="lin" valueType="num">
                                      <p:cBhvr>
                                        <p:cTn id="67" dur="1000"/>
                                        <p:tgtEl>
                                          <p:spTgt spid="27"/>
                                        </p:tgtEl>
                                        <p:attrNameLst>
                                          <p:attrName>ppt_w</p:attrName>
                                        </p:attrNameLst>
                                      </p:cBhvr>
                                      <p:tavLst>
                                        <p:tav tm="0">
                                          <p:val>
                                            <p:strVal val="ppt_w"/>
                                          </p:val>
                                        </p:tav>
                                        <p:tav tm="100000">
                                          <p:val>
                                            <p:fltVal val="0"/>
                                          </p:val>
                                        </p:tav>
                                      </p:tavLst>
                                    </p:anim>
                                    <p:anim calcmode="lin" valueType="num">
                                      <p:cBhvr>
                                        <p:cTn id="68" dur="1000"/>
                                        <p:tgtEl>
                                          <p:spTgt spid="27"/>
                                        </p:tgtEl>
                                        <p:attrNameLst>
                                          <p:attrName>ppt_h</p:attrName>
                                        </p:attrNameLst>
                                      </p:cBhvr>
                                      <p:tavLst>
                                        <p:tav tm="0">
                                          <p:val>
                                            <p:strVal val="ppt_h"/>
                                          </p:val>
                                        </p:tav>
                                        <p:tav tm="100000">
                                          <p:val>
                                            <p:fltVal val="0"/>
                                          </p:val>
                                        </p:tav>
                                      </p:tavLst>
                                    </p:anim>
                                    <p:anim calcmode="lin" valueType="num">
                                      <p:cBhvr>
                                        <p:cTn id="69" dur="1000"/>
                                        <p:tgtEl>
                                          <p:spTgt spid="27"/>
                                        </p:tgtEl>
                                        <p:attrNameLst>
                                          <p:attrName>style.rotation</p:attrName>
                                        </p:attrNameLst>
                                      </p:cBhvr>
                                      <p:tavLst>
                                        <p:tav tm="0">
                                          <p:val>
                                            <p:fltVal val="0"/>
                                          </p:val>
                                        </p:tav>
                                        <p:tav tm="100000">
                                          <p:val>
                                            <p:fltVal val="90"/>
                                          </p:val>
                                        </p:tav>
                                      </p:tavLst>
                                    </p:anim>
                                    <p:animEffect transition="out" filter="fade">
                                      <p:cBhvr>
                                        <p:cTn id="70" dur="1000"/>
                                        <p:tgtEl>
                                          <p:spTgt spid="27"/>
                                        </p:tgtEl>
                                      </p:cBhvr>
                                    </p:animEffect>
                                    <p:set>
                                      <p:cBhvr>
                                        <p:cTn id="71" dur="1" fill="hold">
                                          <p:stCondLst>
                                            <p:cond delay="999"/>
                                          </p:stCondLst>
                                        </p:cTn>
                                        <p:tgtEl>
                                          <p:spTgt spid="27"/>
                                        </p:tgtEl>
                                        <p:attrNameLst>
                                          <p:attrName>style.visibility</p:attrName>
                                        </p:attrNameLst>
                                      </p:cBhvr>
                                      <p:to>
                                        <p:strVal val="hidden"/>
                                      </p:to>
                                    </p:set>
                                  </p:childTnLst>
                                </p:cTn>
                              </p:par>
                              <p:par>
                                <p:cTn id="72" presetID="31" presetClass="exit" presetSubtype="0" fill="hold" grpId="1" nodeType="withEffect">
                                  <p:stCondLst>
                                    <p:cond delay="0"/>
                                  </p:stCondLst>
                                  <p:childTnLst>
                                    <p:anim calcmode="lin" valueType="num">
                                      <p:cBhvr>
                                        <p:cTn id="73" dur="1000"/>
                                        <p:tgtEl>
                                          <p:spTgt spid="17"/>
                                        </p:tgtEl>
                                        <p:attrNameLst>
                                          <p:attrName>ppt_w</p:attrName>
                                        </p:attrNameLst>
                                      </p:cBhvr>
                                      <p:tavLst>
                                        <p:tav tm="0">
                                          <p:val>
                                            <p:strVal val="ppt_w"/>
                                          </p:val>
                                        </p:tav>
                                        <p:tav tm="100000">
                                          <p:val>
                                            <p:fltVal val="0"/>
                                          </p:val>
                                        </p:tav>
                                      </p:tavLst>
                                    </p:anim>
                                    <p:anim calcmode="lin" valueType="num">
                                      <p:cBhvr>
                                        <p:cTn id="74" dur="1000"/>
                                        <p:tgtEl>
                                          <p:spTgt spid="17"/>
                                        </p:tgtEl>
                                        <p:attrNameLst>
                                          <p:attrName>ppt_h</p:attrName>
                                        </p:attrNameLst>
                                      </p:cBhvr>
                                      <p:tavLst>
                                        <p:tav tm="0">
                                          <p:val>
                                            <p:strVal val="ppt_h"/>
                                          </p:val>
                                        </p:tav>
                                        <p:tav tm="100000">
                                          <p:val>
                                            <p:fltVal val="0"/>
                                          </p:val>
                                        </p:tav>
                                      </p:tavLst>
                                    </p:anim>
                                    <p:anim calcmode="lin" valueType="num">
                                      <p:cBhvr>
                                        <p:cTn id="75" dur="1000"/>
                                        <p:tgtEl>
                                          <p:spTgt spid="17"/>
                                        </p:tgtEl>
                                        <p:attrNameLst>
                                          <p:attrName>style.rotation</p:attrName>
                                        </p:attrNameLst>
                                      </p:cBhvr>
                                      <p:tavLst>
                                        <p:tav tm="0">
                                          <p:val>
                                            <p:fltVal val="0"/>
                                          </p:val>
                                        </p:tav>
                                        <p:tav tm="100000">
                                          <p:val>
                                            <p:fltVal val="90"/>
                                          </p:val>
                                        </p:tav>
                                      </p:tavLst>
                                    </p:anim>
                                    <p:animEffect transition="out" filter="fade">
                                      <p:cBhvr>
                                        <p:cTn id="76" dur="1000"/>
                                        <p:tgtEl>
                                          <p:spTgt spid="17"/>
                                        </p:tgtEl>
                                      </p:cBhvr>
                                    </p:animEffect>
                                    <p:set>
                                      <p:cBhvr>
                                        <p:cTn id="77" dur="1" fill="hold">
                                          <p:stCondLst>
                                            <p:cond delay="999"/>
                                          </p:stCondLst>
                                        </p:cTn>
                                        <p:tgtEl>
                                          <p:spTgt spid="17"/>
                                        </p:tgtEl>
                                        <p:attrNameLst>
                                          <p:attrName>style.visibility</p:attrName>
                                        </p:attrNameLst>
                                      </p:cBhvr>
                                      <p:to>
                                        <p:strVal val="hidden"/>
                                      </p:to>
                                    </p:set>
                                  </p:childTnLst>
                                </p:cTn>
                              </p:par>
                              <p:par>
                                <p:cTn id="78" presetID="31" presetClass="exit" presetSubtype="0" fill="hold" grpId="1" nodeType="withEffect">
                                  <p:stCondLst>
                                    <p:cond delay="0"/>
                                  </p:stCondLst>
                                  <p:childTnLst>
                                    <p:anim calcmode="lin" valueType="num">
                                      <p:cBhvr>
                                        <p:cTn id="79" dur="1000"/>
                                        <p:tgtEl>
                                          <p:spTgt spid="19"/>
                                        </p:tgtEl>
                                        <p:attrNameLst>
                                          <p:attrName>ppt_w</p:attrName>
                                        </p:attrNameLst>
                                      </p:cBhvr>
                                      <p:tavLst>
                                        <p:tav tm="0">
                                          <p:val>
                                            <p:strVal val="ppt_w"/>
                                          </p:val>
                                        </p:tav>
                                        <p:tav tm="100000">
                                          <p:val>
                                            <p:fltVal val="0"/>
                                          </p:val>
                                        </p:tav>
                                      </p:tavLst>
                                    </p:anim>
                                    <p:anim calcmode="lin" valueType="num">
                                      <p:cBhvr>
                                        <p:cTn id="80" dur="1000"/>
                                        <p:tgtEl>
                                          <p:spTgt spid="19"/>
                                        </p:tgtEl>
                                        <p:attrNameLst>
                                          <p:attrName>ppt_h</p:attrName>
                                        </p:attrNameLst>
                                      </p:cBhvr>
                                      <p:tavLst>
                                        <p:tav tm="0">
                                          <p:val>
                                            <p:strVal val="ppt_h"/>
                                          </p:val>
                                        </p:tav>
                                        <p:tav tm="100000">
                                          <p:val>
                                            <p:fltVal val="0"/>
                                          </p:val>
                                        </p:tav>
                                      </p:tavLst>
                                    </p:anim>
                                    <p:anim calcmode="lin" valueType="num">
                                      <p:cBhvr>
                                        <p:cTn id="81" dur="1000"/>
                                        <p:tgtEl>
                                          <p:spTgt spid="19"/>
                                        </p:tgtEl>
                                        <p:attrNameLst>
                                          <p:attrName>style.rotation</p:attrName>
                                        </p:attrNameLst>
                                      </p:cBhvr>
                                      <p:tavLst>
                                        <p:tav tm="0">
                                          <p:val>
                                            <p:fltVal val="0"/>
                                          </p:val>
                                        </p:tav>
                                        <p:tav tm="100000">
                                          <p:val>
                                            <p:fltVal val="90"/>
                                          </p:val>
                                        </p:tav>
                                      </p:tavLst>
                                    </p:anim>
                                    <p:animEffect transition="out" filter="fade">
                                      <p:cBhvr>
                                        <p:cTn id="82" dur="1000"/>
                                        <p:tgtEl>
                                          <p:spTgt spid="19"/>
                                        </p:tgtEl>
                                      </p:cBhvr>
                                    </p:animEffect>
                                    <p:set>
                                      <p:cBhvr>
                                        <p:cTn id="83" dur="1" fill="hold">
                                          <p:stCondLst>
                                            <p:cond delay="999"/>
                                          </p:stCondLst>
                                        </p:cTn>
                                        <p:tgtEl>
                                          <p:spTgt spid="19"/>
                                        </p:tgtEl>
                                        <p:attrNameLst>
                                          <p:attrName>style.visibility</p:attrName>
                                        </p:attrNameLst>
                                      </p:cBhvr>
                                      <p:to>
                                        <p:strVal val="hidden"/>
                                      </p:to>
                                    </p:set>
                                  </p:childTnLst>
                                </p:cTn>
                              </p:par>
                              <p:par>
                                <p:cTn id="84" presetID="31" presetClass="exit" presetSubtype="0" fill="hold" grpId="1" nodeType="withEffect">
                                  <p:stCondLst>
                                    <p:cond delay="0"/>
                                  </p:stCondLst>
                                  <p:childTnLst>
                                    <p:anim calcmode="lin" valueType="num">
                                      <p:cBhvr>
                                        <p:cTn id="85" dur="1000"/>
                                        <p:tgtEl>
                                          <p:spTgt spid="20"/>
                                        </p:tgtEl>
                                        <p:attrNameLst>
                                          <p:attrName>ppt_w</p:attrName>
                                        </p:attrNameLst>
                                      </p:cBhvr>
                                      <p:tavLst>
                                        <p:tav tm="0">
                                          <p:val>
                                            <p:strVal val="ppt_w"/>
                                          </p:val>
                                        </p:tav>
                                        <p:tav tm="100000">
                                          <p:val>
                                            <p:fltVal val="0"/>
                                          </p:val>
                                        </p:tav>
                                      </p:tavLst>
                                    </p:anim>
                                    <p:anim calcmode="lin" valueType="num">
                                      <p:cBhvr>
                                        <p:cTn id="86" dur="1000"/>
                                        <p:tgtEl>
                                          <p:spTgt spid="20"/>
                                        </p:tgtEl>
                                        <p:attrNameLst>
                                          <p:attrName>ppt_h</p:attrName>
                                        </p:attrNameLst>
                                      </p:cBhvr>
                                      <p:tavLst>
                                        <p:tav tm="0">
                                          <p:val>
                                            <p:strVal val="ppt_h"/>
                                          </p:val>
                                        </p:tav>
                                        <p:tav tm="100000">
                                          <p:val>
                                            <p:fltVal val="0"/>
                                          </p:val>
                                        </p:tav>
                                      </p:tavLst>
                                    </p:anim>
                                    <p:anim calcmode="lin" valueType="num">
                                      <p:cBhvr>
                                        <p:cTn id="87" dur="1000"/>
                                        <p:tgtEl>
                                          <p:spTgt spid="20"/>
                                        </p:tgtEl>
                                        <p:attrNameLst>
                                          <p:attrName>style.rotation</p:attrName>
                                        </p:attrNameLst>
                                      </p:cBhvr>
                                      <p:tavLst>
                                        <p:tav tm="0">
                                          <p:val>
                                            <p:fltVal val="0"/>
                                          </p:val>
                                        </p:tav>
                                        <p:tav tm="100000">
                                          <p:val>
                                            <p:fltVal val="90"/>
                                          </p:val>
                                        </p:tav>
                                      </p:tavLst>
                                    </p:anim>
                                    <p:animEffect transition="out" filter="fade">
                                      <p:cBhvr>
                                        <p:cTn id="88" dur="1000"/>
                                        <p:tgtEl>
                                          <p:spTgt spid="20"/>
                                        </p:tgtEl>
                                      </p:cBhvr>
                                    </p:animEffect>
                                    <p:set>
                                      <p:cBhvr>
                                        <p:cTn id="89" dur="1" fill="hold">
                                          <p:stCondLst>
                                            <p:cond delay="999"/>
                                          </p:stCondLst>
                                        </p:cTn>
                                        <p:tgtEl>
                                          <p:spTgt spid="20"/>
                                        </p:tgtEl>
                                        <p:attrNameLst>
                                          <p:attrName>style.visibility</p:attrName>
                                        </p:attrNameLst>
                                      </p:cBhvr>
                                      <p:to>
                                        <p:strVal val="hidden"/>
                                      </p:to>
                                    </p:set>
                                  </p:childTnLst>
                                </p:cTn>
                              </p:par>
                              <p:par>
                                <p:cTn id="90" presetID="31" presetClass="exit" presetSubtype="0" fill="hold" grpId="1" nodeType="withEffect">
                                  <p:stCondLst>
                                    <p:cond delay="0"/>
                                  </p:stCondLst>
                                  <p:childTnLst>
                                    <p:anim calcmode="lin" valueType="num">
                                      <p:cBhvr>
                                        <p:cTn id="91" dur="1000"/>
                                        <p:tgtEl>
                                          <p:spTgt spid="18"/>
                                        </p:tgtEl>
                                        <p:attrNameLst>
                                          <p:attrName>ppt_w</p:attrName>
                                        </p:attrNameLst>
                                      </p:cBhvr>
                                      <p:tavLst>
                                        <p:tav tm="0">
                                          <p:val>
                                            <p:strVal val="ppt_w"/>
                                          </p:val>
                                        </p:tav>
                                        <p:tav tm="100000">
                                          <p:val>
                                            <p:fltVal val="0"/>
                                          </p:val>
                                        </p:tav>
                                      </p:tavLst>
                                    </p:anim>
                                    <p:anim calcmode="lin" valueType="num">
                                      <p:cBhvr>
                                        <p:cTn id="92" dur="1000"/>
                                        <p:tgtEl>
                                          <p:spTgt spid="18"/>
                                        </p:tgtEl>
                                        <p:attrNameLst>
                                          <p:attrName>ppt_h</p:attrName>
                                        </p:attrNameLst>
                                      </p:cBhvr>
                                      <p:tavLst>
                                        <p:tav tm="0">
                                          <p:val>
                                            <p:strVal val="ppt_h"/>
                                          </p:val>
                                        </p:tav>
                                        <p:tav tm="100000">
                                          <p:val>
                                            <p:fltVal val="0"/>
                                          </p:val>
                                        </p:tav>
                                      </p:tavLst>
                                    </p:anim>
                                    <p:anim calcmode="lin" valueType="num">
                                      <p:cBhvr>
                                        <p:cTn id="93" dur="1000"/>
                                        <p:tgtEl>
                                          <p:spTgt spid="18"/>
                                        </p:tgtEl>
                                        <p:attrNameLst>
                                          <p:attrName>style.rotation</p:attrName>
                                        </p:attrNameLst>
                                      </p:cBhvr>
                                      <p:tavLst>
                                        <p:tav tm="0">
                                          <p:val>
                                            <p:fltVal val="0"/>
                                          </p:val>
                                        </p:tav>
                                        <p:tav tm="100000">
                                          <p:val>
                                            <p:fltVal val="90"/>
                                          </p:val>
                                        </p:tav>
                                      </p:tavLst>
                                    </p:anim>
                                    <p:animEffect transition="out" filter="fade">
                                      <p:cBhvr>
                                        <p:cTn id="94" dur="1000"/>
                                        <p:tgtEl>
                                          <p:spTgt spid="18"/>
                                        </p:tgtEl>
                                      </p:cBhvr>
                                    </p:animEffect>
                                    <p:set>
                                      <p:cBhvr>
                                        <p:cTn id="95" dur="1" fill="hold">
                                          <p:stCondLst>
                                            <p:cond delay="999"/>
                                          </p:stCondLst>
                                        </p:cTn>
                                        <p:tgtEl>
                                          <p:spTgt spid="18"/>
                                        </p:tgtEl>
                                        <p:attrNameLst>
                                          <p:attrName>style.visibility</p:attrName>
                                        </p:attrNameLst>
                                      </p:cBhvr>
                                      <p:to>
                                        <p:strVal val="hidden"/>
                                      </p:to>
                                    </p:set>
                                  </p:childTnLst>
                                </p:cTn>
                              </p:par>
                              <p:par>
                                <p:cTn id="96" presetID="2" presetClass="exit" presetSubtype="4" fill="hold" grpId="1" nodeType="withEffect">
                                  <p:stCondLst>
                                    <p:cond delay="0"/>
                                  </p:stCondLst>
                                  <p:childTnLst>
                                    <p:anim calcmode="lin" valueType="num">
                                      <p:cBhvr additive="base">
                                        <p:cTn id="97" dur="500"/>
                                        <p:tgtEl>
                                          <p:spTgt spid="30"/>
                                        </p:tgtEl>
                                        <p:attrNameLst>
                                          <p:attrName>ppt_x</p:attrName>
                                        </p:attrNameLst>
                                      </p:cBhvr>
                                      <p:tavLst>
                                        <p:tav tm="0">
                                          <p:val>
                                            <p:strVal val="ppt_x"/>
                                          </p:val>
                                        </p:tav>
                                        <p:tav tm="100000">
                                          <p:val>
                                            <p:strVal val="ppt_x"/>
                                          </p:val>
                                        </p:tav>
                                      </p:tavLst>
                                    </p:anim>
                                    <p:anim calcmode="lin" valueType="num">
                                      <p:cBhvr additive="base">
                                        <p:cTn id="98" dur="500"/>
                                        <p:tgtEl>
                                          <p:spTgt spid="30"/>
                                        </p:tgtEl>
                                        <p:attrNameLst>
                                          <p:attrName>ppt_y</p:attrName>
                                        </p:attrNameLst>
                                      </p:cBhvr>
                                      <p:tavLst>
                                        <p:tav tm="0">
                                          <p:val>
                                            <p:strVal val="ppt_y"/>
                                          </p:val>
                                        </p:tav>
                                        <p:tav tm="100000">
                                          <p:val>
                                            <p:strVal val="1+ppt_h/2"/>
                                          </p:val>
                                        </p:tav>
                                      </p:tavLst>
                                    </p:anim>
                                    <p:set>
                                      <p:cBhvr>
                                        <p:cTn id="99" dur="1" fill="hold">
                                          <p:stCondLst>
                                            <p:cond delay="499"/>
                                          </p:stCondLst>
                                        </p:cTn>
                                        <p:tgtEl>
                                          <p:spTgt spid="30"/>
                                        </p:tgtEl>
                                        <p:attrNameLst>
                                          <p:attrName>style.visibility</p:attrName>
                                        </p:attrNameLst>
                                      </p:cBhvr>
                                      <p:to>
                                        <p:strVal val="hidden"/>
                                      </p:to>
                                    </p:set>
                                  </p:childTnLst>
                                </p:cTn>
                              </p:par>
                              <p:par>
                                <p:cTn id="100" presetID="2" presetClass="exit" presetSubtype="4" fill="hold" grpId="1" nodeType="withEffect">
                                  <p:stCondLst>
                                    <p:cond delay="0"/>
                                  </p:stCondLst>
                                  <p:childTnLst>
                                    <p:anim calcmode="lin" valueType="num">
                                      <p:cBhvr additive="base">
                                        <p:cTn id="101" dur="500"/>
                                        <p:tgtEl>
                                          <p:spTgt spid="16"/>
                                        </p:tgtEl>
                                        <p:attrNameLst>
                                          <p:attrName>ppt_x</p:attrName>
                                        </p:attrNameLst>
                                      </p:cBhvr>
                                      <p:tavLst>
                                        <p:tav tm="0">
                                          <p:val>
                                            <p:strVal val="ppt_x"/>
                                          </p:val>
                                        </p:tav>
                                        <p:tav tm="100000">
                                          <p:val>
                                            <p:strVal val="ppt_x"/>
                                          </p:val>
                                        </p:tav>
                                      </p:tavLst>
                                    </p:anim>
                                    <p:anim calcmode="lin" valueType="num">
                                      <p:cBhvr additive="base">
                                        <p:cTn id="102" dur="500"/>
                                        <p:tgtEl>
                                          <p:spTgt spid="16"/>
                                        </p:tgtEl>
                                        <p:attrNameLst>
                                          <p:attrName>ppt_y</p:attrName>
                                        </p:attrNameLst>
                                      </p:cBhvr>
                                      <p:tavLst>
                                        <p:tav tm="0">
                                          <p:val>
                                            <p:strVal val="ppt_y"/>
                                          </p:val>
                                        </p:tav>
                                        <p:tav tm="100000">
                                          <p:val>
                                            <p:strVal val="1+ppt_h/2"/>
                                          </p:val>
                                        </p:tav>
                                      </p:tavLst>
                                    </p:anim>
                                    <p:set>
                                      <p:cBhvr>
                                        <p:cTn id="103" dur="1" fill="hold">
                                          <p:stCondLst>
                                            <p:cond delay="499"/>
                                          </p:stCondLst>
                                        </p:cTn>
                                        <p:tgtEl>
                                          <p:spTgt spid="1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 presetClass="exit" presetSubtype="4" fill="hold" nodeType="clickEffect">
                                  <p:stCondLst>
                                    <p:cond delay="0"/>
                                  </p:stCondLst>
                                  <p:childTnLst>
                                    <p:anim calcmode="lin" valueType="num">
                                      <p:cBhvr additive="base">
                                        <p:cTn id="107" dur="500"/>
                                        <p:tgtEl>
                                          <p:spTgt spid="7"/>
                                        </p:tgtEl>
                                        <p:attrNameLst>
                                          <p:attrName>ppt_x</p:attrName>
                                        </p:attrNameLst>
                                      </p:cBhvr>
                                      <p:tavLst>
                                        <p:tav tm="0">
                                          <p:val>
                                            <p:strVal val="ppt_x"/>
                                          </p:val>
                                        </p:tav>
                                        <p:tav tm="100000">
                                          <p:val>
                                            <p:strVal val="ppt_x"/>
                                          </p:val>
                                        </p:tav>
                                      </p:tavLst>
                                    </p:anim>
                                    <p:anim calcmode="lin" valueType="num">
                                      <p:cBhvr additive="base">
                                        <p:cTn id="108" dur="500"/>
                                        <p:tgtEl>
                                          <p:spTgt spid="7"/>
                                        </p:tgtEl>
                                        <p:attrNameLst>
                                          <p:attrName>ppt_y</p:attrName>
                                        </p:attrNameLst>
                                      </p:cBhvr>
                                      <p:tavLst>
                                        <p:tav tm="0">
                                          <p:val>
                                            <p:strVal val="ppt_y"/>
                                          </p:val>
                                        </p:tav>
                                        <p:tav tm="100000">
                                          <p:val>
                                            <p:strVal val="1+ppt_h/2"/>
                                          </p:val>
                                        </p:tav>
                                      </p:tavLst>
                                    </p:anim>
                                    <p:set>
                                      <p:cBhvr>
                                        <p:cTn id="109" dur="1" fill="hold">
                                          <p:stCondLst>
                                            <p:cond delay="499"/>
                                          </p:stCondLst>
                                        </p:cTn>
                                        <p:tgtEl>
                                          <p:spTgt spid="7"/>
                                        </p:tgtEl>
                                        <p:attrNameLst>
                                          <p:attrName>style.visibility</p:attrName>
                                        </p:attrNameLst>
                                      </p:cBhvr>
                                      <p:to>
                                        <p:strVal val="hidden"/>
                                      </p:to>
                                    </p:set>
                                  </p:childTnLst>
                                </p:cTn>
                              </p:par>
                            </p:childTnLst>
                          </p:cTn>
                        </p:par>
                        <p:par>
                          <p:cTn id="110" fill="hold">
                            <p:stCondLst>
                              <p:cond delay="500"/>
                            </p:stCondLst>
                            <p:childTnLst>
                              <p:par>
                                <p:cTn id="111" presetID="2" presetClass="entr" presetSubtype="4" fill="hold" nodeType="after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ppt_x"/>
                                          </p:val>
                                        </p:tav>
                                        <p:tav tm="100000">
                                          <p:val>
                                            <p:strVal val="#ppt_x"/>
                                          </p:val>
                                        </p:tav>
                                      </p:tavLst>
                                    </p:anim>
                                    <p:anim calcmode="lin" valueType="num">
                                      <p:cBhvr additive="base">
                                        <p:cTn id="1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animBg="1"/>
      <p:bldP spid="17" grpId="1" animBg="1"/>
      <p:bldP spid="18" grpId="0" animBg="1"/>
      <p:bldP spid="18" grpId="1" animBg="1"/>
      <p:bldP spid="19" grpId="0"/>
      <p:bldP spid="19" grpId="1"/>
      <p:bldP spid="20" grpId="0"/>
      <p:bldP spid="20" grpId="1"/>
      <p:bldP spid="30" grpId="0" animBg="1"/>
      <p:bldP spid="3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C1DAC44-AB2A-49B2-9789-9F4B8AA22F90}"/>
              </a:ext>
            </a:extLst>
          </p:cNvPr>
          <p:cNvPicPr>
            <a:picLocks noChangeAspect="1"/>
          </p:cNvPicPr>
          <p:nvPr/>
        </p:nvPicPr>
        <p:blipFill rotWithShape="1">
          <a:blip r:embed="rId2"/>
          <a:srcRect b="25771"/>
          <a:stretch/>
        </p:blipFill>
        <p:spPr>
          <a:xfrm>
            <a:off x="8878" y="-26581"/>
            <a:ext cx="12192000" cy="5110335"/>
          </a:xfrm>
          <a:prstGeom prst="rect">
            <a:avLst/>
          </a:prstGeom>
        </p:spPr>
      </p:pic>
      <p:sp>
        <p:nvSpPr>
          <p:cNvPr id="4" name="Прямоугольник 4">
            <a:extLst>
              <a:ext uri="{FF2B5EF4-FFF2-40B4-BE49-F238E27FC236}">
                <a16:creationId xmlns:a16="http://schemas.microsoft.com/office/drawing/2014/main" id="{B60C60B0-3444-9140-9E54-468F1253AF9E}"/>
              </a:ext>
            </a:extLst>
          </p:cNvPr>
          <p:cNvSpPr/>
          <p:nvPr/>
        </p:nvSpPr>
        <p:spPr>
          <a:xfrm>
            <a:off x="137833" y="177510"/>
            <a:ext cx="10051847" cy="584775"/>
          </a:xfrm>
          <a:prstGeom prst="rect">
            <a:avLst/>
          </a:prstGeom>
        </p:spPr>
        <p:txBody>
          <a:bodyPr wrap="square">
            <a:spAutoFit/>
          </a:bodyPr>
          <a:lstStyle/>
          <a:p>
            <a:r>
              <a:rPr lang="en-US" sz="3200" b="1" dirty="0">
                <a:solidFill>
                  <a:srgbClr val="002060"/>
                </a:solidFill>
                <a:latin typeface="Montserrat" charset="0"/>
                <a:ea typeface="Montserrat" charset="0"/>
                <a:cs typeface="Montserrat" charset="0"/>
              </a:rPr>
              <a:t>DIVIDE DATA INTO TRAINING AND TESTING</a:t>
            </a:r>
            <a:endParaRPr lang="ru-RU" sz="3200" b="1" dirty="0">
              <a:solidFill>
                <a:srgbClr val="002060"/>
              </a:solidFill>
              <a:latin typeface="Montserrat" charset="0"/>
              <a:ea typeface="Montserrat" charset="0"/>
              <a:cs typeface="Montserrat" charset="0"/>
            </a:endParaRPr>
          </a:p>
        </p:txBody>
      </p:sp>
      <p:sp>
        <p:nvSpPr>
          <p:cNvPr id="5" name="Rectangle 4">
            <a:extLst>
              <a:ext uri="{FF2B5EF4-FFF2-40B4-BE49-F238E27FC236}">
                <a16:creationId xmlns:a16="http://schemas.microsoft.com/office/drawing/2014/main" id="{FB89B610-E8DF-B140-A553-831D6D74F15D}"/>
              </a:ext>
            </a:extLst>
          </p:cNvPr>
          <p:cNvSpPr/>
          <p:nvPr/>
        </p:nvSpPr>
        <p:spPr>
          <a:xfrm>
            <a:off x="330201" y="1409984"/>
            <a:ext cx="8572500" cy="4247317"/>
          </a:xfrm>
          <a:prstGeom prst="rect">
            <a:avLst/>
          </a:prstGeom>
        </p:spPr>
        <p:txBody>
          <a:bodyPr wrap="square">
            <a:spAutoFit/>
          </a:bodyPr>
          <a:lstStyle/>
          <a:p>
            <a:pPr marL="285750" indent="-285750">
              <a:buFont typeface="Arial" panose="020B0604020202020204" pitchFamily="34" charset="0"/>
              <a:buChar char="•"/>
            </a:pPr>
            <a:r>
              <a:rPr lang="en-CA" b="1" dirty="0">
                <a:solidFill>
                  <a:srgbClr val="002060"/>
                </a:solidFill>
                <a:latin typeface="Montserrat" charset="0"/>
                <a:ea typeface="Montserrat" charset="0"/>
                <a:cs typeface="Montserrat" charset="0"/>
              </a:rPr>
              <a:t>Data set is generally divided into 80% for training and 20% for testing. </a:t>
            </a:r>
          </a:p>
          <a:p>
            <a:pPr marL="285750" indent="-285750">
              <a:buFont typeface="Arial" panose="020B0604020202020204" pitchFamily="34" charset="0"/>
              <a:buChar char="•"/>
            </a:pPr>
            <a:r>
              <a:rPr lang="en-CA" b="1" dirty="0">
                <a:solidFill>
                  <a:srgbClr val="002060"/>
                </a:solidFill>
                <a:latin typeface="Montserrat" charset="0"/>
                <a:ea typeface="Montserrat" charset="0"/>
                <a:cs typeface="Montserrat" charset="0"/>
              </a:rPr>
              <a:t>Sometimes, we might include cross validation dataset as well and then we divide it into 60%, 20%, 20% segments for training, validation, and testing, respectively (numbers may vary).</a:t>
            </a:r>
          </a:p>
          <a:p>
            <a:pPr marL="800100" lvl="1" indent="-342900">
              <a:buFont typeface="+mj-lt"/>
              <a:buAutoNum type="arabicPeriod"/>
            </a:pPr>
            <a:r>
              <a:rPr lang="en-CA" b="1" dirty="0">
                <a:solidFill>
                  <a:srgbClr val="002060"/>
                </a:solidFill>
                <a:latin typeface="Montserrat" charset="0"/>
                <a:ea typeface="Montserrat" charset="0"/>
                <a:cs typeface="Montserrat" charset="0"/>
              </a:rPr>
              <a:t>Training set: used for gradient calculation and weight update. </a:t>
            </a:r>
          </a:p>
          <a:p>
            <a:pPr marL="800100" lvl="1" indent="-342900">
              <a:buFont typeface="+mj-lt"/>
              <a:buAutoNum type="arabicPeriod"/>
            </a:pPr>
            <a:r>
              <a:rPr lang="en-CA" b="1" dirty="0">
                <a:solidFill>
                  <a:srgbClr val="002060"/>
                </a:solidFill>
                <a:latin typeface="Montserrat" charset="0"/>
                <a:ea typeface="Montserrat" charset="0"/>
                <a:cs typeface="Montserrat" charset="0"/>
              </a:rPr>
              <a:t>Validation set: </a:t>
            </a:r>
          </a:p>
          <a:p>
            <a:pPr marL="1257300" lvl="2" indent="-342900">
              <a:buFont typeface="Courier New" panose="02070309020205020404" pitchFamily="49" charset="0"/>
              <a:buChar char="o"/>
            </a:pPr>
            <a:r>
              <a:rPr lang="en-CA" b="1" dirty="0">
                <a:solidFill>
                  <a:srgbClr val="002060"/>
                </a:solidFill>
                <a:latin typeface="Montserrat" charset="0"/>
                <a:ea typeface="Montserrat" charset="0"/>
                <a:cs typeface="Montserrat" charset="0"/>
              </a:rPr>
              <a:t>used for cross-validation which is performed to assess training quality as training proceeds. </a:t>
            </a:r>
          </a:p>
          <a:p>
            <a:pPr marL="1257300" lvl="2" indent="-342900">
              <a:buFont typeface="Courier New" panose="02070309020205020404" pitchFamily="49" charset="0"/>
              <a:buChar char="o"/>
            </a:pPr>
            <a:r>
              <a:rPr lang="en-CA" b="1" dirty="0">
                <a:solidFill>
                  <a:srgbClr val="002060"/>
                </a:solidFill>
                <a:latin typeface="Montserrat" charset="0"/>
                <a:ea typeface="Montserrat" charset="0"/>
                <a:cs typeface="Montserrat" charset="0"/>
              </a:rPr>
              <a:t>Cross-validation is implemented to overcome over-fitting (over-training). Over-fitting occurs when algorithm focuses on training set details at cost of losing generalization ability. </a:t>
            </a:r>
          </a:p>
          <a:p>
            <a:pPr marL="1257300" lvl="2" indent="-342900">
              <a:buFont typeface="Courier New" panose="02070309020205020404" pitchFamily="49" charset="0"/>
              <a:buChar char="o"/>
            </a:pPr>
            <a:r>
              <a:rPr lang="en-CA" b="1" dirty="0">
                <a:solidFill>
                  <a:srgbClr val="002060"/>
                </a:solidFill>
                <a:latin typeface="Montserrat" charset="0"/>
                <a:ea typeface="Montserrat" charset="0"/>
                <a:cs typeface="Montserrat" charset="0"/>
              </a:rPr>
              <a:t>Trained network MSE might be small during training but during testing, the network may exhibit poor generalization performance. </a:t>
            </a:r>
          </a:p>
          <a:p>
            <a:pPr marL="800100" lvl="1" indent="-342900">
              <a:buFont typeface="+mj-lt"/>
              <a:buAutoNum type="arabicPeriod"/>
            </a:pPr>
            <a:r>
              <a:rPr lang="en-CA" b="1" dirty="0">
                <a:solidFill>
                  <a:srgbClr val="002060"/>
                </a:solidFill>
                <a:latin typeface="Montserrat" charset="0"/>
                <a:ea typeface="Montserrat" charset="0"/>
                <a:cs typeface="Montserrat" charset="0"/>
              </a:rPr>
              <a:t>Testing set: used for testing trained network.</a:t>
            </a:r>
          </a:p>
        </p:txBody>
      </p:sp>
      <p:sp>
        <p:nvSpPr>
          <p:cNvPr id="2" name="Rectangle 1"/>
          <p:cNvSpPr/>
          <p:nvPr/>
        </p:nvSpPr>
        <p:spPr>
          <a:xfrm>
            <a:off x="9105900" y="1219484"/>
            <a:ext cx="2352675" cy="249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TRAINING DATASET</a:t>
            </a:r>
          </a:p>
          <a:p>
            <a:pPr algn="ctr"/>
            <a:r>
              <a:rPr lang="en-CA" b="1" dirty="0"/>
              <a:t>80%</a:t>
            </a:r>
          </a:p>
        </p:txBody>
      </p:sp>
      <p:sp>
        <p:nvSpPr>
          <p:cNvPr id="6" name="Rectangle 5"/>
          <p:cNvSpPr/>
          <p:nvPr/>
        </p:nvSpPr>
        <p:spPr>
          <a:xfrm>
            <a:off x="9105900" y="3048142"/>
            <a:ext cx="2352675" cy="666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TESTING DATASET</a:t>
            </a:r>
          </a:p>
          <a:p>
            <a:pPr algn="ctr"/>
            <a:r>
              <a:rPr lang="en-CA" b="1" dirty="0"/>
              <a:t>20%</a:t>
            </a:r>
          </a:p>
        </p:txBody>
      </p:sp>
      <p:sp>
        <p:nvSpPr>
          <p:cNvPr id="7" name="Rectangle 6"/>
          <p:cNvSpPr/>
          <p:nvPr/>
        </p:nvSpPr>
        <p:spPr>
          <a:xfrm>
            <a:off x="9105900" y="4038597"/>
            <a:ext cx="2352675" cy="2495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8" name="Rectangle 7"/>
          <p:cNvSpPr/>
          <p:nvPr/>
        </p:nvSpPr>
        <p:spPr>
          <a:xfrm>
            <a:off x="9105900" y="5924691"/>
            <a:ext cx="2352675" cy="6093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TESTING DATASET</a:t>
            </a:r>
          </a:p>
          <a:p>
            <a:pPr algn="ctr"/>
            <a:r>
              <a:rPr lang="en-CA" b="1" dirty="0"/>
              <a:t>20%</a:t>
            </a:r>
          </a:p>
        </p:txBody>
      </p:sp>
      <p:sp>
        <p:nvSpPr>
          <p:cNvPr id="9" name="Rectangle 8"/>
          <p:cNvSpPr/>
          <p:nvPr/>
        </p:nvSpPr>
        <p:spPr>
          <a:xfrm>
            <a:off x="9105900" y="5334427"/>
            <a:ext cx="2352675" cy="5997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VALIDATION DATASET</a:t>
            </a:r>
          </a:p>
          <a:p>
            <a:pPr algn="ctr"/>
            <a:r>
              <a:rPr lang="en-CA" b="1" dirty="0"/>
              <a:t>20%</a:t>
            </a:r>
          </a:p>
        </p:txBody>
      </p:sp>
      <p:sp>
        <p:nvSpPr>
          <p:cNvPr id="10" name="TextBox 9"/>
          <p:cNvSpPr txBox="1"/>
          <p:nvPr/>
        </p:nvSpPr>
        <p:spPr>
          <a:xfrm>
            <a:off x="9242465" y="4437423"/>
            <a:ext cx="2079544" cy="646331"/>
          </a:xfrm>
          <a:prstGeom prst="rect">
            <a:avLst/>
          </a:prstGeom>
          <a:noFill/>
        </p:spPr>
        <p:txBody>
          <a:bodyPr wrap="none" rtlCol="0">
            <a:spAutoFit/>
          </a:bodyPr>
          <a:lstStyle/>
          <a:p>
            <a:pPr algn="ctr"/>
            <a:r>
              <a:rPr lang="en-CA" b="1" dirty="0">
                <a:solidFill>
                  <a:schemeClr val="bg1"/>
                </a:solidFill>
              </a:rPr>
              <a:t>TRAINING DATASET </a:t>
            </a:r>
          </a:p>
          <a:p>
            <a:pPr algn="ctr"/>
            <a:r>
              <a:rPr lang="en-CA" b="1" dirty="0">
                <a:solidFill>
                  <a:schemeClr val="bg1"/>
                </a:solidFill>
              </a:rPr>
              <a:t>60%</a:t>
            </a:r>
          </a:p>
        </p:txBody>
      </p:sp>
    </p:spTree>
    <p:extLst>
      <p:ext uri="{BB962C8B-B14F-4D97-AF65-F5344CB8AC3E}">
        <p14:creationId xmlns:p14="http://schemas.microsoft.com/office/powerpoint/2010/main" val="79818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384916" y="1879754"/>
            <a:ext cx="6584919" cy="923330"/>
          </a:xfrm>
          <a:prstGeom prst="rect">
            <a:avLst/>
          </a:prstGeom>
          <a:noFill/>
        </p:spPr>
        <p:txBody>
          <a:bodyPr wrap="square" rtlCol="0">
            <a:spAutoFit/>
          </a:bodyPr>
          <a:lstStyle>
            <a:defPPr>
              <a:defRPr lang="en-US"/>
            </a:defPPr>
            <a:lvl1pPr algn="ctr">
              <a:defRPr sz="5400" b="1">
                <a:solidFill>
                  <a:srgbClr val="074F85"/>
                </a:solidFill>
              </a:defRPr>
            </a:lvl1pPr>
          </a:lstStyle>
          <a:p>
            <a:r>
              <a:rPr lang="it-IT" dirty="0"/>
              <a:t>GRADIENT DESCENT</a:t>
            </a:r>
          </a:p>
        </p:txBody>
      </p:sp>
    </p:spTree>
    <p:extLst>
      <p:ext uri="{BB962C8B-B14F-4D97-AF65-F5344CB8AC3E}">
        <p14:creationId xmlns:p14="http://schemas.microsoft.com/office/powerpoint/2010/main" val="4151891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7F8ED2D-AD31-4A13-AFE9-D368B542339C}"/>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84775"/>
          </a:xfrm>
          <a:prstGeom prst="rect">
            <a:avLst/>
          </a:prstGeom>
        </p:spPr>
        <p:txBody>
          <a:bodyPr wrap="square">
            <a:spAutoFit/>
          </a:bodyPr>
          <a:lstStyle/>
          <a:p>
            <a:r>
              <a:rPr lang="en-US" sz="2800" b="1" dirty="0">
                <a:latin typeface="Montserrat" charset="0"/>
              </a:rPr>
              <a:t>GRADIENT DESCENT</a:t>
            </a:r>
            <a:endParaRPr lang="ru-RU" sz="2800" b="1" dirty="0"/>
          </a:p>
        </p:txBody>
      </p:sp>
      <p:sp>
        <p:nvSpPr>
          <p:cNvPr id="42" name="Content Placeholder 2"/>
          <p:cNvSpPr txBox="1">
            <a:spLocks/>
          </p:cNvSpPr>
          <p:nvPr/>
        </p:nvSpPr>
        <p:spPr>
          <a:xfrm>
            <a:off x="554184" y="1264643"/>
            <a:ext cx="701819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Gradient descent is an optimization algorithm used to obtain the optimized network weight and bias values </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It works by iteratively trying to minimize the cost function </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It works by calculating the gradient of the cost function and moving in the negative direction until the local/global minimum is achieved</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If the positive of the gradient is taken, local/global maximum is achieved</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pic>
        <p:nvPicPr>
          <p:cNvPr id="5122" name="Picture 2" descr="File:Gradient descent meth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7535" y="1371805"/>
            <a:ext cx="3213046" cy="222864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50224" y="5585639"/>
            <a:ext cx="6688303" cy="738664"/>
          </a:xfrm>
          <a:prstGeom prst="rect">
            <a:avLst/>
          </a:prstGeom>
        </p:spPr>
        <p:txBody>
          <a:bodyPr wrap="square">
            <a:spAutoFit/>
          </a:bodyPr>
          <a:lstStyle/>
          <a:p>
            <a:r>
              <a:rPr lang="en-CA" sz="1400" b="1" dirty="0"/>
              <a:t>Photo Credit: </a:t>
            </a:r>
            <a:r>
              <a:rPr lang="en-CA" sz="1400" dirty="0">
                <a:hlinkClick r:id="rId4"/>
              </a:rPr>
              <a:t>https://commons.wikimedia.org/wiki/File:Gradient_descent_method.png</a:t>
            </a:r>
            <a:endParaRPr lang="en-CA" sz="1400" dirty="0"/>
          </a:p>
          <a:p>
            <a:r>
              <a:rPr lang="en-CA" sz="1400" b="1" dirty="0"/>
              <a:t>Photo Credit: </a:t>
            </a:r>
            <a:r>
              <a:rPr lang="en-CA" sz="1400" dirty="0">
                <a:hlinkClick r:id="rId5"/>
              </a:rPr>
              <a:t>https://commons.wikimedia.org/wiki/File:Gradient_descent.png</a:t>
            </a:r>
            <a:endParaRPr lang="en-CA" sz="1400" dirty="0"/>
          </a:p>
          <a:p>
            <a:endParaRPr lang="en-CA" sz="1400" dirty="0"/>
          </a:p>
        </p:txBody>
      </p:sp>
      <p:pic>
        <p:nvPicPr>
          <p:cNvPr id="5124" name="Picture 4" descr="Image result for gradient desc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0494" y="3734224"/>
            <a:ext cx="2109203" cy="231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09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8DCA2-DDC5-4601-98FF-3B6CE0ED18C8}"/>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23220"/>
          </a:xfrm>
          <a:prstGeom prst="rect">
            <a:avLst/>
          </a:prstGeom>
        </p:spPr>
        <p:txBody>
          <a:bodyPr wrap="square">
            <a:spAutoFit/>
          </a:bodyPr>
          <a:lstStyle/>
          <a:p>
            <a:r>
              <a:rPr lang="en-US" sz="2800" b="1" dirty="0">
                <a:latin typeface="Montserrat" charset="0"/>
              </a:rPr>
              <a:t>LEARNING RATE</a:t>
            </a:r>
            <a:endParaRPr lang="ru-RU" sz="2800" b="1" dirty="0"/>
          </a:p>
        </p:txBody>
      </p:sp>
      <p:sp>
        <p:nvSpPr>
          <p:cNvPr id="42" name="Content Placeholder 2"/>
          <p:cNvSpPr txBox="1">
            <a:spLocks/>
          </p:cNvSpPr>
          <p:nvPr/>
        </p:nvSpPr>
        <p:spPr>
          <a:xfrm>
            <a:off x="554184" y="1264643"/>
            <a:ext cx="1081866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The size of the steps taken are called the learning rate</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If learning rate increases, the area covered in the search space will increase so we might reach global minimum faster </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However, we can overshoot the target </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For small learning rates, training will take much longer to reach optimized weight values</a:t>
            </a: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1497202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8DCA2-DDC5-4601-98FF-3B6CE0ED18C8}"/>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23220"/>
          </a:xfrm>
          <a:prstGeom prst="rect">
            <a:avLst/>
          </a:prstGeom>
        </p:spPr>
        <p:txBody>
          <a:bodyPr wrap="square">
            <a:spAutoFit/>
          </a:bodyPr>
          <a:lstStyle/>
          <a:p>
            <a:r>
              <a:rPr lang="en-US" sz="2800" b="1" dirty="0">
                <a:latin typeface="Montserrat" charset="0"/>
              </a:rPr>
              <a:t>GRADIENT DESCENT</a:t>
            </a:r>
            <a:endParaRPr lang="ru-RU" sz="2800" b="1" dirty="0"/>
          </a:p>
        </p:txBody>
      </p:sp>
      <p:sp>
        <p:nvSpPr>
          <p:cNvPr id="42" name="Content Placeholder 2"/>
          <p:cNvSpPr txBox="1">
            <a:spLocks/>
          </p:cNvSpPr>
          <p:nvPr/>
        </p:nvSpPr>
        <p:spPr>
          <a:xfrm>
            <a:off x="554185" y="1264643"/>
            <a:ext cx="5994988" cy="1491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Let’s assume that we want to obtain the optimal values for parameters ‘m’ and ‘b’.</a:t>
            </a: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89A78F5-BCA6-4313-84D5-EFB1CD0E7E05}"/>
                  </a:ext>
                </a:extLst>
              </p:cNvPr>
              <p:cNvSpPr txBox="1"/>
              <p:nvPr/>
            </p:nvSpPr>
            <p:spPr>
              <a:xfrm>
                <a:off x="2903040" y="2576320"/>
                <a:ext cx="22264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𝑦</m:t>
                      </m:r>
                      <m:r>
                        <a:rPr lang="en-CA" sz="2800" b="0" i="1" smtClean="0">
                          <a:latin typeface="Cambria Math" panose="02040503050406030204" pitchFamily="18" charset="0"/>
                        </a:rPr>
                        <m:t>=</m:t>
                      </m:r>
                      <m:r>
                        <a:rPr lang="en-CA" sz="2800" b="0" i="1" smtClean="0">
                          <a:latin typeface="Cambria Math" panose="02040503050406030204" pitchFamily="18" charset="0"/>
                        </a:rPr>
                        <m:t>𝑏</m:t>
                      </m:r>
                      <m:r>
                        <a:rPr lang="en-CA" sz="2800" b="0" i="1" smtClean="0">
                          <a:latin typeface="Cambria Math" panose="02040503050406030204" pitchFamily="18" charset="0"/>
                        </a:rPr>
                        <m:t>+</m:t>
                      </m:r>
                      <m:r>
                        <a:rPr lang="en-CA" sz="2800" b="0" i="1" smtClean="0">
                          <a:latin typeface="Cambria Math" panose="02040503050406030204" pitchFamily="18" charset="0"/>
                        </a:rPr>
                        <m:t>𝑚</m:t>
                      </m:r>
                      <m:r>
                        <a:rPr lang="en-CA" sz="2800" b="0" i="1" smtClean="0">
                          <a:latin typeface="Cambria Math" panose="02040503050406030204" pitchFamily="18" charset="0"/>
                        </a:rPr>
                        <m:t>∗</m:t>
                      </m:r>
                      <m:r>
                        <a:rPr lang="en-CA" sz="2800" b="0" i="1" smtClean="0">
                          <a:latin typeface="Cambria Math" panose="02040503050406030204" pitchFamily="18" charset="0"/>
                        </a:rPr>
                        <m:t>𝑥</m:t>
                      </m:r>
                    </m:oMath>
                  </m:oMathPara>
                </a14:m>
                <a:endParaRPr lang="en-CA" sz="2800" dirty="0"/>
              </a:p>
            </p:txBody>
          </p:sp>
        </mc:Choice>
        <mc:Fallback>
          <p:sp>
            <p:nvSpPr>
              <p:cNvPr id="5" name="TextBox 4">
                <a:extLst>
                  <a:ext uri="{FF2B5EF4-FFF2-40B4-BE49-F238E27FC236}">
                    <a16:creationId xmlns:a16="http://schemas.microsoft.com/office/drawing/2014/main" id="{389A78F5-BCA6-4313-84D5-EFB1CD0E7E05}"/>
                  </a:ext>
                </a:extLst>
              </p:cNvPr>
              <p:cNvSpPr txBox="1">
                <a:spLocks noRot="1" noChangeAspect="1" noMove="1" noResize="1" noEditPoints="1" noAdjustHandles="1" noChangeArrowheads="1" noChangeShapeType="1" noTextEdit="1"/>
              </p:cNvSpPr>
              <p:nvPr/>
            </p:nvSpPr>
            <p:spPr>
              <a:xfrm>
                <a:off x="2903040" y="2576320"/>
                <a:ext cx="2226442" cy="430887"/>
              </a:xfrm>
              <a:prstGeom prst="rect">
                <a:avLst/>
              </a:prstGeom>
              <a:blipFill>
                <a:blip r:embed="rId3"/>
                <a:stretch>
                  <a:fillRect/>
                </a:stretch>
              </a:blipFill>
            </p:spPr>
            <p:txBody>
              <a:bodyPr/>
              <a:lstStyle/>
              <a:p>
                <a:r>
                  <a:rPr lang="en-US">
                    <a:noFill/>
                  </a:rPr>
                  <a:t> </a:t>
                </a:r>
              </a:p>
            </p:txBody>
          </p:sp>
        </mc:Fallback>
      </mc:AlternateContent>
      <p:sp>
        <p:nvSpPr>
          <p:cNvPr id="7" name="Rounded Rectangle 27">
            <a:extLst>
              <a:ext uri="{FF2B5EF4-FFF2-40B4-BE49-F238E27FC236}">
                <a16:creationId xmlns:a16="http://schemas.microsoft.com/office/drawing/2014/main" id="{FC50822B-6B1B-4DCA-99EE-788296A2B162}"/>
              </a:ext>
            </a:extLst>
          </p:cNvPr>
          <p:cNvSpPr/>
          <p:nvPr/>
        </p:nvSpPr>
        <p:spPr>
          <a:xfrm>
            <a:off x="3562392" y="2540406"/>
            <a:ext cx="266620" cy="50086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ounded Rectangle 32">
            <a:extLst>
              <a:ext uri="{FF2B5EF4-FFF2-40B4-BE49-F238E27FC236}">
                <a16:creationId xmlns:a16="http://schemas.microsoft.com/office/drawing/2014/main" id="{85C4F224-6253-4025-885B-8C2F3672D214}"/>
              </a:ext>
            </a:extLst>
          </p:cNvPr>
          <p:cNvSpPr/>
          <p:nvPr/>
        </p:nvSpPr>
        <p:spPr>
          <a:xfrm>
            <a:off x="4193378" y="2550735"/>
            <a:ext cx="352435" cy="506487"/>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urved Connector 35">
            <a:extLst>
              <a:ext uri="{FF2B5EF4-FFF2-40B4-BE49-F238E27FC236}">
                <a16:creationId xmlns:a16="http://schemas.microsoft.com/office/drawing/2014/main" id="{FD220DF3-57CF-4350-BCBC-3A9DBA443D74}"/>
              </a:ext>
            </a:extLst>
          </p:cNvPr>
          <p:cNvCxnSpPr/>
          <p:nvPr/>
        </p:nvCxnSpPr>
        <p:spPr>
          <a:xfrm flipV="1">
            <a:off x="2771040" y="3043201"/>
            <a:ext cx="791354" cy="64694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A27FB6-91F2-401D-BE31-2A6B0D75E6DD}"/>
              </a:ext>
            </a:extLst>
          </p:cNvPr>
          <p:cNvSpPr txBox="1"/>
          <p:nvPr/>
        </p:nvSpPr>
        <p:spPr>
          <a:xfrm>
            <a:off x="-4345" y="3397760"/>
            <a:ext cx="3833357" cy="584775"/>
          </a:xfrm>
          <a:prstGeom prst="rect">
            <a:avLst/>
          </a:prstGeom>
          <a:noFill/>
        </p:spPr>
        <p:txBody>
          <a:bodyPr wrap="square" rtlCol="0">
            <a:spAutoFit/>
          </a:bodyPr>
          <a:lstStyle/>
          <a:p>
            <a:pPr algn="ctr"/>
            <a:r>
              <a:rPr lang="en-CA" sz="1600" b="1" dirty="0">
                <a:solidFill>
                  <a:srgbClr val="FF0000"/>
                </a:solidFill>
              </a:rPr>
              <a:t>GOAL IS TO FIND </a:t>
            </a:r>
          </a:p>
          <a:p>
            <a:pPr algn="ctr"/>
            <a:r>
              <a:rPr lang="en-CA" sz="1600" b="1" dirty="0">
                <a:solidFill>
                  <a:srgbClr val="FF0000"/>
                </a:solidFill>
              </a:rPr>
              <a:t>BEST PARAMETERS</a:t>
            </a:r>
          </a:p>
        </p:txBody>
      </p:sp>
      <p:cxnSp>
        <p:nvCxnSpPr>
          <p:cNvPr id="11" name="Curved Connector 37">
            <a:extLst>
              <a:ext uri="{FF2B5EF4-FFF2-40B4-BE49-F238E27FC236}">
                <a16:creationId xmlns:a16="http://schemas.microsoft.com/office/drawing/2014/main" id="{09A417FF-CD99-4469-9544-A2E67DDBCBAB}"/>
              </a:ext>
            </a:extLst>
          </p:cNvPr>
          <p:cNvCxnSpPr/>
          <p:nvPr/>
        </p:nvCxnSpPr>
        <p:spPr>
          <a:xfrm flipV="1">
            <a:off x="3125135" y="3081183"/>
            <a:ext cx="1140669" cy="64051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A4639E3-E332-42F1-AA2C-0B9E7EB44DED}"/>
                  </a:ext>
                </a:extLst>
              </p:cNvPr>
              <p:cNvSpPr txBox="1"/>
              <p:nvPr/>
            </p:nvSpPr>
            <p:spPr>
              <a:xfrm>
                <a:off x="1004045" y="5129580"/>
                <a:ext cx="6412589"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𝐶𝑜𝑠𝑡</m:t>
                      </m:r>
                      <m:r>
                        <a:rPr lang="en-CA" sz="2000" i="1" smtClean="0">
                          <a:latin typeface="Cambria Math" panose="02040503050406030204" pitchFamily="18" charset="0"/>
                        </a:rPr>
                        <m:t> </m:t>
                      </m:r>
                      <m:r>
                        <a:rPr lang="en-CA" sz="2000" i="1" smtClean="0">
                          <a:latin typeface="Cambria Math" panose="02040503050406030204" pitchFamily="18" charset="0"/>
                        </a:rPr>
                        <m:t>𝐹𝑢𝑛𝑐𝑡𝑖𝑜𝑛</m:t>
                      </m:r>
                      <m:r>
                        <a:rPr lang="en-CA" sz="2000" b="0" i="1" smtClean="0">
                          <a:latin typeface="Cambria Math" panose="02040503050406030204" pitchFamily="18" charset="0"/>
                        </a:rPr>
                        <m:t> </m:t>
                      </m:r>
                      <m:r>
                        <a:rPr lang="en-CA" sz="2000" b="0" i="1" smtClean="0">
                          <a:latin typeface="Cambria Math" panose="02040503050406030204" pitchFamily="18" charset="0"/>
                        </a:rPr>
                        <m:t>𝑓</m:t>
                      </m:r>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𝑚</m:t>
                          </m:r>
                          <m:r>
                            <a:rPr lang="en-CA" sz="2000" b="0" i="1" smtClean="0">
                              <a:latin typeface="Cambria Math" panose="02040503050406030204" pitchFamily="18" charset="0"/>
                            </a:rPr>
                            <m:t>,</m:t>
                          </m:r>
                          <m:r>
                            <a:rPr lang="en-CA" sz="2000" b="0" i="1" smtClean="0">
                              <a:latin typeface="Cambria Math" panose="02040503050406030204" pitchFamily="18" charset="0"/>
                            </a:rPr>
                            <m:t>𝑏</m:t>
                          </m:r>
                        </m:e>
                      </m:d>
                      <m:r>
                        <a:rPr lang="en-CA" sz="2000" b="0" i="1" smtClean="0">
                          <a:latin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i="1">
                              <a:latin typeface="Cambria Math" panose="02040503050406030204" pitchFamily="18" charset="0"/>
                            </a:rPr>
                          </m:ctrlPr>
                        </m:naryPr>
                        <m:sub>
                          <m:r>
                            <m:rPr>
                              <m:brk m:alnAt="23"/>
                            </m:rPr>
                            <a:rPr lang="en-CA" sz="2000" i="1">
                              <a:latin typeface="Cambria Math" panose="02040503050406030204" pitchFamily="18" charset="0"/>
                            </a:rPr>
                            <m:t>𝑖</m:t>
                          </m:r>
                          <m:r>
                            <a:rPr lang="en-CA" sz="2000" i="1">
                              <a:latin typeface="Cambria Math" panose="02040503050406030204" pitchFamily="18" charset="0"/>
                            </a:rPr>
                            <m:t>=1</m:t>
                          </m:r>
                        </m:sub>
                        <m:sup>
                          <m:r>
                            <a:rPr lang="en-CA" sz="2000" i="1">
                              <a:latin typeface="Cambria Math" panose="02040503050406030204" pitchFamily="18" charset="0"/>
                            </a:rPr>
                            <m:t>𝑛</m:t>
                          </m:r>
                        </m:sup>
                        <m:e>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r>
                                    <a:rPr lang="en-CA" sz="2000" b="0" i="1" smtClean="0">
                                      <a:latin typeface="Cambria Math" panose="02040503050406030204" pitchFamily="18" charset="0"/>
                                    </a:rPr>
                                    <m:t>𝑒𝑟𝑟𝑜𝑟</m:t>
                                  </m:r>
                                </m:e>
                              </m:d>
                            </m:e>
                            <m:sup>
                              <m:r>
                                <a:rPr lang="en-CA" sz="2000" i="1">
                                  <a:latin typeface="Cambria Math" panose="02040503050406030204" pitchFamily="18" charset="0"/>
                                </a:rPr>
                                <m:t>2</m:t>
                              </m:r>
                            </m:sup>
                          </m:sSup>
                        </m:e>
                      </m:nary>
                      <m:r>
                        <a:rPr lang="en-CA" sz="2000" b="0" i="1" smtClean="0">
                          <a:latin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b="0" i="1" smtClean="0">
                              <a:latin typeface="Cambria Math" panose="02040503050406030204" pitchFamily="18" charset="0"/>
                            </a:rPr>
                          </m:ctrlPr>
                        </m:naryPr>
                        <m:sub>
                          <m:r>
                            <m:rPr>
                              <m:brk m:alnAt="23"/>
                            </m:rPr>
                            <a:rPr lang="en-CA" sz="2000" b="0" i="1" smtClean="0">
                              <a:latin typeface="Cambria Math" panose="02040503050406030204" pitchFamily="18" charset="0"/>
                            </a:rPr>
                            <m:t>𝑖</m:t>
                          </m:r>
                          <m:r>
                            <a:rPr lang="en-CA" sz="2000" b="0" i="1" smtClean="0">
                              <a:latin typeface="Cambria Math" panose="02040503050406030204" pitchFamily="18" charset="0"/>
                            </a:rPr>
                            <m:t>=1</m:t>
                          </m:r>
                        </m:sub>
                        <m:sup>
                          <m:r>
                            <a:rPr lang="en-CA" sz="2000" b="0" i="1" smtClean="0">
                              <a:latin typeface="Cambria Math" panose="02040503050406030204" pitchFamily="18" charset="0"/>
                            </a:rPr>
                            <m:t>𝑛</m:t>
                          </m:r>
                        </m:sup>
                        <m:e>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acc>
                                        <m:accPr>
                                          <m:chr m:val="̂"/>
                                          <m:ctrlPr>
                                            <a:rPr lang="en-CA" sz="2000" i="1">
                                              <a:latin typeface="Cambria Math" panose="02040503050406030204" pitchFamily="18" charset="0"/>
                                            </a:rPr>
                                          </m:ctrlPr>
                                        </m:accPr>
                                        <m:e>
                                          <m:r>
                                            <a:rPr lang="en-CA" sz="2000" i="1">
                                              <a:latin typeface="Cambria Math" panose="02040503050406030204" pitchFamily="18" charset="0"/>
                                            </a:rPr>
                                            <m:t>𝑦</m:t>
                                          </m:r>
                                        </m:e>
                                      </m:acc>
                                    </m:e>
                                    <m:sub>
                                      <m:r>
                                        <a:rPr lang="en-CA" sz="2000" i="1">
                                          <a:latin typeface="Cambria Math" panose="02040503050406030204" pitchFamily="18" charset="0"/>
                                        </a:rPr>
                                        <m:t>𝑖</m:t>
                                      </m:r>
                                    </m:sub>
                                  </m:sSub>
                                  <m:r>
                                    <a:rPr lang="en-CA" sz="2000" i="1">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𝑦</m:t>
                                      </m:r>
                                    </m:e>
                                    <m:sub>
                                      <m:r>
                                        <a:rPr lang="en-CA" sz="2000" b="0" i="1" smtClean="0">
                                          <a:latin typeface="Cambria Math" panose="02040503050406030204" pitchFamily="18" charset="0"/>
                                        </a:rPr>
                                        <m:t>𝑖</m:t>
                                      </m:r>
                                    </m:sub>
                                  </m:sSub>
                                </m:e>
                              </m:d>
                            </m:e>
                            <m:sup>
                              <m:r>
                                <a:rPr lang="en-CA" sz="2000" i="1">
                                  <a:latin typeface="Cambria Math" panose="02040503050406030204" pitchFamily="18" charset="0"/>
                                </a:rPr>
                                <m:t>2</m:t>
                              </m:r>
                            </m:sup>
                          </m:sSup>
                        </m:e>
                      </m:nary>
                    </m:oMath>
                  </m:oMathPara>
                </a14:m>
                <a:endParaRPr lang="en-CA" sz="2000" dirty="0"/>
              </a:p>
            </p:txBody>
          </p:sp>
        </mc:Choice>
        <mc:Fallback>
          <p:sp>
            <p:nvSpPr>
              <p:cNvPr id="12" name="TextBox 11">
                <a:extLst>
                  <a:ext uri="{FF2B5EF4-FFF2-40B4-BE49-F238E27FC236}">
                    <a16:creationId xmlns:a16="http://schemas.microsoft.com/office/drawing/2014/main" id="{0A4639E3-E332-42F1-AA2C-0B9E7EB44DED}"/>
                  </a:ext>
                </a:extLst>
              </p:cNvPr>
              <p:cNvSpPr txBox="1">
                <a:spLocks noRot="1" noChangeAspect="1" noMove="1" noResize="1" noEditPoints="1" noAdjustHandles="1" noChangeArrowheads="1" noChangeShapeType="1" noTextEdit="1"/>
              </p:cNvSpPr>
              <p:nvPr/>
            </p:nvSpPr>
            <p:spPr>
              <a:xfrm>
                <a:off x="1004045" y="5129580"/>
                <a:ext cx="6412589" cy="840295"/>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7E5949E-C8F0-4B2A-9067-016D750747A4}"/>
              </a:ext>
            </a:extLst>
          </p:cNvPr>
          <p:cNvSpPr txBox="1"/>
          <p:nvPr/>
        </p:nvSpPr>
        <p:spPr>
          <a:xfrm>
            <a:off x="6055960" y="1913028"/>
            <a:ext cx="1024639" cy="923330"/>
          </a:xfrm>
          <a:prstGeom prst="rect">
            <a:avLst/>
          </a:prstGeom>
          <a:noFill/>
        </p:spPr>
        <p:txBody>
          <a:bodyPr wrap="none" rtlCol="0">
            <a:spAutoFit/>
          </a:bodyPr>
          <a:lstStyle/>
          <a:p>
            <a:pPr algn="ctr"/>
            <a:r>
              <a:rPr lang="en-CA" b="1" i="1" dirty="0">
                <a:solidFill>
                  <a:prstClr val="black"/>
                </a:solidFill>
                <a:latin typeface="Calibri" pitchFamily="34" charset="0"/>
                <a:cs typeface="Calibri" pitchFamily="34" charset="0"/>
              </a:rPr>
              <a:t>Training </a:t>
            </a:r>
          </a:p>
          <a:p>
            <a:pPr algn="ctr"/>
            <a:r>
              <a:rPr lang="en-CA" b="1" i="1" dirty="0">
                <a:solidFill>
                  <a:prstClr val="black"/>
                </a:solidFill>
                <a:latin typeface="Calibri" pitchFamily="34" charset="0"/>
                <a:cs typeface="Calibri" pitchFamily="34" charset="0"/>
              </a:rPr>
              <a:t>inputs </a:t>
            </a:r>
          </a:p>
          <a:p>
            <a:pPr algn="ctr"/>
            <a:r>
              <a:rPr lang="en-CA" b="1" i="1" dirty="0">
                <a:solidFill>
                  <a:prstClr val="black"/>
                </a:solidFill>
                <a:latin typeface="Calibri" pitchFamily="34" charset="0"/>
                <a:cs typeface="Calibri" pitchFamily="34" charset="0"/>
              </a:rPr>
              <a:t>X</a:t>
            </a:r>
          </a:p>
        </p:txBody>
      </p:sp>
      <p:grpSp>
        <p:nvGrpSpPr>
          <p:cNvPr id="19" name="Group 18">
            <a:extLst>
              <a:ext uri="{FF2B5EF4-FFF2-40B4-BE49-F238E27FC236}">
                <a16:creationId xmlns:a16="http://schemas.microsoft.com/office/drawing/2014/main" id="{1622D66E-A79A-4DF5-B6DF-6BDB2FC1BB19}"/>
              </a:ext>
            </a:extLst>
          </p:cNvPr>
          <p:cNvGrpSpPr/>
          <p:nvPr/>
        </p:nvGrpSpPr>
        <p:grpSpPr>
          <a:xfrm>
            <a:off x="9246436" y="1959280"/>
            <a:ext cx="1035668" cy="860492"/>
            <a:chOff x="4897913" y="2114675"/>
            <a:chExt cx="1206311" cy="995384"/>
          </a:xfrm>
        </p:grpSpPr>
        <p:sp>
          <p:nvSpPr>
            <p:cNvPr id="20" name="Right Arrow 13">
              <a:extLst>
                <a:ext uri="{FF2B5EF4-FFF2-40B4-BE49-F238E27FC236}">
                  <a16:creationId xmlns:a16="http://schemas.microsoft.com/office/drawing/2014/main" id="{1C775100-4AF4-429E-AE9E-5455E8584A8F}"/>
                </a:ext>
              </a:extLst>
            </p:cNvPr>
            <p:cNvSpPr/>
            <p:nvPr/>
          </p:nvSpPr>
          <p:spPr>
            <a:xfrm>
              <a:off x="4982979" y="3056663"/>
              <a:ext cx="983081" cy="5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78BB6A-1DB2-4D0A-996F-24B2A1063D62}"/>
                    </a:ext>
                  </a:extLst>
                </p:cNvPr>
                <p:cNvSpPr txBox="1"/>
                <p:nvPr/>
              </p:nvSpPr>
              <p:spPr>
                <a:xfrm>
                  <a:off x="4897913" y="2114675"/>
                  <a:ext cx="1206311" cy="995384"/>
                </a:xfrm>
                <a:prstGeom prst="rect">
                  <a:avLst/>
                </a:prstGeom>
                <a:noFill/>
              </p:spPr>
              <p:txBody>
                <a:bodyPr wrap="none" rtlCol="0">
                  <a:spAutoFit/>
                </a:bodyPr>
                <a:lstStyle/>
                <a:p>
                  <a:pPr algn="ctr"/>
                  <a:r>
                    <a:rPr lang="en-CA" sz="1600" b="1" i="1" dirty="0">
                      <a:solidFill>
                        <a:prstClr val="black"/>
                      </a:solidFill>
                      <a:latin typeface="Calibri" pitchFamily="34" charset="0"/>
                      <a:cs typeface="Calibri" pitchFamily="34" charset="0"/>
                    </a:rPr>
                    <a:t>Predicted </a:t>
                  </a:r>
                </a:p>
                <a:p>
                  <a:pPr algn="ctr"/>
                  <a:r>
                    <a:rPr lang="en-CA" sz="1600" b="1" i="1" dirty="0">
                      <a:solidFill>
                        <a:prstClr val="black"/>
                      </a:solidFill>
                      <a:latin typeface="Calibri" pitchFamily="34" charset="0"/>
                      <a:cs typeface="Calibri" pitchFamily="34" charset="0"/>
                    </a:rPr>
                    <a:t>Output</a:t>
                  </a:r>
                </a:p>
                <a:p>
                  <a:pPr algn="ctr"/>
                  <a14:m>
                    <m:oMathPara xmlns:m="http://schemas.openxmlformats.org/officeDocument/2006/math">
                      <m:oMathParaPr>
                        <m:jc m:val="centerGroup"/>
                      </m:oMathParaPr>
                      <m:oMath xmlns:m="http://schemas.openxmlformats.org/officeDocument/2006/math">
                        <m:acc>
                          <m:accPr>
                            <m:chr m:val="̂"/>
                            <m:ctrlPr>
                              <a:rPr lang="en-CA" sz="1600" b="1" i="1" smtClean="0">
                                <a:solidFill>
                                  <a:prstClr val="black"/>
                                </a:solidFill>
                                <a:latin typeface="Cambria Math" panose="02040503050406030204" pitchFamily="18" charset="0"/>
                                <a:cs typeface="Calibri" pitchFamily="34" charset="0"/>
                              </a:rPr>
                            </m:ctrlPr>
                          </m:accPr>
                          <m:e>
                            <m:r>
                              <a:rPr lang="en-CA" sz="1600" b="1" i="1" smtClean="0">
                                <a:solidFill>
                                  <a:prstClr val="black"/>
                                </a:solidFill>
                                <a:latin typeface="Cambria Math" panose="02040503050406030204" pitchFamily="18" charset="0"/>
                                <a:cs typeface="Calibri" pitchFamily="34" charset="0"/>
                              </a:rPr>
                              <m:t>𝒀</m:t>
                            </m:r>
                          </m:e>
                        </m:acc>
                      </m:oMath>
                    </m:oMathPara>
                  </a14:m>
                  <a:endParaRPr lang="en-CA" sz="1600" b="1" i="1" dirty="0">
                    <a:solidFill>
                      <a:prstClr val="black"/>
                    </a:solidFill>
                    <a:latin typeface="Calibri" pitchFamily="34" charset="0"/>
                    <a:cs typeface="Calibri"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897913" y="2114675"/>
                  <a:ext cx="1206311" cy="995384"/>
                </a:xfrm>
                <a:prstGeom prst="rect">
                  <a:avLst/>
                </a:prstGeom>
                <a:blipFill rotWithShape="0">
                  <a:blip r:embed="rId5"/>
                  <a:stretch>
                    <a:fillRect l="-2353" t="-2113" r="-2941"/>
                  </a:stretch>
                </a:blipFill>
              </p:spPr>
              <p:txBody>
                <a:bodyPr/>
                <a:lstStyle/>
                <a:p>
                  <a:r>
                    <a:rPr lang="en-CA">
                      <a:noFill/>
                    </a:rPr>
                    <a:t> </a:t>
                  </a:r>
                </a:p>
              </p:txBody>
            </p:sp>
          </mc:Fallback>
        </mc:AlternateContent>
      </p:grpSp>
      <p:sp>
        <p:nvSpPr>
          <p:cNvPr id="23" name="Rectangle 22">
            <a:extLst>
              <a:ext uri="{FF2B5EF4-FFF2-40B4-BE49-F238E27FC236}">
                <a16:creationId xmlns:a16="http://schemas.microsoft.com/office/drawing/2014/main" id="{29E67C9B-F171-409F-A738-59765123256D}"/>
              </a:ext>
            </a:extLst>
          </p:cNvPr>
          <p:cNvSpPr/>
          <p:nvPr/>
        </p:nvSpPr>
        <p:spPr>
          <a:xfrm>
            <a:off x="10329423" y="1991658"/>
            <a:ext cx="1312925" cy="830997"/>
          </a:xfrm>
          <a:prstGeom prst="rect">
            <a:avLst/>
          </a:prstGeom>
        </p:spPr>
        <p:txBody>
          <a:bodyPr wrap="square">
            <a:spAutoFit/>
          </a:bodyPr>
          <a:lstStyle/>
          <a:p>
            <a:pPr marL="109728" algn="ctr">
              <a:spcBef>
                <a:spcPts val="400"/>
              </a:spcBef>
              <a:buClr>
                <a:srgbClr val="2DA2BF"/>
              </a:buClr>
              <a:buSzPct val="68000"/>
            </a:pPr>
            <a:r>
              <a:rPr lang="en-CA" sz="1600" b="1" i="1" dirty="0">
                <a:solidFill>
                  <a:prstClr val="black"/>
                </a:solidFill>
                <a:latin typeface="Calibri" pitchFamily="34" charset="0"/>
                <a:cs typeface="Calibri" pitchFamily="34" charset="0"/>
              </a:rPr>
              <a:t> Actual (True) Output  Y</a:t>
            </a:r>
          </a:p>
        </p:txBody>
      </p:sp>
      <p:sp>
        <p:nvSpPr>
          <p:cNvPr id="24" name="U-Turn Arrow 16">
            <a:extLst>
              <a:ext uri="{FF2B5EF4-FFF2-40B4-BE49-F238E27FC236}">
                <a16:creationId xmlns:a16="http://schemas.microsoft.com/office/drawing/2014/main" id="{74ADE73E-9CB9-4E7A-8EAE-FE98BCC170A8}"/>
              </a:ext>
            </a:extLst>
          </p:cNvPr>
          <p:cNvSpPr/>
          <p:nvPr/>
        </p:nvSpPr>
        <p:spPr>
          <a:xfrm rot="10800000">
            <a:off x="6340418" y="3007207"/>
            <a:ext cx="4027268" cy="2157630"/>
          </a:xfrm>
          <a:prstGeom prst="uturnArrow">
            <a:avLst>
              <a:gd name="adj1" fmla="val 737"/>
              <a:gd name="adj2" fmla="val 6777"/>
              <a:gd name="adj3" fmla="val 10421"/>
              <a:gd name="adj4" fmla="val 22503"/>
              <a:gd name="adj5" fmla="val 50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black"/>
              </a:solidFill>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0EFAA04-B6A2-4D97-80C5-4F678192025E}"/>
                  </a:ext>
                </a:extLst>
              </p:cNvPr>
              <p:cNvSpPr txBox="1"/>
              <p:nvPr/>
            </p:nvSpPr>
            <p:spPr>
              <a:xfrm>
                <a:off x="10509499" y="3447114"/>
                <a:ext cx="1752256" cy="338554"/>
              </a:xfrm>
              <a:prstGeom prst="rect">
                <a:avLst/>
              </a:prstGeom>
              <a:noFill/>
            </p:spPr>
            <p:txBody>
              <a:bodyPr wrap="square" rtlCol="0">
                <a:spAutoFit/>
              </a:bodyPr>
              <a:lstStyle/>
              <a:p>
                <a:r>
                  <a:rPr lang="en-CA" sz="1600" b="1" i="1" dirty="0">
                    <a:solidFill>
                      <a:prstClr val="black"/>
                    </a:solidFill>
                    <a:latin typeface="Calibri" pitchFamily="34" charset="0"/>
                    <a:cs typeface="Calibri" pitchFamily="34" charset="0"/>
                  </a:rPr>
                  <a:t>error = </a:t>
                </a:r>
                <a14:m>
                  <m:oMath xmlns:m="http://schemas.openxmlformats.org/officeDocument/2006/math">
                    <m:sSub>
                      <m:sSubPr>
                        <m:ctrlPr>
                          <a:rPr lang="en-CA" sz="1600" i="1">
                            <a:latin typeface="Cambria Math" panose="02040503050406030204" pitchFamily="18" charset="0"/>
                          </a:rPr>
                        </m:ctrlPr>
                      </m:sSubPr>
                      <m:e>
                        <m:acc>
                          <m:accPr>
                            <m:chr m:val="̂"/>
                            <m:ctrlPr>
                              <a:rPr lang="en-CA" sz="1600" i="1">
                                <a:latin typeface="Cambria Math" panose="02040503050406030204" pitchFamily="18" charset="0"/>
                              </a:rPr>
                            </m:ctrlPr>
                          </m:accPr>
                          <m:e>
                            <m:r>
                              <a:rPr lang="en-CA" sz="1600" i="1">
                                <a:latin typeface="Cambria Math" panose="02040503050406030204" pitchFamily="18" charset="0"/>
                              </a:rPr>
                              <m:t>𝑦</m:t>
                            </m:r>
                          </m:e>
                        </m:acc>
                      </m:e>
                      <m:sub>
                        <m:r>
                          <a:rPr lang="en-CA" sz="1600" i="1">
                            <a:latin typeface="Cambria Math" panose="02040503050406030204" pitchFamily="18" charset="0"/>
                          </a:rPr>
                          <m:t>𝑖</m:t>
                        </m:r>
                      </m:sub>
                    </m:sSub>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𝑦</m:t>
                        </m:r>
                      </m:e>
                      <m:sub>
                        <m:r>
                          <a:rPr lang="en-CA" sz="1600" i="1">
                            <a:latin typeface="Cambria Math" panose="02040503050406030204" pitchFamily="18" charset="0"/>
                          </a:rPr>
                          <m:t>𝑖</m:t>
                        </m:r>
                      </m:sub>
                    </m:sSub>
                  </m:oMath>
                </a14:m>
                <a:endParaRPr lang="en-CA" sz="1600" b="1" i="1" dirty="0">
                  <a:solidFill>
                    <a:prstClr val="black"/>
                  </a:solidFill>
                  <a:latin typeface="Calibri" pitchFamily="34" charset="0"/>
                  <a:cs typeface="Calibri" pitchFamily="34" charset="0"/>
                </a:endParaRPr>
              </a:p>
            </p:txBody>
          </p:sp>
        </mc:Choice>
        <mc:Fallback>
          <p:sp>
            <p:nvSpPr>
              <p:cNvPr id="26" name="TextBox 25">
                <a:extLst>
                  <a:ext uri="{FF2B5EF4-FFF2-40B4-BE49-F238E27FC236}">
                    <a16:creationId xmlns:a16="http://schemas.microsoft.com/office/drawing/2014/main" id="{40EFAA04-B6A2-4D97-80C5-4F678192025E}"/>
                  </a:ext>
                </a:extLst>
              </p:cNvPr>
              <p:cNvSpPr txBox="1">
                <a:spLocks noRot="1" noChangeAspect="1" noMove="1" noResize="1" noEditPoints="1" noAdjustHandles="1" noChangeArrowheads="1" noChangeShapeType="1" noTextEdit="1"/>
              </p:cNvSpPr>
              <p:nvPr/>
            </p:nvSpPr>
            <p:spPr>
              <a:xfrm>
                <a:off x="10509499" y="3447114"/>
                <a:ext cx="1752256" cy="338554"/>
              </a:xfrm>
              <a:prstGeom prst="rect">
                <a:avLst/>
              </a:prstGeom>
              <a:blipFill>
                <a:blip r:embed="rId6"/>
                <a:stretch>
                  <a:fillRect l="-1742" t="-5357" b="-21429"/>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681100C3-87A1-4B82-8B6E-EEC68BD11391}"/>
              </a:ext>
            </a:extLst>
          </p:cNvPr>
          <p:cNvSpPr txBox="1"/>
          <p:nvPr/>
        </p:nvSpPr>
        <p:spPr>
          <a:xfrm>
            <a:off x="7219377" y="4701035"/>
            <a:ext cx="2961003" cy="369332"/>
          </a:xfrm>
          <a:prstGeom prst="rect">
            <a:avLst/>
          </a:prstGeom>
          <a:noFill/>
        </p:spPr>
        <p:txBody>
          <a:bodyPr wrap="none" rtlCol="0">
            <a:spAutoFit/>
          </a:bodyPr>
          <a:lstStyle/>
          <a:p>
            <a:r>
              <a:rPr lang="en-CA" i="1" dirty="0">
                <a:solidFill>
                  <a:prstClr val="black"/>
                </a:solidFill>
                <a:latin typeface="Calibri" pitchFamily="34" charset="0"/>
                <a:cs typeface="Calibri" pitchFamily="34" charset="0"/>
              </a:rPr>
              <a:t>Update Weights (parameters)</a:t>
            </a:r>
          </a:p>
        </p:txBody>
      </p:sp>
      <p:grpSp>
        <p:nvGrpSpPr>
          <p:cNvPr id="32" name="Group 31">
            <a:extLst>
              <a:ext uri="{FF2B5EF4-FFF2-40B4-BE49-F238E27FC236}">
                <a16:creationId xmlns:a16="http://schemas.microsoft.com/office/drawing/2014/main" id="{24FDDCB4-6E1E-421F-A0A8-A0BAAA019F82}"/>
              </a:ext>
            </a:extLst>
          </p:cNvPr>
          <p:cNvGrpSpPr/>
          <p:nvPr/>
        </p:nvGrpSpPr>
        <p:grpSpPr>
          <a:xfrm>
            <a:off x="10173285" y="2623513"/>
            <a:ext cx="388620" cy="371169"/>
            <a:chOff x="5076056" y="2924944"/>
            <a:chExt cx="523147" cy="485878"/>
          </a:xfrm>
        </p:grpSpPr>
        <p:sp>
          <p:nvSpPr>
            <p:cNvPr id="33" name="Minus 27">
              <a:extLst>
                <a:ext uri="{FF2B5EF4-FFF2-40B4-BE49-F238E27FC236}">
                  <a16:creationId xmlns:a16="http://schemas.microsoft.com/office/drawing/2014/main" id="{85074376-971E-4DC8-B333-7E6E7B38BEFC}"/>
                </a:ext>
              </a:extLst>
            </p:cNvPr>
            <p:cNvSpPr/>
            <p:nvPr/>
          </p:nvSpPr>
          <p:spPr>
            <a:xfrm>
              <a:off x="5220072" y="3068960"/>
              <a:ext cx="227245" cy="17093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34" name="Flowchart: Connector 33">
              <a:extLst>
                <a:ext uri="{FF2B5EF4-FFF2-40B4-BE49-F238E27FC236}">
                  <a16:creationId xmlns:a16="http://schemas.microsoft.com/office/drawing/2014/main" id="{451E065C-DB75-4EAE-BF40-FA9798D3A17C}"/>
                </a:ext>
              </a:extLst>
            </p:cNvPr>
            <p:cNvSpPr/>
            <p:nvPr/>
          </p:nvSpPr>
          <p:spPr>
            <a:xfrm>
              <a:off x="5076056" y="2924944"/>
              <a:ext cx="523147" cy="48587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sp>
        <p:nvSpPr>
          <p:cNvPr id="35" name="Right Arrow 29">
            <a:extLst>
              <a:ext uri="{FF2B5EF4-FFF2-40B4-BE49-F238E27FC236}">
                <a16:creationId xmlns:a16="http://schemas.microsoft.com/office/drawing/2014/main" id="{4B663849-B8ED-4A2D-AC79-FB6C02DACF4E}"/>
              </a:ext>
            </a:extLst>
          </p:cNvPr>
          <p:cNvSpPr/>
          <p:nvPr/>
        </p:nvSpPr>
        <p:spPr>
          <a:xfrm rot="10800000">
            <a:off x="10581012" y="2759276"/>
            <a:ext cx="796588" cy="74387"/>
          </a:xfrm>
          <a:prstGeom prst="rightArrow">
            <a:avLst>
              <a:gd name="adj1" fmla="val 33131"/>
              <a:gd name="adj2" fmla="val 5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 name="Rectangle: Rounded Corners 1">
            <a:extLst>
              <a:ext uri="{FF2B5EF4-FFF2-40B4-BE49-F238E27FC236}">
                <a16:creationId xmlns:a16="http://schemas.microsoft.com/office/drawing/2014/main" id="{7C6F513B-3CB0-4017-9C88-11090715AE3B}"/>
              </a:ext>
            </a:extLst>
          </p:cNvPr>
          <p:cNvSpPr/>
          <p:nvPr/>
        </p:nvSpPr>
        <p:spPr>
          <a:xfrm>
            <a:off x="7243532" y="2261288"/>
            <a:ext cx="2056830" cy="1245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MACHINE LEARNING MODEL</a:t>
            </a:r>
            <a:endParaRPr lang="en-US" dirty="0"/>
          </a:p>
        </p:txBody>
      </p:sp>
      <p:sp>
        <p:nvSpPr>
          <p:cNvPr id="38" name="Right Arrow 29">
            <a:extLst>
              <a:ext uri="{FF2B5EF4-FFF2-40B4-BE49-F238E27FC236}">
                <a16:creationId xmlns:a16="http://schemas.microsoft.com/office/drawing/2014/main" id="{C7FB9355-DF0E-47D7-B572-3938899C561B}"/>
              </a:ext>
            </a:extLst>
          </p:cNvPr>
          <p:cNvSpPr/>
          <p:nvPr/>
        </p:nvSpPr>
        <p:spPr>
          <a:xfrm>
            <a:off x="6336489" y="2796470"/>
            <a:ext cx="882887" cy="52414"/>
          </a:xfrm>
          <a:prstGeom prst="rightArrow">
            <a:avLst>
              <a:gd name="adj1" fmla="val 33131"/>
              <a:gd name="adj2" fmla="val 5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75F1FA0-954F-4BC7-A7A3-9CB2E1A7CBFC}"/>
                  </a:ext>
                </a:extLst>
              </p:cNvPr>
              <p:cNvSpPr/>
              <p:nvPr/>
            </p:nvSpPr>
            <p:spPr>
              <a:xfrm>
                <a:off x="7438853" y="3046377"/>
                <a:ext cx="16217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smtClean="0">
                          <a:solidFill>
                            <a:schemeClr val="bg1"/>
                          </a:solidFill>
                          <a:latin typeface="Cambria Math" panose="02040503050406030204" pitchFamily="18" charset="0"/>
                        </a:rPr>
                        <m:t>𝑦</m:t>
                      </m:r>
                      <m:r>
                        <a:rPr lang="en-CA" i="1" smtClean="0">
                          <a:solidFill>
                            <a:schemeClr val="bg1"/>
                          </a:solidFill>
                          <a:latin typeface="Cambria Math" panose="02040503050406030204" pitchFamily="18" charset="0"/>
                        </a:rPr>
                        <m:t>=</m:t>
                      </m:r>
                      <m:r>
                        <a:rPr lang="en-CA" i="1" smtClean="0">
                          <a:solidFill>
                            <a:schemeClr val="bg1"/>
                          </a:solidFill>
                          <a:latin typeface="Cambria Math" panose="02040503050406030204" pitchFamily="18" charset="0"/>
                        </a:rPr>
                        <m:t>𝑏</m:t>
                      </m:r>
                      <m:r>
                        <a:rPr lang="en-CA" i="1" smtClean="0">
                          <a:solidFill>
                            <a:schemeClr val="bg1"/>
                          </a:solidFill>
                          <a:latin typeface="Cambria Math" panose="02040503050406030204" pitchFamily="18" charset="0"/>
                        </a:rPr>
                        <m:t>+</m:t>
                      </m:r>
                      <m:r>
                        <a:rPr lang="en-CA" i="1" smtClean="0">
                          <a:solidFill>
                            <a:schemeClr val="bg1"/>
                          </a:solidFill>
                          <a:latin typeface="Cambria Math" panose="02040503050406030204" pitchFamily="18" charset="0"/>
                        </a:rPr>
                        <m:t>𝑚</m:t>
                      </m:r>
                      <m:r>
                        <a:rPr lang="en-CA" i="1" smtClean="0">
                          <a:solidFill>
                            <a:schemeClr val="bg1"/>
                          </a:solidFill>
                          <a:latin typeface="Cambria Math" panose="02040503050406030204" pitchFamily="18" charset="0"/>
                        </a:rPr>
                        <m:t>∗</m:t>
                      </m:r>
                      <m:r>
                        <a:rPr lang="en-CA" i="1" smtClean="0">
                          <a:solidFill>
                            <a:schemeClr val="bg1"/>
                          </a:solidFill>
                          <a:latin typeface="Cambria Math" panose="02040503050406030204" pitchFamily="18" charset="0"/>
                        </a:rPr>
                        <m:t>𝑥</m:t>
                      </m:r>
                    </m:oMath>
                  </m:oMathPara>
                </a14:m>
                <a:endParaRPr lang="en-CA" dirty="0">
                  <a:solidFill>
                    <a:schemeClr val="bg1"/>
                  </a:solidFill>
                </a:endParaRPr>
              </a:p>
            </p:txBody>
          </p:sp>
        </mc:Choice>
        <mc:Fallback>
          <p:sp>
            <p:nvSpPr>
              <p:cNvPr id="3" name="Rectangle 2">
                <a:extLst>
                  <a:ext uri="{FF2B5EF4-FFF2-40B4-BE49-F238E27FC236}">
                    <a16:creationId xmlns:a16="http://schemas.microsoft.com/office/drawing/2014/main" id="{475F1FA0-954F-4BC7-A7A3-9CB2E1A7CBFC}"/>
                  </a:ext>
                </a:extLst>
              </p:cNvPr>
              <p:cNvSpPr>
                <a:spLocks noRot="1" noChangeAspect="1" noMove="1" noResize="1" noEditPoints="1" noAdjustHandles="1" noChangeArrowheads="1" noChangeShapeType="1" noTextEdit="1"/>
              </p:cNvSpPr>
              <p:nvPr/>
            </p:nvSpPr>
            <p:spPr>
              <a:xfrm>
                <a:off x="7438853" y="3046377"/>
                <a:ext cx="1621726" cy="369332"/>
              </a:xfrm>
              <a:prstGeom prst="rect">
                <a:avLst/>
              </a:prstGeom>
              <a:blipFill>
                <a:blip r:embed="rId7"/>
                <a:stretch>
                  <a:fillRect b="-6667"/>
                </a:stretch>
              </a:blipFill>
            </p:spPr>
            <p:txBody>
              <a:bodyPr/>
              <a:lstStyle/>
              <a:p>
                <a:r>
                  <a:rPr lang="en-US">
                    <a:noFill/>
                  </a:rPr>
                  <a:t> </a:t>
                </a:r>
              </a:p>
            </p:txBody>
          </p:sp>
        </mc:Fallback>
      </mc:AlternateContent>
      <p:sp>
        <p:nvSpPr>
          <p:cNvPr id="25" name="Right Arrow 17">
            <a:extLst>
              <a:ext uri="{FF2B5EF4-FFF2-40B4-BE49-F238E27FC236}">
                <a16:creationId xmlns:a16="http://schemas.microsoft.com/office/drawing/2014/main" id="{A7CA9EE2-A500-4529-A693-48996D1FE337}"/>
              </a:ext>
            </a:extLst>
          </p:cNvPr>
          <p:cNvSpPr/>
          <p:nvPr/>
        </p:nvSpPr>
        <p:spPr>
          <a:xfrm rot="19209040">
            <a:off x="6235061" y="3200841"/>
            <a:ext cx="2350013" cy="270372"/>
          </a:xfrm>
          <a:prstGeom prst="rightArrow">
            <a:avLst>
              <a:gd name="adj1" fmla="val 9761"/>
              <a:gd name="adj2" fmla="val 87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39" name="TextBox 38">
            <a:extLst>
              <a:ext uri="{FF2B5EF4-FFF2-40B4-BE49-F238E27FC236}">
                <a16:creationId xmlns:a16="http://schemas.microsoft.com/office/drawing/2014/main" id="{B1327E9F-90EE-422C-B737-B08D0F7E8130}"/>
              </a:ext>
            </a:extLst>
          </p:cNvPr>
          <p:cNvSpPr txBox="1"/>
          <p:nvPr/>
        </p:nvSpPr>
        <p:spPr>
          <a:xfrm>
            <a:off x="6541751" y="1053879"/>
            <a:ext cx="3833357" cy="584775"/>
          </a:xfrm>
          <a:prstGeom prst="rect">
            <a:avLst/>
          </a:prstGeom>
          <a:noFill/>
        </p:spPr>
        <p:txBody>
          <a:bodyPr wrap="square" rtlCol="0">
            <a:spAutoFit/>
          </a:bodyPr>
          <a:lstStyle/>
          <a:p>
            <a:pPr algn="ctr"/>
            <a:r>
              <a:rPr lang="en-CA" sz="1600" b="1" dirty="0">
                <a:solidFill>
                  <a:srgbClr val="FF0000"/>
                </a:solidFill>
              </a:rPr>
              <a:t>THESE ARE MY TRAINING DATA (INPUTS AND OUTPUT)</a:t>
            </a:r>
          </a:p>
        </p:txBody>
      </p:sp>
      <p:cxnSp>
        <p:nvCxnSpPr>
          <p:cNvPr id="40" name="Curved Connector 35">
            <a:extLst>
              <a:ext uri="{FF2B5EF4-FFF2-40B4-BE49-F238E27FC236}">
                <a16:creationId xmlns:a16="http://schemas.microsoft.com/office/drawing/2014/main" id="{71A73242-8483-4837-A738-B8D1146C0648}"/>
              </a:ext>
            </a:extLst>
          </p:cNvPr>
          <p:cNvCxnSpPr>
            <a:cxnSpLocks/>
            <a:endCxn id="16" idx="0"/>
          </p:cNvCxnSpPr>
          <p:nvPr/>
        </p:nvCxnSpPr>
        <p:spPr>
          <a:xfrm rot="10800000" flipV="1">
            <a:off x="6568280" y="1374552"/>
            <a:ext cx="1082988" cy="538476"/>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35">
            <a:extLst>
              <a:ext uri="{FF2B5EF4-FFF2-40B4-BE49-F238E27FC236}">
                <a16:creationId xmlns:a16="http://schemas.microsoft.com/office/drawing/2014/main" id="{C22491CF-DD03-41BE-AE84-85D87AB1AE99}"/>
              </a:ext>
            </a:extLst>
          </p:cNvPr>
          <p:cNvCxnSpPr>
            <a:cxnSpLocks/>
            <a:endCxn id="23" idx="0"/>
          </p:cNvCxnSpPr>
          <p:nvPr/>
        </p:nvCxnSpPr>
        <p:spPr>
          <a:xfrm>
            <a:off x="9460270" y="1407375"/>
            <a:ext cx="1525616" cy="584283"/>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C7F10B2-6D3E-4C05-BB93-151EBF5A1E8F}"/>
              </a:ext>
            </a:extLst>
          </p:cNvPr>
          <p:cNvCxnSpPr/>
          <p:nvPr/>
        </p:nvCxnSpPr>
        <p:spPr>
          <a:xfrm flipH="1">
            <a:off x="993304" y="5129580"/>
            <a:ext cx="10741" cy="8402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E6A43AA-7022-4A00-BCBE-D9AFD47E930E}"/>
              </a:ext>
            </a:extLst>
          </p:cNvPr>
          <p:cNvCxnSpPr/>
          <p:nvPr/>
        </p:nvCxnSpPr>
        <p:spPr>
          <a:xfrm flipH="1">
            <a:off x="791344" y="5129580"/>
            <a:ext cx="10741" cy="8402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F0AFCB-E0A7-491B-8205-A12D3C5443F6}"/>
              </a:ext>
            </a:extLst>
          </p:cNvPr>
          <p:cNvCxnSpPr/>
          <p:nvPr/>
        </p:nvCxnSpPr>
        <p:spPr>
          <a:xfrm flipH="1">
            <a:off x="608335" y="5129579"/>
            <a:ext cx="10741" cy="8402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DC9254-50F2-423D-BA71-CDF115F63C96}"/>
              </a:ext>
            </a:extLst>
          </p:cNvPr>
          <p:cNvSpPr/>
          <p:nvPr/>
        </p:nvSpPr>
        <p:spPr>
          <a:xfrm>
            <a:off x="503679" y="4286222"/>
            <a:ext cx="4848155" cy="646331"/>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r>
              <a:rPr lang="en-CA" sz="2350" b="1" dirty="0">
                <a:solidFill>
                  <a:srgbClr val="583A72"/>
                </a:solidFill>
                <a:latin typeface="Montserrat" charset="0"/>
              </a:rPr>
              <a:t>We need to first formulate a loss function as follows:</a:t>
            </a:r>
          </a:p>
        </p:txBody>
      </p:sp>
    </p:spTree>
    <p:extLst>
      <p:ext uri="{BB962C8B-B14F-4D97-AF65-F5344CB8AC3E}">
        <p14:creationId xmlns:p14="http://schemas.microsoft.com/office/powerpoint/2010/main" val="178313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ppt_x"/>
                                          </p:val>
                                        </p:tav>
                                        <p:tav tm="100000">
                                          <p:val>
                                            <p:strVal val="#ppt_x"/>
                                          </p:val>
                                        </p:tav>
                                      </p:tavLst>
                                    </p:anim>
                                    <p:anim calcmode="lin" valueType="num">
                                      <p:cBhvr additive="base">
                                        <p:cTn id="29" dur="500" fill="hold"/>
                                        <p:tgtEl>
                                          <p:spTgt spid="4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ppt_x"/>
                                          </p:val>
                                        </p:tav>
                                        <p:tav tm="100000">
                                          <p:val>
                                            <p:strVal val="#ppt_x"/>
                                          </p:val>
                                        </p:tav>
                                      </p:tavLst>
                                    </p:anim>
                                    <p:anim calcmode="lin" valueType="num">
                                      <p:cBhvr additive="base">
                                        <p:cTn id="3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ppt_x"/>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ppt_x"/>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3" grpId="0"/>
      <p:bldP spid="24" grpId="0" animBg="1"/>
      <p:bldP spid="26" grpId="0"/>
      <p:bldP spid="27" grpId="0"/>
      <p:bldP spid="35" grpId="0" animBg="1"/>
      <p:bldP spid="38" grpId="0" animBg="1"/>
      <p:bldP spid="25" grpId="0" animBg="1"/>
      <p:bldP spid="39" grpId="0"/>
      <p:bldP spid="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3578167-36E2-4C81-BFDF-22CE3FF49E5B}"/>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23220"/>
          </a:xfrm>
          <a:prstGeom prst="rect">
            <a:avLst/>
          </a:prstGeom>
        </p:spPr>
        <p:txBody>
          <a:bodyPr wrap="square">
            <a:spAutoFit/>
          </a:bodyPr>
          <a:lstStyle/>
          <a:p>
            <a:r>
              <a:rPr lang="en-US" sz="2800" b="1" dirty="0">
                <a:latin typeface="Montserrat" charset="0"/>
              </a:rPr>
              <a:t>GRADIENT DESCENT</a:t>
            </a:r>
            <a:endParaRPr lang="ru-RU" sz="2800" b="1" dirty="0"/>
          </a:p>
        </p:txBody>
      </p:sp>
      <mc:AlternateContent xmlns:mc="http://schemas.openxmlformats.org/markup-compatibility/2006">
        <mc:Choice xmlns:a14="http://schemas.microsoft.com/office/drawing/2010/main" Requires="a14">
          <p:sp>
            <p:nvSpPr>
              <p:cNvPr id="42" name="Content Placeholder 2"/>
              <p:cNvSpPr txBox="1">
                <a:spLocks/>
              </p:cNvSpPr>
              <p:nvPr/>
            </p:nvSpPr>
            <p:spPr>
              <a:xfrm>
                <a:off x="92536" y="2150448"/>
                <a:ext cx="773129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b="1" u="sng" dirty="0">
                    <a:solidFill>
                      <a:srgbClr val="583A72"/>
                    </a:solidFill>
                    <a:latin typeface="Montserrat" charset="0"/>
                    <a:ea typeface="Montserrat" charset="0"/>
                    <a:cs typeface="Montserrat" charset="0"/>
                  </a:rPr>
                  <a:t>GRADIENT DESCENT WORKS AS FOLLOWS:</a:t>
                </a:r>
              </a:p>
              <a:p>
                <a:pPr marL="457200" indent="-457200" algn="l">
                  <a:buAutoNum type="arabicPeriod"/>
                </a:pPr>
                <a:r>
                  <a:rPr lang="en-CA" sz="1800" b="1" dirty="0">
                    <a:solidFill>
                      <a:srgbClr val="583A72"/>
                    </a:solidFill>
                    <a:latin typeface="Montserrat" charset="0"/>
                    <a:ea typeface="Montserrat" charset="0"/>
                    <a:cs typeface="Montserrat" charset="0"/>
                  </a:rPr>
                  <a:t>Calculate the gradient (derivative) of the Loss function </a:t>
                </a:r>
                <a14:m>
                  <m:oMath xmlns:m="http://schemas.openxmlformats.org/officeDocument/2006/math">
                    <m:f>
                      <m:fPr>
                        <m:ctrlPr>
                          <a:rPr lang="en-CA" b="1" i="1" dirty="0">
                            <a:solidFill>
                              <a:srgbClr val="583A72"/>
                            </a:solidFill>
                            <a:latin typeface="Cambria Math" panose="02040503050406030204" pitchFamily="18" charset="0"/>
                            <a:ea typeface="Cambria Math" panose="02040503050406030204" pitchFamily="18" charset="0"/>
                            <a:cs typeface="Montserrat" charset="0"/>
                          </a:rPr>
                        </m:ctrlPr>
                      </m:fPr>
                      <m:num>
                        <m:r>
                          <a:rPr lang="en-CA" b="1" i="1" dirty="0">
                            <a:solidFill>
                              <a:srgbClr val="583A72"/>
                            </a:solidFill>
                            <a:latin typeface="Cambria Math" panose="02040503050406030204" pitchFamily="18" charset="0"/>
                            <a:ea typeface="Cambria Math" panose="02040503050406030204" pitchFamily="18" charset="0"/>
                            <a:cs typeface="Montserrat" charset="0"/>
                          </a:rPr>
                          <m:t>𝝏</m:t>
                        </m:r>
                        <m:r>
                          <a:rPr lang="en-CA" b="1" i="1" dirty="0">
                            <a:solidFill>
                              <a:srgbClr val="583A72"/>
                            </a:solidFill>
                            <a:latin typeface="Cambria Math" panose="02040503050406030204" pitchFamily="18" charset="0"/>
                            <a:ea typeface="Cambria Math" panose="02040503050406030204" pitchFamily="18" charset="0"/>
                            <a:cs typeface="Montserrat" charset="0"/>
                          </a:rPr>
                          <m:t>𝒍𝒐𝒔𝒔</m:t>
                        </m:r>
                      </m:num>
                      <m:den>
                        <m:r>
                          <a:rPr lang="en-CA" b="1" i="1" dirty="0">
                            <a:solidFill>
                              <a:srgbClr val="583A72"/>
                            </a:solidFill>
                            <a:latin typeface="Cambria Math" panose="02040503050406030204" pitchFamily="18" charset="0"/>
                            <a:ea typeface="Cambria Math" panose="02040503050406030204" pitchFamily="18" charset="0"/>
                            <a:cs typeface="Montserrat" charset="0"/>
                          </a:rPr>
                          <m:t>𝝏</m:t>
                        </m:r>
                        <m:r>
                          <a:rPr lang="en-CA" b="1" i="1" dirty="0">
                            <a:solidFill>
                              <a:srgbClr val="583A72"/>
                            </a:solidFill>
                            <a:latin typeface="Cambria Math" panose="02040503050406030204" pitchFamily="18" charset="0"/>
                            <a:ea typeface="Cambria Math" panose="02040503050406030204" pitchFamily="18" charset="0"/>
                            <a:cs typeface="Montserrat" charset="0"/>
                          </a:rPr>
                          <m:t>𝒘</m:t>
                        </m:r>
                      </m:den>
                    </m:f>
                  </m:oMath>
                </a14:m>
                <a:endParaRPr lang="en-CA" sz="1800" b="1" dirty="0">
                  <a:solidFill>
                    <a:srgbClr val="583A72"/>
                  </a:solidFill>
                  <a:latin typeface="Montserrat" charset="0"/>
                  <a:ea typeface="Montserrat" charset="0"/>
                  <a:cs typeface="Montserrat" charset="0"/>
                </a:endParaRPr>
              </a:p>
              <a:p>
                <a:pPr marL="457200" indent="-457200" algn="l">
                  <a:buAutoNum type="arabicPeriod"/>
                </a:pPr>
                <a:r>
                  <a:rPr lang="en-CA" sz="1800" b="1" dirty="0">
                    <a:solidFill>
                      <a:srgbClr val="583A72"/>
                    </a:solidFill>
                    <a:latin typeface="Montserrat" charset="0"/>
                    <a:ea typeface="Montserrat" charset="0"/>
                    <a:cs typeface="Montserrat" charset="0"/>
                  </a:rPr>
                  <a:t>Pick random values for weights (m, b) and substitute </a:t>
                </a:r>
              </a:p>
              <a:p>
                <a:pPr marL="457200" indent="-457200" algn="l">
                  <a:buAutoNum type="arabicPeriod"/>
                </a:pPr>
                <a:r>
                  <a:rPr lang="en-CA" sz="1800" b="1" dirty="0">
                    <a:solidFill>
                      <a:srgbClr val="583A72"/>
                    </a:solidFill>
                    <a:latin typeface="Montserrat" charset="0"/>
                    <a:ea typeface="Montserrat" charset="0"/>
                    <a:cs typeface="Montserrat" charset="0"/>
                  </a:rPr>
                  <a:t>Calculate the step size (how much are we going to update the parameters?) </a:t>
                </a:r>
              </a:p>
              <a:p>
                <a:pPr algn="l"/>
                <a:r>
                  <a:rPr lang="en-CA" sz="2000" b="1" dirty="0">
                    <a:solidFill>
                      <a:srgbClr val="583A72"/>
                    </a:solidFill>
                    <a:latin typeface="Montserrat" charset="0"/>
                    <a:ea typeface="Montserrat" charset="0"/>
                    <a:cs typeface="Montserrat" charset="0"/>
                  </a:rPr>
                  <a:t>	</a:t>
                </a:r>
                <a14:m>
                  <m:oMath xmlns:m="http://schemas.openxmlformats.org/officeDocument/2006/math">
                    <m:r>
                      <a:rPr lang="en-CA" sz="2000" b="1" i="1" dirty="0" smtClean="0">
                        <a:solidFill>
                          <a:srgbClr val="583A72"/>
                        </a:solidFill>
                        <a:latin typeface="Cambria Math" panose="02040503050406030204" pitchFamily="18" charset="0"/>
                        <a:ea typeface="Montserrat" charset="0"/>
                        <a:cs typeface="Montserrat" charset="0"/>
                      </a:rPr>
                      <m:t>𝑺𝒕𝒆𝒑</m:t>
                    </m:r>
                    <m:r>
                      <a:rPr lang="en-CA" sz="2000" b="1" i="1" dirty="0" smtClean="0">
                        <a:solidFill>
                          <a:srgbClr val="583A72"/>
                        </a:solidFill>
                        <a:latin typeface="Cambria Math" panose="02040503050406030204" pitchFamily="18" charset="0"/>
                        <a:ea typeface="Montserrat" charset="0"/>
                        <a:cs typeface="Montserrat" charset="0"/>
                      </a:rPr>
                      <m:t> </m:t>
                    </m:r>
                    <m:r>
                      <a:rPr lang="en-CA" sz="2000" b="1" i="1" dirty="0" smtClean="0">
                        <a:solidFill>
                          <a:srgbClr val="583A72"/>
                        </a:solidFill>
                        <a:latin typeface="Cambria Math" panose="02040503050406030204" pitchFamily="18" charset="0"/>
                        <a:ea typeface="Montserrat" charset="0"/>
                        <a:cs typeface="Montserrat" charset="0"/>
                      </a:rPr>
                      <m:t>𝒔𝒊𝒛𝒆</m:t>
                    </m:r>
                    <m:r>
                      <a:rPr lang="en-CA" sz="2000" b="1" i="1" dirty="0" smtClean="0">
                        <a:solidFill>
                          <a:srgbClr val="583A72"/>
                        </a:solidFill>
                        <a:latin typeface="Cambria Math" panose="02040503050406030204" pitchFamily="18" charset="0"/>
                        <a:ea typeface="Montserrat" charset="0"/>
                        <a:cs typeface="Montserrat" charset="0"/>
                      </a:rPr>
                      <m:t> =</m:t>
                    </m:r>
                    <m:r>
                      <a:rPr lang="en-CA" sz="2000" b="1" i="1" dirty="0" smtClean="0">
                        <a:solidFill>
                          <a:srgbClr val="583A72"/>
                        </a:solidFill>
                        <a:latin typeface="Cambria Math" panose="02040503050406030204" pitchFamily="18" charset="0"/>
                        <a:ea typeface="Montserrat" charset="0"/>
                        <a:cs typeface="Montserrat" charset="0"/>
                      </a:rPr>
                      <m:t>𝒍𝒆𝒂𝒓𝒏𝒊𝒏𝒈</m:t>
                    </m:r>
                    <m:r>
                      <a:rPr lang="en-CA" sz="2000" b="1" i="1" dirty="0" smtClean="0">
                        <a:solidFill>
                          <a:srgbClr val="583A72"/>
                        </a:solidFill>
                        <a:latin typeface="Cambria Math" panose="02040503050406030204" pitchFamily="18" charset="0"/>
                        <a:ea typeface="Montserrat" charset="0"/>
                        <a:cs typeface="Montserrat" charset="0"/>
                      </a:rPr>
                      <m:t> </m:t>
                    </m:r>
                    <m:r>
                      <a:rPr lang="en-CA" sz="2000" b="1" i="1" dirty="0" smtClean="0">
                        <a:solidFill>
                          <a:srgbClr val="583A72"/>
                        </a:solidFill>
                        <a:latin typeface="Cambria Math" panose="02040503050406030204" pitchFamily="18" charset="0"/>
                        <a:ea typeface="Montserrat" charset="0"/>
                        <a:cs typeface="Montserrat" charset="0"/>
                      </a:rPr>
                      <m:t>𝒓𝒂𝒕𝒆</m:t>
                    </m:r>
                    <m:r>
                      <a:rPr lang="en-CA" sz="2000" b="1" i="1" dirty="0" smtClean="0">
                        <a:solidFill>
                          <a:srgbClr val="583A72"/>
                        </a:solidFill>
                        <a:latin typeface="Cambria Math" panose="02040503050406030204" pitchFamily="18" charset="0"/>
                        <a:ea typeface="Montserrat" charset="0"/>
                        <a:cs typeface="Montserrat" charset="0"/>
                      </a:rPr>
                      <m:t>∗</m:t>
                    </m:r>
                    <m:r>
                      <a:rPr lang="en-CA" sz="2000" b="1" i="1" dirty="0">
                        <a:solidFill>
                          <a:srgbClr val="583A72"/>
                        </a:solidFill>
                        <a:latin typeface="Cambria Math" panose="02040503050406030204" pitchFamily="18" charset="0"/>
                        <a:ea typeface="Montserrat" charset="0"/>
                        <a:cs typeface="Montserrat" charset="0"/>
                      </a:rPr>
                      <m:t>𝒈𝒓𝒂𝒅𝒊𝒆𝒏</m:t>
                    </m:r>
                    <m:r>
                      <a:rPr lang="en-CA" sz="2000" b="1" i="1" dirty="0" smtClean="0">
                        <a:solidFill>
                          <a:srgbClr val="583A72"/>
                        </a:solidFill>
                        <a:latin typeface="Cambria Math" panose="02040503050406030204" pitchFamily="18" charset="0"/>
                        <a:ea typeface="Montserrat" charset="0"/>
                        <a:cs typeface="Montserrat" charset="0"/>
                      </a:rPr>
                      <m:t>𝒕</m:t>
                    </m:r>
                    <m:r>
                      <a:rPr lang="en-CA" sz="2000" b="1" i="1" dirty="0" smtClean="0">
                        <a:solidFill>
                          <a:srgbClr val="583A72"/>
                        </a:solidFill>
                        <a:latin typeface="Cambria Math" panose="02040503050406030204" pitchFamily="18" charset="0"/>
                        <a:ea typeface="Montserrat" charset="0"/>
                        <a:cs typeface="Montserrat" charset="0"/>
                      </a:rPr>
                      <m:t>= </m:t>
                    </m:r>
                    <m:r>
                      <a:rPr lang="en-CA" sz="2000" b="1" i="1" dirty="0" smtClean="0">
                        <a:solidFill>
                          <a:srgbClr val="583A72"/>
                        </a:solidFill>
                        <a:latin typeface="Cambria Math" panose="02040503050406030204" pitchFamily="18" charset="0"/>
                        <a:ea typeface="Cambria Math" panose="02040503050406030204" pitchFamily="18" charset="0"/>
                        <a:cs typeface="Montserrat" charset="0"/>
                      </a:rPr>
                      <m:t>𝜶</m:t>
                    </m:r>
                    <m:r>
                      <a:rPr lang="en-CA" sz="2000" b="1" i="1" dirty="0" smtClean="0">
                        <a:solidFill>
                          <a:srgbClr val="583A72"/>
                        </a:solidFill>
                        <a:latin typeface="Cambria Math" panose="02040503050406030204" pitchFamily="18" charset="0"/>
                        <a:ea typeface="Cambria Math" panose="02040503050406030204" pitchFamily="18" charset="0"/>
                        <a:cs typeface="Montserrat" charset="0"/>
                      </a:rPr>
                      <m:t>∗</m:t>
                    </m:r>
                    <m:f>
                      <m:fPr>
                        <m:ctrlPr>
                          <a:rPr lang="en-CA" sz="2000" b="1" i="1" dirty="0">
                            <a:solidFill>
                              <a:srgbClr val="583A72"/>
                            </a:solidFill>
                            <a:latin typeface="Cambria Math" panose="02040503050406030204" pitchFamily="18" charset="0"/>
                            <a:ea typeface="Cambria Math" panose="02040503050406030204" pitchFamily="18" charset="0"/>
                            <a:cs typeface="Montserrat" charset="0"/>
                          </a:rPr>
                        </m:ctrlPr>
                      </m:fPr>
                      <m:num>
                        <m:r>
                          <a:rPr lang="en-CA" sz="2000" b="1" i="1" dirty="0">
                            <a:solidFill>
                              <a:srgbClr val="583A72"/>
                            </a:solidFill>
                            <a:latin typeface="Cambria Math" panose="02040503050406030204" pitchFamily="18" charset="0"/>
                            <a:ea typeface="Cambria Math" panose="02040503050406030204" pitchFamily="18" charset="0"/>
                            <a:cs typeface="Montserrat" charset="0"/>
                          </a:rPr>
                          <m:t>𝝏</m:t>
                        </m:r>
                        <m:r>
                          <a:rPr lang="en-CA" sz="2000" b="1" i="1" dirty="0" smtClean="0">
                            <a:solidFill>
                              <a:srgbClr val="583A72"/>
                            </a:solidFill>
                            <a:latin typeface="Cambria Math" panose="02040503050406030204" pitchFamily="18" charset="0"/>
                            <a:ea typeface="Cambria Math" panose="02040503050406030204" pitchFamily="18" charset="0"/>
                            <a:cs typeface="Montserrat" charset="0"/>
                          </a:rPr>
                          <m:t>𝒍𝒐𝒔𝒔</m:t>
                        </m:r>
                      </m:num>
                      <m:den>
                        <m:r>
                          <a:rPr lang="en-CA" sz="2000" b="1" i="1" dirty="0">
                            <a:solidFill>
                              <a:srgbClr val="583A72"/>
                            </a:solidFill>
                            <a:latin typeface="Cambria Math" panose="02040503050406030204" pitchFamily="18" charset="0"/>
                            <a:ea typeface="Cambria Math" panose="02040503050406030204" pitchFamily="18" charset="0"/>
                            <a:cs typeface="Montserrat" charset="0"/>
                          </a:rPr>
                          <m:t>𝝏</m:t>
                        </m:r>
                        <m:r>
                          <a:rPr lang="en-CA" sz="2000" b="1" i="1" dirty="0" smtClean="0">
                            <a:solidFill>
                              <a:srgbClr val="583A72"/>
                            </a:solidFill>
                            <a:latin typeface="Cambria Math" panose="02040503050406030204" pitchFamily="18" charset="0"/>
                            <a:ea typeface="Cambria Math" panose="02040503050406030204" pitchFamily="18" charset="0"/>
                            <a:cs typeface="Montserrat" charset="0"/>
                          </a:rPr>
                          <m:t>𝒘</m:t>
                        </m:r>
                      </m:den>
                    </m:f>
                  </m:oMath>
                </a14:m>
                <a:endParaRPr lang="en-CA" sz="2000" b="1" dirty="0">
                  <a:solidFill>
                    <a:srgbClr val="583A72"/>
                  </a:solidFill>
                  <a:latin typeface="Montserrat" charset="0"/>
                  <a:ea typeface="Montserrat" charset="0"/>
                  <a:cs typeface="Montserrat" charset="0"/>
                </a:endParaRPr>
              </a:p>
              <a:p>
                <a:pPr marL="342900" indent="-342900" algn="l">
                  <a:buAutoNum type="arabicPeriod" startAt="4"/>
                </a:pPr>
                <a:r>
                  <a:rPr lang="en-CA" sz="1800" b="1" dirty="0">
                    <a:solidFill>
                      <a:srgbClr val="583A72"/>
                    </a:solidFill>
                    <a:latin typeface="Montserrat" charset="0"/>
                    <a:ea typeface="Montserrat" charset="0"/>
                    <a:cs typeface="Montserrat" charset="0"/>
                  </a:rPr>
                  <a:t>Update the parameters and repeat</a:t>
                </a:r>
              </a:p>
              <a:p>
                <a:pPr algn="l"/>
                <a:r>
                  <a:rPr lang="en-CA" sz="1800" b="1" dirty="0">
                    <a:solidFill>
                      <a:srgbClr val="583A72"/>
                    </a:solidFill>
                    <a:ea typeface="Montserrat" charset="0"/>
                    <a:cs typeface="Montserrat" charset="0"/>
                  </a:rPr>
                  <a:t>	</a:t>
                </a:r>
                <a14:m>
                  <m:oMath xmlns:m="http://schemas.openxmlformats.org/officeDocument/2006/math">
                    <m:r>
                      <a:rPr lang="en-CA" sz="1800" b="1" i="1" dirty="0" smtClean="0">
                        <a:solidFill>
                          <a:srgbClr val="583A72"/>
                        </a:solidFill>
                        <a:latin typeface="Cambria Math" panose="02040503050406030204" pitchFamily="18" charset="0"/>
                        <a:ea typeface="Montserrat" charset="0"/>
                        <a:cs typeface="Montserrat" charset="0"/>
                      </a:rPr>
                      <m:t>𝒏𝒆𝒘</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𝒘𝒆𝒊𝒈𝒉𝒕</m:t>
                    </m:r>
                    <m:r>
                      <a:rPr lang="en-CA" sz="1800" b="1" i="1" dirty="0" smtClean="0">
                        <a:solidFill>
                          <a:srgbClr val="583A72"/>
                        </a:solidFill>
                        <a:latin typeface="Cambria Math" panose="02040503050406030204" pitchFamily="18" charset="0"/>
                        <a:ea typeface="Montserrat" charset="0"/>
                        <a:cs typeface="Montserrat" charset="0"/>
                      </a:rPr>
                      <m:t> = </m:t>
                    </m:r>
                    <m:r>
                      <a:rPr lang="en-CA" sz="1800" b="1" i="1" dirty="0" smtClean="0">
                        <a:solidFill>
                          <a:srgbClr val="583A72"/>
                        </a:solidFill>
                        <a:latin typeface="Cambria Math" panose="02040503050406030204" pitchFamily="18" charset="0"/>
                        <a:ea typeface="Montserrat" charset="0"/>
                        <a:cs typeface="Montserrat" charset="0"/>
                      </a:rPr>
                      <m:t>𝒐𝒍𝒅</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𝒘𝒆𝒊𝒈𝒉𝒕</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𝒔𝒕𝒆𝒑</m:t>
                    </m:r>
                    <m:r>
                      <a:rPr lang="en-CA" sz="1800" b="1" i="1" dirty="0" smtClean="0">
                        <a:solidFill>
                          <a:srgbClr val="583A72"/>
                        </a:solidFill>
                        <a:latin typeface="Cambria Math" panose="02040503050406030204" pitchFamily="18" charset="0"/>
                        <a:ea typeface="Montserrat" charset="0"/>
                        <a:cs typeface="Montserrat" charset="0"/>
                      </a:rPr>
                      <m:t> </m:t>
                    </m:r>
                    <m:r>
                      <a:rPr lang="en-CA" sz="1800" b="1" i="1" dirty="0" smtClean="0">
                        <a:solidFill>
                          <a:srgbClr val="583A72"/>
                        </a:solidFill>
                        <a:latin typeface="Cambria Math" panose="02040503050406030204" pitchFamily="18" charset="0"/>
                        <a:ea typeface="Montserrat" charset="0"/>
                        <a:cs typeface="Montserrat" charset="0"/>
                      </a:rPr>
                      <m:t>𝒔𝒊𝒛𝒆</m:t>
                    </m:r>
                  </m:oMath>
                </a14:m>
                <a:r>
                  <a:rPr lang="en-CA" sz="1800" b="1" dirty="0">
                    <a:solidFill>
                      <a:srgbClr val="583A72"/>
                    </a:solidFill>
                    <a:latin typeface="Montserrat" charset="0"/>
                    <a:ea typeface="Montserrat" charset="0"/>
                    <a:cs typeface="Montserrat" charset="0"/>
                  </a:rPr>
                  <a:t> </a:t>
                </a:r>
              </a:p>
              <a:p>
                <a:pPr algn="l"/>
                <a:r>
                  <a:rPr lang="en-CA" sz="1800" b="1" dirty="0">
                    <a:solidFill>
                      <a:srgbClr val="583A72"/>
                    </a:solidFill>
                    <a:latin typeface="Montserrat" charset="0"/>
                    <a:ea typeface="Montserrat" charset="0"/>
                    <a:cs typeface="Montserrat" charset="0"/>
                  </a:rPr>
                  <a:t>		</a:t>
                </a:r>
                <a14:m>
                  <m:oMath xmlns:m="http://schemas.openxmlformats.org/officeDocument/2006/math">
                    <m:sSub>
                      <m:sSubPr>
                        <m:ctrlPr>
                          <a:rPr lang="en-CA" sz="1800" b="1" i="1" smtClean="0">
                            <a:solidFill>
                              <a:srgbClr val="583A72"/>
                            </a:solidFill>
                            <a:latin typeface="Cambria Math" panose="02040503050406030204" pitchFamily="18" charset="0"/>
                            <a:ea typeface="Montserrat" charset="0"/>
                            <a:cs typeface="Montserrat" charset="0"/>
                          </a:rPr>
                        </m:ctrlPr>
                      </m:sSubPr>
                      <m:e>
                        <m:r>
                          <a:rPr lang="en-CA" sz="1800" b="1" i="1" smtClean="0">
                            <a:solidFill>
                              <a:srgbClr val="583A72"/>
                            </a:solidFill>
                            <a:latin typeface="Cambria Math" panose="02040503050406030204" pitchFamily="18" charset="0"/>
                            <a:ea typeface="Montserrat" charset="0"/>
                            <a:cs typeface="Montserrat" charset="0"/>
                          </a:rPr>
                          <m:t>𝒘</m:t>
                        </m:r>
                      </m:e>
                      <m:sub>
                        <m:r>
                          <a:rPr lang="en-CA" sz="1800" b="1" i="1" smtClean="0">
                            <a:solidFill>
                              <a:srgbClr val="583A72"/>
                            </a:solidFill>
                            <a:latin typeface="Cambria Math" panose="02040503050406030204" pitchFamily="18" charset="0"/>
                            <a:ea typeface="Montserrat" charset="0"/>
                            <a:cs typeface="Montserrat" charset="0"/>
                          </a:rPr>
                          <m:t>𝒏𝒆𝒘</m:t>
                        </m:r>
                      </m:sub>
                    </m:sSub>
                    <m:r>
                      <a:rPr lang="en-CA" sz="1800" b="1" i="1" smtClean="0">
                        <a:solidFill>
                          <a:srgbClr val="583A72"/>
                        </a:solidFill>
                        <a:latin typeface="Cambria Math" panose="02040503050406030204" pitchFamily="18" charset="0"/>
                        <a:ea typeface="Montserrat" charset="0"/>
                        <a:cs typeface="Montserrat" charset="0"/>
                      </a:rPr>
                      <m:t>=</m:t>
                    </m:r>
                    <m:sSub>
                      <m:sSubPr>
                        <m:ctrlPr>
                          <a:rPr lang="en-CA" sz="1800" b="1" i="1" smtClean="0">
                            <a:solidFill>
                              <a:srgbClr val="583A72"/>
                            </a:solidFill>
                            <a:latin typeface="Cambria Math" panose="02040503050406030204" pitchFamily="18" charset="0"/>
                            <a:ea typeface="Montserrat" charset="0"/>
                            <a:cs typeface="Montserrat" charset="0"/>
                          </a:rPr>
                        </m:ctrlPr>
                      </m:sSubPr>
                      <m:e>
                        <m:r>
                          <a:rPr lang="en-CA" sz="1800" b="1" i="1" smtClean="0">
                            <a:solidFill>
                              <a:srgbClr val="583A72"/>
                            </a:solidFill>
                            <a:latin typeface="Cambria Math" panose="02040503050406030204" pitchFamily="18" charset="0"/>
                            <a:ea typeface="Montserrat" charset="0"/>
                            <a:cs typeface="Montserrat" charset="0"/>
                          </a:rPr>
                          <m:t>𝒘</m:t>
                        </m:r>
                      </m:e>
                      <m:sub>
                        <m:r>
                          <a:rPr lang="en-CA" sz="1800" b="1" i="1" smtClean="0">
                            <a:solidFill>
                              <a:srgbClr val="583A72"/>
                            </a:solidFill>
                            <a:latin typeface="Cambria Math" panose="02040503050406030204" pitchFamily="18" charset="0"/>
                            <a:ea typeface="Montserrat" charset="0"/>
                            <a:cs typeface="Montserrat" charset="0"/>
                          </a:rPr>
                          <m:t>𝒐𝒍𝒅</m:t>
                        </m:r>
                        <m:r>
                          <a:rPr lang="en-CA" sz="1800" b="1" i="1" smtClean="0">
                            <a:solidFill>
                              <a:srgbClr val="583A72"/>
                            </a:solidFill>
                            <a:latin typeface="Cambria Math" panose="02040503050406030204" pitchFamily="18" charset="0"/>
                            <a:ea typeface="Montserrat" charset="0"/>
                            <a:cs typeface="Montserrat" charset="0"/>
                          </a:rPr>
                          <m:t> </m:t>
                        </m:r>
                      </m:sub>
                    </m:sSub>
                    <m:r>
                      <a:rPr lang="en-CA" sz="1800" b="1" i="1" smtClean="0">
                        <a:solidFill>
                          <a:srgbClr val="583A72"/>
                        </a:solidFill>
                        <a:latin typeface="Cambria Math" panose="02040503050406030204" pitchFamily="18" charset="0"/>
                        <a:ea typeface="Montserrat" charset="0"/>
                        <a:cs typeface="Montserrat" charset="0"/>
                      </a:rPr>
                      <m:t>−</m:t>
                    </m:r>
                    <m:r>
                      <a:rPr lang="en-CA" sz="1800" b="1" i="1" dirty="0">
                        <a:solidFill>
                          <a:srgbClr val="583A72"/>
                        </a:solidFill>
                        <a:latin typeface="Cambria Math" panose="02040503050406030204" pitchFamily="18" charset="0"/>
                        <a:ea typeface="Cambria Math" panose="02040503050406030204" pitchFamily="18" charset="0"/>
                        <a:cs typeface="Montserrat" charset="0"/>
                      </a:rPr>
                      <m:t>𝜶</m:t>
                    </m:r>
                    <m:r>
                      <a:rPr lang="en-CA" sz="1800" b="1" i="1" dirty="0">
                        <a:solidFill>
                          <a:srgbClr val="583A72"/>
                        </a:solidFill>
                        <a:latin typeface="Cambria Math" panose="02040503050406030204" pitchFamily="18" charset="0"/>
                        <a:ea typeface="Cambria Math" panose="02040503050406030204" pitchFamily="18" charset="0"/>
                        <a:cs typeface="Montserrat" charset="0"/>
                      </a:rPr>
                      <m:t>∗</m:t>
                    </m:r>
                    <m:f>
                      <m:fPr>
                        <m:ctrlPr>
                          <a:rPr lang="en-CA" sz="1800" b="1" i="1" dirty="0">
                            <a:solidFill>
                              <a:srgbClr val="583A72"/>
                            </a:solidFill>
                            <a:latin typeface="Cambria Math" panose="02040503050406030204" pitchFamily="18" charset="0"/>
                            <a:ea typeface="Cambria Math" panose="02040503050406030204" pitchFamily="18" charset="0"/>
                            <a:cs typeface="Montserrat" charset="0"/>
                          </a:rPr>
                        </m:ctrlPr>
                      </m:fPr>
                      <m:num>
                        <m:r>
                          <a:rPr lang="en-CA" sz="1800" b="1" i="1" dirty="0">
                            <a:solidFill>
                              <a:srgbClr val="583A72"/>
                            </a:solidFill>
                            <a:latin typeface="Cambria Math" panose="02040503050406030204" pitchFamily="18" charset="0"/>
                            <a:ea typeface="Cambria Math" panose="02040503050406030204" pitchFamily="18" charset="0"/>
                            <a:cs typeface="Montserrat" charset="0"/>
                          </a:rPr>
                          <m:t>𝝏</m:t>
                        </m:r>
                        <m:r>
                          <a:rPr lang="en-CA" sz="1800" b="1" i="1" dirty="0">
                            <a:solidFill>
                              <a:srgbClr val="583A72"/>
                            </a:solidFill>
                            <a:latin typeface="Cambria Math" panose="02040503050406030204" pitchFamily="18" charset="0"/>
                            <a:ea typeface="Cambria Math" panose="02040503050406030204" pitchFamily="18" charset="0"/>
                            <a:cs typeface="Montserrat" charset="0"/>
                          </a:rPr>
                          <m:t>𝒍𝒐𝒔𝒔</m:t>
                        </m:r>
                      </m:num>
                      <m:den>
                        <m:r>
                          <a:rPr lang="en-CA" sz="1800" b="1" i="1" dirty="0">
                            <a:solidFill>
                              <a:srgbClr val="583A72"/>
                            </a:solidFill>
                            <a:latin typeface="Cambria Math" panose="02040503050406030204" pitchFamily="18" charset="0"/>
                            <a:ea typeface="Cambria Math" panose="02040503050406030204" pitchFamily="18" charset="0"/>
                            <a:cs typeface="Montserrat" charset="0"/>
                          </a:rPr>
                          <m:t>𝝏</m:t>
                        </m:r>
                        <m:r>
                          <a:rPr lang="en-CA" sz="1800" b="1" i="1" dirty="0">
                            <a:solidFill>
                              <a:srgbClr val="583A72"/>
                            </a:solidFill>
                            <a:latin typeface="Cambria Math" panose="02040503050406030204" pitchFamily="18" charset="0"/>
                            <a:ea typeface="Cambria Math" panose="02040503050406030204" pitchFamily="18" charset="0"/>
                            <a:cs typeface="Montserrat" charset="0"/>
                          </a:rPr>
                          <m:t>𝒘</m:t>
                        </m:r>
                      </m:den>
                    </m:f>
                  </m:oMath>
                </a14:m>
                <a:endParaRPr lang="en-CA" sz="1800" b="1" dirty="0">
                  <a:solidFill>
                    <a:srgbClr val="583A72"/>
                  </a:solidFill>
                  <a:latin typeface="Montserrat" charset="0"/>
                  <a:ea typeface="Montserrat" charset="0"/>
                  <a:cs typeface="Montserrat" charset="0"/>
                </a:endParaRPr>
              </a:p>
              <a:p>
                <a:pPr algn="l"/>
                <a:r>
                  <a:rPr lang="en-CA" sz="1800" b="1" dirty="0">
                    <a:solidFill>
                      <a:srgbClr val="583A72"/>
                    </a:solidFill>
                    <a:latin typeface="Montserrat" charset="0"/>
                    <a:ea typeface="Montserrat" charset="0"/>
                    <a:cs typeface="Montserrat" charset="0"/>
                  </a:rPr>
                  <a:t> </a:t>
                </a:r>
                <a:endParaRPr lang="en-CA" sz="1600" dirty="0">
                  <a:latin typeface="Montserrat" charset="0"/>
                  <a:ea typeface="Montserrat" charset="0"/>
                  <a:cs typeface="Montserrat" charset="0"/>
                </a:endParaRPr>
              </a:p>
              <a:p>
                <a:pPr marL="342900" indent="-342900" algn="l">
                  <a:buFont typeface="Arial" panose="020B0604020202020204" pitchFamily="34" charset="0"/>
                  <a:buChar char="•"/>
                </a:pPr>
                <a:endParaRPr lang="en-CA" sz="1600" dirty="0">
                  <a:latin typeface="Montserrat" charset="0"/>
                  <a:ea typeface="Montserrat" charset="0"/>
                  <a:cs typeface="Montserrat" charset="0"/>
                </a:endParaRPr>
              </a:p>
              <a:p>
                <a:pPr marL="342900" indent="-342900" algn="l">
                  <a:buFont typeface="Arial" panose="020B0604020202020204" pitchFamily="34" charset="0"/>
                  <a:buChar char="•"/>
                </a:pPr>
                <a:endParaRPr lang="en-CA" sz="1600" dirty="0">
                  <a:latin typeface="Montserrat" charset="0"/>
                  <a:ea typeface="Montserrat" charset="0"/>
                  <a:cs typeface="Montserrat" charset="0"/>
                </a:endParaRPr>
              </a:p>
            </p:txBody>
          </p:sp>
        </mc:Choice>
        <mc:Fallback>
          <p:sp>
            <p:nvSpPr>
              <p:cNvPr id="42" name="Content Placeholder 2"/>
              <p:cNvSpPr txBox="1">
                <a:spLocks noRot="1" noChangeAspect="1" noMove="1" noResize="1" noEditPoints="1" noAdjustHandles="1" noChangeArrowheads="1" noChangeShapeType="1" noTextEdit="1"/>
              </p:cNvSpPr>
              <p:nvPr/>
            </p:nvSpPr>
            <p:spPr>
              <a:xfrm>
                <a:off x="92536" y="2150448"/>
                <a:ext cx="7731290" cy="4525963"/>
              </a:xfrm>
              <a:prstGeom prst="rect">
                <a:avLst/>
              </a:prstGeom>
              <a:blipFill>
                <a:blip r:embed="rId3"/>
                <a:stretch>
                  <a:fillRect l="-710" t="-1348"/>
                </a:stretch>
              </a:blipFill>
            </p:spPr>
            <p:txBody>
              <a:bodyPr/>
              <a:lstStyle/>
              <a:p>
                <a:r>
                  <a:rPr lang="en-US">
                    <a:noFill/>
                  </a:rPr>
                  <a:t> </a:t>
                </a:r>
              </a:p>
            </p:txBody>
          </p:sp>
        </mc:Fallback>
      </mc:AlternateContent>
      <p:cxnSp>
        <p:nvCxnSpPr>
          <p:cNvPr id="23" name="Straight Arrow Connector 22"/>
          <p:cNvCxnSpPr/>
          <p:nvPr/>
        </p:nvCxnSpPr>
        <p:spPr>
          <a:xfrm flipV="1">
            <a:off x="8192444" y="4381825"/>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8205969" y="183025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411213" y="2335166"/>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7" name="Oval 26"/>
          <p:cNvSpPr/>
          <p:nvPr/>
        </p:nvSpPr>
        <p:spPr>
          <a:xfrm>
            <a:off x="9123228" y="3499906"/>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29" name="Oval 28"/>
          <p:cNvSpPr/>
          <p:nvPr/>
        </p:nvSpPr>
        <p:spPr>
          <a:xfrm>
            <a:off x="11752398" y="1512424"/>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0" name="Oval 29"/>
          <p:cNvSpPr/>
          <p:nvPr/>
        </p:nvSpPr>
        <p:spPr>
          <a:xfrm>
            <a:off x="11030941" y="3398619"/>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1" name="Oval 30"/>
          <p:cNvSpPr/>
          <p:nvPr/>
        </p:nvSpPr>
        <p:spPr>
          <a:xfrm>
            <a:off x="11555405" y="2462783"/>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2" name="Oval 31"/>
          <p:cNvSpPr/>
          <p:nvPr/>
        </p:nvSpPr>
        <p:spPr>
          <a:xfrm>
            <a:off x="10071083" y="3776128"/>
            <a:ext cx="284199" cy="300118"/>
          </a:xfrm>
          <a:prstGeom prst="ellipse">
            <a:avLst/>
          </a:prstGeom>
          <a:solidFill>
            <a:srgbClr val="71508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71508D"/>
              </a:solidFill>
            </a:endParaRPr>
          </a:p>
        </p:txBody>
      </p:sp>
      <p:sp>
        <p:nvSpPr>
          <p:cNvPr id="34" name="TextBox 33"/>
          <p:cNvSpPr txBox="1"/>
          <p:nvPr/>
        </p:nvSpPr>
        <p:spPr>
          <a:xfrm>
            <a:off x="9038947" y="4488720"/>
            <a:ext cx="2465740" cy="461665"/>
          </a:xfrm>
          <a:prstGeom prst="rect">
            <a:avLst/>
          </a:prstGeom>
          <a:noFill/>
        </p:spPr>
        <p:txBody>
          <a:bodyPr wrap="none" rtlCol="0">
            <a:spAutoFit/>
          </a:bodyPr>
          <a:lstStyle/>
          <a:p>
            <a:r>
              <a:rPr lang="en-CA" sz="2400" b="1" dirty="0"/>
              <a:t>Parameters (m, b)</a:t>
            </a:r>
          </a:p>
        </p:txBody>
      </p:sp>
      <p:sp>
        <p:nvSpPr>
          <p:cNvPr id="35" name="TextBox 34"/>
          <p:cNvSpPr txBox="1"/>
          <p:nvPr/>
        </p:nvSpPr>
        <p:spPr>
          <a:xfrm rot="16200000">
            <a:off x="6159328" y="2809110"/>
            <a:ext cx="3543021" cy="461665"/>
          </a:xfrm>
          <a:prstGeom prst="rect">
            <a:avLst/>
          </a:prstGeom>
          <a:noFill/>
        </p:spPr>
        <p:txBody>
          <a:bodyPr wrap="none" rtlCol="0">
            <a:spAutoFit/>
          </a:bodyPr>
          <a:lstStyle/>
          <a:p>
            <a:r>
              <a:rPr lang="en-CA" sz="2400" b="1" dirty="0"/>
              <a:t>Sum of Squared Residuals</a:t>
            </a:r>
          </a:p>
        </p:txBody>
      </p:sp>
      <p:sp>
        <p:nvSpPr>
          <p:cNvPr id="2" name="Freeform 1"/>
          <p:cNvSpPr/>
          <p:nvPr/>
        </p:nvSpPr>
        <p:spPr>
          <a:xfrm>
            <a:off x="8408100" y="1626604"/>
            <a:ext cx="3524250" cy="2327977"/>
          </a:xfrm>
          <a:custGeom>
            <a:avLst/>
            <a:gdLst>
              <a:gd name="connsiteX0" fmla="*/ 0 w 3524250"/>
              <a:gd name="connsiteY0" fmla="*/ 61810 h 2327977"/>
              <a:gd name="connsiteX1" fmla="*/ 209550 w 3524250"/>
              <a:gd name="connsiteY1" fmla="*/ 947635 h 2327977"/>
              <a:gd name="connsiteX2" fmla="*/ 552450 w 3524250"/>
              <a:gd name="connsiteY2" fmla="*/ 1652485 h 2327977"/>
              <a:gd name="connsiteX3" fmla="*/ 981075 w 3524250"/>
              <a:gd name="connsiteY3" fmla="*/ 2176360 h 2327977"/>
              <a:gd name="connsiteX4" fmla="*/ 1847850 w 3524250"/>
              <a:gd name="connsiteY4" fmla="*/ 2319235 h 2327977"/>
              <a:gd name="connsiteX5" fmla="*/ 2819400 w 3524250"/>
              <a:gd name="connsiteY5" fmla="*/ 1976335 h 2327977"/>
              <a:gd name="connsiteX6" fmla="*/ 3333750 w 3524250"/>
              <a:gd name="connsiteY6" fmla="*/ 966685 h 2327977"/>
              <a:gd name="connsiteX7" fmla="*/ 3524250 w 3524250"/>
              <a:gd name="connsiteY7" fmla="*/ 23710 h 232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0" h="2327977">
                <a:moveTo>
                  <a:pt x="0" y="61810"/>
                </a:moveTo>
                <a:cubicBezTo>
                  <a:pt x="58737" y="372166"/>
                  <a:pt x="117475" y="682522"/>
                  <a:pt x="209550" y="947635"/>
                </a:cubicBezTo>
                <a:cubicBezTo>
                  <a:pt x="301625" y="1212748"/>
                  <a:pt x="423863" y="1447698"/>
                  <a:pt x="552450" y="1652485"/>
                </a:cubicBezTo>
                <a:cubicBezTo>
                  <a:pt x="681038" y="1857273"/>
                  <a:pt x="765175" y="2065235"/>
                  <a:pt x="981075" y="2176360"/>
                </a:cubicBezTo>
                <a:cubicBezTo>
                  <a:pt x="1196975" y="2287485"/>
                  <a:pt x="1541463" y="2352573"/>
                  <a:pt x="1847850" y="2319235"/>
                </a:cubicBezTo>
                <a:cubicBezTo>
                  <a:pt x="2154238" y="2285898"/>
                  <a:pt x="2571750" y="2201760"/>
                  <a:pt x="2819400" y="1976335"/>
                </a:cubicBezTo>
                <a:cubicBezTo>
                  <a:pt x="3067050" y="1750910"/>
                  <a:pt x="3216275" y="1292122"/>
                  <a:pt x="3333750" y="966685"/>
                </a:cubicBezTo>
                <a:cubicBezTo>
                  <a:pt x="3451225" y="641248"/>
                  <a:pt x="3460750" y="-146153"/>
                  <a:pt x="3524250" y="23710"/>
                </a:cubicBezTo>
              </a:path>
            </a:pathLst>
          </a:cu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Connector 4"/>
          <p:cNvCxnSpPr/>
          <p:nvPr/>
        </p:nvCxnSpPr>
        <p:spPr>
          <a:xfrm>
            <a:off x="7994337" y="1147051"/>
            <a:ext cx="1202604" cy="30575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290905" y="2762901"/>
            <a:ext cx="1780178" cy="18748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303853" y="3398619"/>
            <a:ext cx="2550489" cy="97301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931572" y="3961151"/>
            <a:ext cx="253354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H="1">
            <a:off x="9084474" y="2710109"/>
            <a:ext cx="1452580" cy="778519"/>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704890" y="1828436"/>
            <a:ext cx="1873463" cy="584775"/>
          </a:xfrm>
          <a:prstGeom prst="rect">
            <a:avLst/>
          </a:prstGeom>
          <a:noFill/>
        </p:spPr>
        <p:txBody>
          <a:bodyPr wrap="none" rtlCol="0">
            <a:spAutoFit/>
          </a:bodyPr>
          <a:lstStyle/>
          <a:p>
            <a:pPr algn="ctr"/>
            <a:r>
              <a:rPr lang="en-CA" sz="1600" b="1" dirty="0">
                <a:solidFill>
                  <a:srgbClr val="FF0000"/>
                </a:solidFill>
              </a:rPr>
              <a:t>OPTIMAL POINT</a:t>
            </a:r>
          </a:p>
          <a:p>
            <a:pPr algn="ctr"/>
            <a:r>
              <a:rPr lang="en-CA" sz="1600" b="1" dirty="0">
                <a:solidFill>
                  <a:srgbClr val="FF0000"/>
                </a:solidFill>
              </a:rPr>
              <a:t>GLOBAL MINIMUM</a:t>
            </a:r>
          </a:p>
        </p:txBody>
      </p:sp>
      <p:sp>
        <p:nvSpPr>
          <p:cNvPr id="50" name="Rectangle 49"/>
          <p:cNvSpPr/>
          <p:nvPr/>
        </p:nvSpPr>
        <p:spPr>
          <a:xfrm>
            <a:off x="730123" y="6291241"/>
            <a:ext cx="8022677" cy="276999"/>
          </a:xfrm>
          <a:prstGeom prst="rect">
            <a:avLst/>
          </a:prstGeom>
        </p:spPr>
        <p:txBody>
          <a:bodyPr wrap="square">
            <a:spAutoFit/>
          </a:bodyPr>
          <a:lstStyle/>
          <a:p>
            <a:r>
              <a:rPr lang="en-CA" sz="1200" b="1" i="1" dirty="0">
                <a:solidFill>
                  <a:srgbClr val="583A72"/>
                </a:solidFill>
                <a:latin typeface="Montserrat" charset="0"/>
                <a:ea typeface="Montserrat" charset="0"/>
                <a:cs typeface="Montserrat" charset="0"/>
              </a:rPr>
              <a:t>*Note: in reality, this graph is 3D and has three axes, one for m, b and sum of squared residuals</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7BBBE39-0AE6-4200-AA8F-F2F937D1772B}"/>
                  </a:ext>
                </a:extLst>
              </p:cNvPr>
              <p:cNvSpPr txBox="1"/>
              <p:nvPr/>
            </p:nvSpPr>
            <p:spPr>
              <a:xfrm>
                <a:off x="1862658" y="1207570"/>
                <a:ext cx="464101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rPr>
                        <m:t>𝐿𝑜𝑠𝑠</m:t>
                      </m:r>
                      <m:r>
                        <a:rPr lang="en-CA" sz="2000" i="1" smtClean="0">
                          <a:latin typeface="Cambria Math" panose="02040503050406030204" pitchFamily="18" charset="0"/>
                        </a:rPr>
                        <m:t> </m:t>
                      </m:r>
                      <m:r>
                        <a:rPr lang="en-CA" sz="2000" i="1" smtClean="0">
                          <a:latin typeface="Cambria Math" panose="02040503050406030204" pitchFamily="18" charset="0"/>
                        </a:rPr>
                        <m:t>𝐹𝑢𝑛𝑐𝑡𝑖𝑜𝑛</m:t>
                      </m:r>
                      <m:r>
                        <a:rPr lang="en-CA" sz="2000" b="0" i="1" smtClean="0">
                          <a:latin typeface="Cambria Math" panose="02040503050406030204" pitchFamily="18" charset="0"/>
                        </a:rPr>
                        <m:t> </m:t>
                      </m:r>
                      <m:r>
                        <a:rPr lang="en-CA" sz="2000" b="0" i="1" smtClean="0">
                          <a:latin typeface="Cambria Math" panose="02040503050406030204" pitchFamily="18" charset="0"/>
                        </a:rPr>
                        <m:t>𝑓</m:t>
                      </m:r>
                      <m:r>
                        <a:rPr lang="en-CA" sz="2000" b="0" i="1" smtClean="0">
                          <a:latin typeface="Cambria Math" panose="02040503050406030204" pitchFamily="18" charset="0"/>
                        </a:rPr>
                        <m:t>(</m:t>
                      </m:r>
                      <m:r>
                        <a:rPr lang="en-CA" sz="2000" b="0" i="1" smtClean="0">
                          <a:latin typeface="Cambria Math" panose="02040503050406030204" pitchFamily="18" charset="0"/>
                        </a:rPr>
                        <m:t>𝑚</m:t>
                      </m:r>
                      <m:r>
                        <a:rPr lang="en-CA" sz="2000" b="0" i="1" smtClean="0">
                          <a:latin typeface="Cambria Math" panose="02040503050406030204" pitchFamily="18" charset="0"/>
                        </a:rPr>
                        <m:t>,</m:t>
                      </m:r>
                      <m:r>
                        <a:rPr lang="en-CA" sz="2000" b="0" i="1" smtClean="0">
                          <a:latin typeface="Cambria Math" panose="02040503050406030204" pitchFamily="18" charset="0"/>
                        </a:rPr>
                        <m:t>𝑏</m:t>
                      </m:r>
                      <m:r>
                        <a:rPr lang="en-CA" sz="2000" b="0" i="1" smtClean="0">
                          <a:latin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𝑁</m:t>
                          </m:r>
                        </m:den>
                      </m:f>
                      <m:nary>
                        <m:naryPr>
                          <m:chr m:val="∑"/>
                          <m:ctrlPr>
                            <a:rPr lang="en-CA" sz="2000" b="0" i="1" smtClean="0">
                              <a:latin typeface="Cambria Math" panose="02040503050406030204" pitchFamily="18" charset="0"/>
                            </a:rPr>
                          </m:ctrlPr>
                        </m:naryPr>
                        <m:sub>
                          <m:r>
                            <m:rPr>
                              <m:brk m:alnAt="23"/>
                            </m:rPr>
                            <a:rPr lang="en-CA" sz="2000" b="0" i="1" smtClean="0">
                              <a:latin typeface="Cambria Math" panose="02040503050406030204" pitchFamily="18" charset="0"/>
                            </a:rPr>
                            <m:t>𝑖</m:t>
                          </m:r>
                          <m:r>
                            <a:rPr lang="en-CA" sz="2000" b="0" i="1" smtClean="0">
                              <a:latin typeface="Cambria Math" panose="02040503050406030204" pitchFamily="18" charset="0"/>
                            </a:rPr>
                            <m:t>=1</m:t>
                          </m:r>
                        </m:sub>
                        <m:sup>
                          <m:r>
                            <a:rPr lang="en-CA" sz="2000" b="0" i="1" smtClean="0">
                              <a:latin typeface="Cambria Math" panose="02040503050406030204" pitchFamily="18" charset="0"/>
                            </a:rPr>
                            <m:t>𝑛</m:t>
                          </m:r>
                        </m:sup>
                        <m:e>
                          <m:sSup>
                            <m:sSupPr>
                              <m:ctrlPr>
                                <a:rPr lang="en-CA" sz="2000" i="1">
                                  <a:latin typeface="Cambria Math" panose="02040503050406030204" pitchFamily="18" charset="0"/>
                                </a:rPr>
                              </m:ctrlPr>
                            </m:sSupPr>
                            <m:e>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acc>
                                        <m:accPr>
                                          <m:chr m:val="̂"/>
                                          <m:ctrlPr>
                                            <a:rPr lang="en-CA" sz="2000" i="1">
                                              <a:latin typeface="Cambria Math" panose="02040503050406030204" pitchFamily="18" charset="0"/>
                                            </a:rPr>
                                          </m:ctrlPr>
                                        </m:accPr>
                                        <m:e>
                                          <m:r>
                                            <a:rPr lang="en-CA" sz="2000" i="1">
                                              <a:latin typeface="Cambria Math" panose="02040503050406030204" pitchFamily="18" charset="0"/>
                                            </a:rPr>
                                            <m:t>𝑦</m:t>
                                          </m:r>
                                        </m:e>
                                      </m:acc>
                                    </m:e>
                                    <m:sub>
                                      <m:r>
                                        <a:rPr lang="en-CA" sz="2000" i="1">
                                          <a:latin typeface="Cambria Math" panose="02040503050406030204" pitchFamily="18" charset="0"/>
                                        </a:rPr>
                                        <m:t>𝑖</m:t>
                                      </m:r>
                                    </m:sub>
                                  </m:sSub>
                                  <m:r>
                                    <a:rPr lang="en-CA" sz="2000" i="1">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𝑦</m:t>
                                      </m:r>
                                    </m:e>
                                    <m:sub>
                                      <m:r>
                                        <a:rPr lang="en-CA" sz="2000" b="0" i="1" smtClean="0">
                                          <a:latin typeface="Cambria Math" panose="02040503050406030204" pitchFamily="18" charset="0"/>
                                        </a:rPr>
                                        <m:t>𝑖</m:t>
                                      </m:r>
                                    </m:sub>
                                  </m:sSub>
                                </m:e>
                              </m:d>
                            </m:e>
                            <m:sup>
                              <m:r>
                                <a:rPr lang="en-CA" sz="2000" i="1">
                                  <a:latin typeface="Cambria Math" panose="02040503050406030204" pitchFamily="18" charset="0"/>
                                </a:rPr>
                                <m:t>2</m:t>
                              </m:r>
                            </m:sup>
                          </m:sSup>
                        </m:e>
                      </m:nary>
                    </m:oMath>
                  </m:oMathPara>
                </a14:m>
                <a:endParaRPr lang="en-CA" sz="2000" dirty="0"/>
              </a:p>
            </p:txBody>
          </p:sp>
        </mc:Choice>
        <mc:Fallback>
          <p:sp>
            <p:nvSpPr>
              <p:cNvPr id="41" name="TextBox 40">
                <a:extLst>
                  <a:ext uri="{FF2B5EF4-FFF2-40B4-BE49-F238E27FC236}">
                    <a16:creationId xmlns:a16="http://schemas.microsoft.com/office/drawing/2014/main" id="{B7BBBE39-0AE6-4200-AA8F-F2F937D1772B}"/>
                  </a:ext>
                </a:extLst>
              </p:cNvPr>
              <p:cNvSpPr txBox="1">
                <a:spLocks noRot="1" noChangeAspect="1" noMove="1" noResize="1" noEditPoints="1" noAdjustHandles="1" noChangeArrowheads="1" noChangeShapeType="1" noTextEdit="1"/>
              </p:cNvSpPr>
              <p:nvPr/>
            </p:nvSpPr>
            <p:spPr>
              <a:xfrm>
                <a:off x="1862658" y="1207570"/>
                <a:ext cx="4641014" cy="84029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3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384916" y="1879754"/>
            <a:ext cx="6584919" cy="923330"/>
          </a:xfrm>
          <a:prstGeom prst="rect">
            <a:avLst/>
          </a:prstGeom>
          <a:noFill/>
        </p:spPr>
        <p:txBody>
          <a:bodyPr wrap="square" rtlCol="0">
            <a:spAutoFit/>
          </a:bodyPr>
          <a:lstStyle>
            <a:defPPr>
              <a:defRPr lang="en-US"/>
            </a:defPPr>
            <a:lvl1pPr algn="ctr">
              <a:defRPr sz="5400" b="1">
                <a:solidFill>
                  <a:srgbClr val="074F85"/>
                </a:solidFill>
              </a:defRPr>
            </a:lvl1pPr>
          </a:lstStyle>
          <a:p>
            <a:r>
              <a:rPr lang="it-IT" dirty="0"/>
              <a:t>BACKPROPAGATION</a:t>
            </a:r>
          </a:p>
        </p:txBody>
      </p:sp>
    </p:spTree>
    <p:extLst>
      <p:ext uri="{BB962C8B-B14F-4D97-AF65-F5344CB8AC3E}">
        <p14:creationId xmlns:p14="http://schemas.microsoft.com/office/powerpoint/2010/main" val="936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DD4C5A-C2A8-4A52-8CC5-22BF3ECA5A74}"/>
              </a:ext>
            </a:extLst>
          </p:cNvPr>
          <p:cNvPicPr>
            <a:picLocks noChangeAspect="1"/>
          </p:cNvPicPr>
          <p:nvPr/>
        </p:nvPicPr>
        <p:blipFill>
          <a:blip r:embed="rId2"/>
          <a:stretch>
            <a:fillRect/>
          </a:stretch>
        </p:blipFill>
        <p:spPr>
          <a:xfrm>
            <a:off x="8878" y="-26581"/>
            <a:ext cx="12192000" cy="6884581"/>
          </a:xfrm>
          <a:prstGeom prst="rect">
            <a:avLst/>
          </a:prstGeom>
        </p:spPr>
      </p:pic>
      <p:sp>
        <p:nvSpPr>
          <p:cNvPr id="6" name="Rectangle 5">
            <a:extLst>
              <a:ext uri="{FF2B5EF4-FFF2-40B4-BE49-F238E27FC236}">
                <a16:creationId xmlns:a16="http://schemas.microsoft.com/office/drawing/2014/main" id="{C336F08B-35AF-4805-B255-C5E4687B67B3}"/>
              </a:ext>
            </a:extLst>
          </p:cNvPr>
          <p:cNvSpPr/>
          <p:nvPr/>
        </p:nvSpPr>
        <p:spPr>
          <a:xfrm>
            <a:off x="355107" y="1296140"/>
            <a:ext cx="10946167" cy="292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5D6C86-9F54-485F-A61E-E3518A1655A5}"/>
              </a:ext>
            </a:extLst>
          </p:cNvPr>
          <p:cNvSpPr/>
          <p:nvPr/>
        </p:nvSpPr>
        <p:spPr>
          <a:xfrm>
            <a:off x="585926" y="1535837"/>
            <a:ext cx="10946167" cy="2130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3722D7D-8492-4ABA-A9C3-CCEA9F7189D7}"/>
              </a:ext>
            </a:extLst>
          </p:cNvPr>
          <p:cNvSpPr/>
          <p:nvPr/>
        </p:nvSpPr>
        <p:spPr>
          <a:xfrm>
            <a:off x="585926" y="6329779"/>
            <a:ext cx="2929631" cy="306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DBFA9E2-59AB-4762-9D2B-4E20CCD15619}"/>
              </a:ext>
            </a:extLst>
          </p:cNvPr>
          <p:cNvSpPr/>
          <p:nvPr/>
        </p:nvSpPr>
        <p:spPr>
          <a:xfrm>
            <a:off x="248575" y="905522"/>
            <a:ext cx="11461072" cy="6009979"/>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endParaRPr lang="en-US" sz="2000" b="1" dirty="0">
              <a:latin typeface="Montserrat" charset="0"/>
            </a:endParaRPr>
          </a:p>
          <a:p>
            <a:pPr marL="342900" indent="-342900">
              <a:lnSpc>
                <a:spcPct val="90000"/>
              </a:lnSpc>
              <a:spcBef>
                <a:spcPts val="1000"/>
              </a:spcBef>
              <a:buFont typeface="Arial" panose="020B0604020202020204" pitchFamily="34" charset="0"/>
              <a:buChar char="•"/>
            </a:pPr>
            <a:r>
              <a:rPr lang="en-US" sz="2000" b="1" dirty="0">
                <a:latin typeface="Montserrat" charset="0"/>
              </a:rPr>
              <a:t>The available features are:</a:t>
            </a:r>
          </a:p>
          <a:p>
            <a:pPr marL="800100" lvl="1" indent="-342900">
              <a:lnSpc>
                <a:spcPct val="90000"/>
              </a:lnSpc>
              <a:spcBef>
                <a:spcPts val="500"/>
              </a:spcBef>
              <a:buFont typeface="Courier New" panose="02070309020205020404" pitchFamily="49" charset="0"/>
              <a:buChar char="o"/>
            </a:pPr>
            <a:r>
              <a:rPr lang="en-US" sz="2400" b="1" dirty="0"/>
              <a:t>sex: insurance contractor gender </a:t>
            </a:r>
          </a:p>
          <a:p>
            <a:pPr marL="800100" lvl="1" indent="-342900">
              <a:lnSpc>
                <a:spcPct val="90000"/>
              </a:lnSpc>
              <a:spcBef>
                <a:spcPts val="500"/>
              </a:spcBef>
              <a:buFont typeface="Courier New" panose="02070309020205020404" pitchFamily="49" charset="0"/>
              <a:buChar char="o"/>
            </a:pPr>
            <a:r>
              <a:rPr lang="en-US" sz="2400" b="1" dirty="0" err="1"/>
              <a:t>bmi</a:t>
            </a:r>
            <a:r>
              <a:rPr lang="en-US" sz="2400" b="1" dirty="0"/>
              <a:t>: Body mass index (ideally 18.5 to 24.9)</a:t>
            </a:r>
          </a:p>
          <a:p>
            <a:pPr marL="800100" lvl="1" indent="-342900">
              <a:lnSpc>
                <a:spcPct val="90000"/>
              </a:lnSpc>
              <a:spcBef>
                <a:spcPts val="500"/>
              </a:spcBef>
              <a:buFont typeface="Courier New" panose="02070309020205020404" pitchFamily="49" charset="0"/>
              <a:buChar char="o"/>
            </a:pPr>
            <a:r>
              <a:rPr lang="en-US" sz="2400" b="1" dirty="0"/>
              <a:t>children: Number of children covered by health insurance / Number of dependents</a:t>
            </a:r>
          </a:p>
          <a:p>
            <a:pPr marL="800100" lvl="1" indent="-342900">
              <a:lnSpc>
                <a:spcPct val="90000"/>
              </a:lnSpc>
              <a:spcBef>
                <a:spcPts val="500"/>
              </a:spcBef>
              <a:buFont typeface="Courier New" panose="02070309020205020404" pitchFamily="49" charset="0"/>
              <a:buChar char="o"/>
            </a:pPr>
            <a:r>
              <a:rPr lang="en-US" sz="2400" b="1" dirty="0"/>
              <a:t>smoker: Smoking</a:t>
            </a:r>
          </a:p>
          <a:p>
            <a:pPr marL="800100" lvl="1" indent="-342900">
              <a:lnSpc>
                <a:spcPct val="90000"/>
              </a:lnSpc>
              <a:spcBef>
                <a:spcPts val="500"/>
              </a:spcBef>
              <a:buFont typeface="Courier New" panose="02070309020205020404" pitchFamily="49" charset="0"/>
              <a:buChar char="o"/>
            </a:pPr>
            <a:r>
              <a:rPr lang="en-US" sz="2400" b="1" dirty="0"/>
              <a:t>region: the beneficiary's residential area in the US, northeast, southeast, southwest, northwest.</a:t>
            </a:r>
          </a:p>
          <a:p>
            <a:pPr marL="342900" indent="-342900">
              <a:lnSpc>
                <a:spcPct val="90000"/>
              </a:lnSpc>
              <a:spcBef>
                <a:spcPts val="1000"/>
              </a:spcBef>
              <a:buFont typeface="Arial" panose="020B0604020202020204" pitchFamily="34" charset="0"/>
              <a:buChar char="•"/>
            </a:pPr>
            <a:r>
              <a:rPr lang="en-US" sz="2000" b="1" dirty="0">
                <a:latin typeface="Montserrat" charset="0"/>
              </a:rPr>
              <a:t>Target (output):</a:t>
            </a:r>
          </a:p>
          <a:p>
            <a:pPr marL="800100" lvl="1" indent="-342900">
              <a:lnSpc>
                <a:spcPct val="90000"/>
              </a:lnSpc>
              <a:spcBef>
                <a:spcPts val="500"/>
              </a:spcBef>
              <a:buFont typeface="Courier New" panose="02070309020205020404" pitchFamily="49" charset="0"/>
              <a:buChar char="o"/>
            </a:pPr>
            <a:r>
              <a:rPr lang="en-US" sz="2400" b="1" dirty="0"/>
              <a:t>charges: Individual medical costs billed by health insurance</a:t>
            </a:r>
          </a:p>
          <a:p>
            <a:pPr marL="342900" indent="-342900">
              <a:lnSpc>
                <a:spcPct val="90000"/>
              </a:lnSpc>
              <a:spcBef>
                <a:spcPts val="1000"/>
              </a:spcBef>
              <a:buFont typeface="Arial" panose="020B0604020202020204" pitchFamily="34" charset="0"/>
              <a:buChar char="•"/>
            </a:pPr>
            <a:endParaRPr lang="en-US" sz="2000" b="1" dirty="0">
              <a:latin typeface="Montserrat" charset="0"/>
            </a:endParaRPr>
          </a:p>
        </p:txBody>
      </p:sp>
      <p:sp>
        <p:nvSpPr>
          <p:cNvPr id="10" name="Rectangle 9">
            <a:extLst>
              <a:ext uri="{FF2B5EF4-FFF2-40B4-BE49-F238E27FC236}">
                <a16:creationId xmlns:a16="http://schemas.microsoft.com/office/drawing/2014/main" id="{BB92BDB9-5B72-4AE6-B5AB-E44B226E7A16}"/>
              </a:ext>
            </a:extLst>
          </p:cNvPr>
          <p:cNvSpPr/>
          <p:nvPr/>
        </p:nvSpPr>
        <p:spPr>
          <a:xfrm>
            <a:off x="176334" y="237642"/>
            <a:ext cx="4035079" cy="523220"/>
          </a:xfrm>
          <a:prstGeom prst="rect">
            <a:avLst/>
          </a:prstGeom>
        </p:spPr>
        <p:txBody>
          <a:bodyPr wrap="none">
            <a:spAutoFit/>
          </a:bodyPr>
          <a:lstStyle/>
          <a:p>
            <a:r>
              <a:rPr lang="en-CA" sz="2800" b="1" dirty="0">
                <a:latin typeface="Montserrat" charset="0"/>
                <a:ea typeface="Montserrat" charset="0"/>
                <a:cs typeface="Montserrat" charset="0"/>
              </a:rPr>
              <a:t>PROJECT OVERVIEW</a:t>
            </a:r>
            <a:endParaRPr lang="en-US" sz="2800" dirty="0"/>
          </a:p>
        </p:txBody>
      </p:sp>
      <p:sp>
        <p:nvSpPr>
          <p:cNvPr id="3" name="Rectangle 2">
            <a:extLst>
              <a:ext uri="{FF2B5EF4-FFF2-40B4-BE49-F238E27FC236}">
                <a16:creationId xmlns:a16="http://schemas.microsoft.com/office/drawing/2014/main" id="{FE319E3E-ABA5-41B6-8637-988077E92621}"/>
              </a:ext>
            </a:extLst>
          </p:cNvPr>
          <p:cNvSpPr/>
          <p:nvPr/>
        </p:nvSpPr>
        <p:spPr>
          <a:xfrm>
            <a:off x="1467775" y="6226134"/>
            <a:ext cx="6637538" cy="286232"/>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US" sz="1400" dirty="0">
                <a:latin typeface="Montserrat" charset="0"/>
              </a:rPr>
              <a:t>Data Source: https://www.kaggle.com/mirichoi0218/insurance</a:t>
            </a:r>
          </a:p>
        </p:txBody>
      </p:sp>
    </p:spTree>
    <p:extLst>
      <p:ext uri="{BB962C8B-B14F-4D97-AF65-F5344CB8AC3E}">
        <p14:creationId xmlns:p14="http://schemas.microsoft.com/office/powerpoint/2010/main" val="3314385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8FF922B-8A9E-46B1-BBB2-95E4ED773CCE}"/>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84775"/>
          </a:xfrm>
          <a:prstGeom prst="rect">
            <a:avLst/>
          </a:prstGeom>
        </p:spPr>
        <p:txBody>
          <a:bodyPr wrap="square">
            <a:spAutoFit/>
          </a:bodyPr>
          <a:lstStyle/>
          <a:p>
            <a:r>
              <a:rPr lang="en-US" sz="2800" b="1" dirty="0">
                <a:latin typeface="Montserrat" charset="0"/>
              </a:rPr>
              <a:t>BACK PROPAGATION</a:t>
            </a:r>
            <a:endParaRPr lang="ru-RU" sz="2800" b="1" dirty="0"/>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271763"/>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113297" y="2917036"/>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4" name="TextBox 33"/>
          <p:cNvSpPr txBox="1"/>
          <p:nvPr/>
        </p:nvSpPr>
        <p:spPr>
          <a:xfrm>
            <a:off x="3469692" y="2656358"/>
            <a:ext cx="3303533" cy="369332"/>
          </a:xfrm>
          <a:prstGeom prst="rect">
            <a:avLst/>
          </a:prstGeom>
          <a:noFill/>
        </p:spPr>
        <p:txBody>
          <a:bodyPr wrap="none" rtlCol="0">
            <a:spAutoFit/>
          </a:bodyPr>
          <a:lstStyle/>
          <a:p>
            <a:r>
              <a:rPr lang="en-CA" dirty="0">
                <a:solidFill>
                  <a:schemeClr val="accent2"/>
                </a:solidFill>
              </a:rPr>
              <a:t>STEP 1: FORWARD PROPAGATION</a:t>
            </a:r>
          </a:p>
        </p:txBody>
      </p:sp>
      <p:sp>
        <p:nvSpPr>
          <p:cNvPr id="35" name="TextBox 34"/>
          <p:cNvSpPr txBox="1"/>
          <p:nvPr/>
        </p:nvSpPr>
        <p:spPr>
          <a:xfrm>
            <a:off x="8696700" y="3452703"/>
            <a:ext cx="1988418" cy="646331"/>
          </a:xfrm>
          <a:prstGeom prst="rect">
            <a:avLst/>
          </a:prstGeom>
          <a:noFill/>
        </p:spPr>
        <p:txBody>
          <a:bodyPr wrap="square" rtlCol="0">
            <a:spAutoFit/>
          </a:bodyPr>
          <a:lstStyle/>
          <a:p>
            <a:r>
              <a:rPr lang="en-CA" dirty="0">
                <a:solidFill>
                  <a:schemeClr val="accent2"/>
                </a:solidFill>
              </a:rPr>
              <a:t>STEP 2: ERROR CALCULATION</a:t>
            </a:r>
          </a:p>
        </p:txBody>
      </p:sp>
      <p:sp>
        <p:nvSpPr>
          <p:cNvPr id="36" name="Right Arrow 35"/>
          <p:cNvSpPr/>
          <p:nvPr/>
        </p:nvSpPr>
        <p:spPr>
          <a:xfrm rot="10800000">
            <a:off x="3113297" y="5247484"/>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7" name="Oval 36"/>
          <p:cNvSpPr/>
          <p:nvPr/>
        </p:nvSpPr>
        <p:spPr>
          <a:xfrm>
            <a:off x="8017348" y="3929574"/>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a:solidFill>
                <a:schemeClr val="tx1"/>
              </a:solidFill>
            </a:endParaRPr>
          </a:p>
        </p:txBody>
      </p:sp>
      <p:cxnSp>
        <p:nvCxnSpPr>
          <p:cNvPr id="38" name="Straight Arrow Connector 37"/>
          <p:cNvCxnSpPr>
            <a:endCxn id="37" idx="6"/>
          </p:cNvCxnSpPr>
          <p:nvPr/>
        </p:nvCxnSpPr>
        <p:spPr>
          <a:xfrm flipH="1">
            <a:off x="8536635" y="4180196"/>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017348" y="3896795"/>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0" name="TextBox 39"/>
          <p:cNvSpPr txBox="1"/>
          <p:nvPr/>
        </p:nvSpPr>
        <p:spPr>
          <a:xfrm>
            <a:off x="4021188" y="5584462"/>
            <a:ext cx="2826864" cy="369332"/>
          </a:xfrm>
          <a:prstGeom prst="rect">
            <a:avLst/>
          </a:prstGeom>
          <a:noFill/>
        </p:spPr>
        <p:txBody>
          <a:bodyPr wrap="none" rtlCol="0">
            <a:spAutoFit/>
          </a:bodyPr>
          <a:lstStyle/>
          <a:p>
            <a:r>
              <a:rPr lang="en-CA" dirty="0">
                <a:solidFill>
                  <a:schemeClr val="accent2"/>
                </a:solidFill>
              </a:rPr>
              <a:t>STEP 3: BACK PROPAGATION</a:t>
            </a:r>
          </a:p>
        </p:txBody>
      </p:sp>
      <p:sp>
        <p:nvSpPr>
          <p:cNvPr id="41" name="TextBox 40"/>
          <p:cNvSpPr txBox="1"/>
          <p:nvPr/>
        </p:nvSpPr>
        <p:spPr>
          <a:xfrm>
            <a:off x="559283" y="3863741"/>
            <a:ext cx="2492414" cy="369332"/>
          </a:xfrm>
          <a:prstGeom prst="rect">
            <a:avLst/>
          </a:prstGeom>
          <a:noFill/>
        </p:spPr>
        <p:txBody>
          <a:bodyPr wrap="none" rtlCol="0">
            <a:spAutoFit/>
          </a:bodyPr>
          <a:lstStyle/>
          <a:p>
            <a:r>
              <a:rPr lang="en-CA" dirty="0">
                <a:solidFill>
                  <a:schemeClr val="accent2"/>
                </a:solidFill>
              </a:rPr>
              <a:t>STEP 4: WEIGHT UPDATE</a:t>
            </a: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is a method used to train ANNs by calculating gradient needed to update network weights.</a:t>
            </a: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It is commonly used by the gradient descent optimization algorithm to adjust the weight of neurons by calculating the gradient of the loss function.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12801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5CDAC76-191B-44A7-9FA1-19E60FC55993}"/>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84775"/>
          </a:xfrm>
          <a:prstGeom prst="rect">
            <a:avLst/>
          </a:prstGeom>
        </p:spPr>
        <p:txBody>
          <a:bodyPr wrap="square">
            <a:spAutoFit/>
          </a:bodyPr>
          <a:lstStyle/>
          <a:p>
            <a:r>
              <a:rPr lang="en-US" sz="2800" b="1" dirty="0">
                <a:latin typeface="Montserrat" charset="0"/>
              </a:rPr>
              <a:t>BACK PROPAGATION</a:t>
            </a:r>
            <a:endParaRPr lang="ru-RU" sz="2800" b="1" dirty="0"/>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497" y="3511014"/>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926719" y="3156287"/>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4" name="TextBox 33"/>
          <p:cNvSpPr txBox="1"/>
          <p:nvPr/>
        </p:nvSpPr>
        <p:spPr>
          <a:xfrm>
            <a:off x="4283114" y="2895609"/>
            <a:ext cx="3303533" cy="369332"/>
          </a:xfrm>
          <a:prstGeom prst="rect">
            <a:avLst/>
          </a:prstGeom>
          <a:noFill/>
        </p:spPr>
        <p:txBody>
          <a:bodyPr wrap="none" rtlCol="0">
            <a:spAutoFit/>
          </a:bodyPr>
          <a:lstStyle/>
          <a:p>
            <a:r>
              <a:rPr lang="en-CA" dirty="0">
                <a:solidFill>
                  <a:schemeClr val="accent2"/>
                </a:solidFill>
              </a:rPr>
              <a:t>STEP 1: FORWARD PROPAGATION</a:t>
            </a:r>
          </a:p>
        </p:txBody>
      </p:sp>
      <p:sp>
        <p:nvSpPr>
          <p:cNvPr id="35" name="TextBox 34"/>
          <p:cNvSpPr txBox="1"/>
          <p:nvPr/>
        </p:nvSpPr>
        <p:spPr>
          <a:xfrm>
            <a:off x="9510122" y="3691954"/>
            <a:ext cx="1988418" cy="646331"/>
          </a:xfrm>
          <a:prstGeom prst="rect">
            <a:avLst/>
          </a:prstGeom>
          <a:noFill/>
        </p:spPr>
        <p:txBody>
          <a:bodyPr wrap="square" rtlCol="0">
            <a:spAutoFit/>
          </a:bodyPr>
          <a:lstStyle/>
          <a:p>
            <a:r>
              <a:rPr lang="en-CA" dirty="0">
                <a:solidFill>
                  <a:schemeClr val="accent2"/>
                </a:solidFill>
              </a:rPr>
              <a:t>STEP 2: ERROR CALCULATION</a:t>
            </a:r>
          </a:p>
        </p:txBody>
      </p:sp>
      <p:sp>
        <p:nvSpPr>
          <p:cNvPr id="36" name="Right Arrow 35"/>
          <p:cNvSpPr/>
          <p:nvPr/>
        </p:nvSpPr>
        <p:spPr>
          <a:xfrm rot="10800000">
            <a:off x="3926719" y="5486735"/>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7" name="Oval 36"/>
          <p:cNvSpPr/>
          <p:nvPr/>
        </p:nvSpPr>
        <p:spPr>
          <a:xfrm>
            <a:off x="8830770" y="4168825"/>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a:solidFill>
                <a:schemeClr val="tx1"/>
              </a:solidFill>
            </a:endParaRPr>
          </a:p>
        </p:txBody>
      </p:sp>
      <p:cxnSp>
        <p:nvCxnSpPr>
          <p:cNvPr id="38" name="Straight Arrow Connector 37"/>
          <p:cNvCxnSpPr>
            <a:endCxn id="37" idx="6"/>
          </p:cNvCxnSpPr>
          <p:nvPr/>
        </p:nvCxnSpPr>
        <p:spPr>
          <a:xfrm flipH="1">
            <a:off x="9350057" y="4419447"/>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830770" y="4136046"/>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0" name="TextBox 39"/>
          <p:cNvSpPr txBox="1"/>
          <p:nvPr/>
        </p:nvSpPr>
        <p:spPr>
          <a:xfrm>
            <a:off x="4834610" y="5823713"/>
            <a:ext cx="2826864" cy="369332"/>
          </a:xfrm>
          <a:prstGeom prst="rect">
            <a:avLst/>
          </a:prstGeom>
          <a:noFill/>
        </p:spPr>
        <p:txBody>
          <a:bodyPr wrap="none" rtlCol="0">
            <a:spAutoFit/>
          </a:bodyPr>
          <a:lstStyle/>
          <a:p>
            <a:r>
              <a:rPr lang="en-CA" dirty="0">
                <a:solidFill>
                  <a:schemeClr val="accent2"/>
                </a:solidFill>
              </a:rPr>
              <a:t>STEP 3: BACK PROPAGATION</a:t>
            </a:r>
          </a:p>
        </p:txBody>
      </p:sp>
      <p:sp>
        <p:nvSpPr>
          <p:cNvPr id="41" name="TextBox 40"/>
          <p:cNvSpPr txBox="1"/>
          <p:nvPr/>
        </p:nvSpPr>
        <p:spPr>
          <a:xfrm>
            <a:off x="1372705" y="4102992"/>
            <a:ext cx="2492414" cy="369332"/>
          </a:xfrm>
          <a:prstGeom prst="rect">
            <a:avLst/>
          </a:prstGeom>
          <a:noFill/>
        </p:spPr>
        <p:txBody>
          <a:bodyPr wrap="none" rtlCol="0">
            <a:spAutoFit/>
          </a:bodyPr>
          <a:lstStyle/>
          <a:p>
            <a:r>
              <a:rPr lang="en-CA" dirty="0">
                <a:solidFill>
                  <a:schemeClr val="accent2"/>
                </a:solidFill>
              </a:rPr>
              <a:t>STEP 4: WEIGHT UPDATE</a:t>
            </a: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Phase 1: propagation</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Propagation forward through the network to generate the output value(s)</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Calculation of the cost (error term)</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Propagation of output activations back through network using training pattern target in order to generate the deltas (difference between targeted and actual output values)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94941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04D6E2E-75EE-473E-B523-4665BA55C470}"/>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8" y="89963"/>
            <a:ext cx="12175089" cy="584775"/>
          </a:xfrm>
          <a:prstGeom prst="rect">
            <a:avLst/>
          </a:prstGeom>
        </p:spPr>
        <p:txBody>
          <a:bodyPr wrap="square">
            <a:spAutoFit/>
          </a:bodyPr>
          <a:lstStyle/>
          <a:p>
            <a:r>
              <a:rPr lang="en-US" sz="2800" b="1" dirty="0">
                <a:latin typeface="Montserrat" charset="0"/>
              </a:rPr>
              <a:t>BACK</a:t>
            </a:r>
            <a:r>
              <a:rPr lang="en-US" sz="3200" b="1" dirty="0">
                <a:solidFill>
                  <a:srgbClr val="FFDC90"/>
                </a:solidFill>
                <a:latin typeface="Montserrat" charset="0"/>
                <a:ea typeface="Montserrat" charset="0"/>
                <a:cs typeface="Montserrat" charset="0"/>
              </a:rPr>
              <a:t> </a:t>
            </a:r>
            <a:r>
              <a:rPr lang="en-US" sz="2800" b="1" dirty="0">
                <a:latin typeface="Montserrat" charset="0"/>
              </a:rPr>
              <a:t>PROPAGATION</a:t>
            </a:r>
            <a:endParaRPr lang="ru-RU" sz="2800" b="1" dirty="0"/>
          </a:p>
        </p:txBody>
      </p:sp>
      <p:pic>
        <p:nvPicPr>
          <p:cNvPr id="32" name="Picture 11"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497" y="3511014"/>
            <a:ext cx="5348536" cy="2106282"/>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Arrow 32"/>
          <p:cNvSpPr/>
          <p:nvPr/>
        </p:nvSpPr>
        <p:spPr>
          <a:xfrm>
            <a:off x="3926719" y="3156287"/>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4" name="TextBox 33"/>
          <p:cNvSpPr txBox="1"/>
          <p:nvPr/>
        </p:nvSpPr>
        <p:spPr>
          <a:xfrm>
            <a:off x="4283114" y="2895609"/>
            <a:ext cx="3303533" cy="369332"/>
          </a:xfrm>
          <a:prstGeom prst="rect">
            <a:avLst/>
          </a:prstGeom>
          <a:noFill/>
        </p:spPr>
        <p:txBody>
          <a:bodyPr wrap="none" rtlCol="0">
            <a:spAutoFit/>
          </a:bodyPr>
          <a:lstStyle/>
          <a:p>
            <a:r>
              <a:rPr lang="en-CA" dirty="0">
                <a:solidFill>
                  <a:schemeClr val="accent2"/>
                </a:solidFill>
              </a:rPr>
              <a:t>STEP 1: FORWARD PROPAGATION</a:t>
            </a:r>
          </a:p>
        </p:txBody>
      </p:sp>
      <p:sp>
        <p:nvSpPr>
          <p:cNvPr id="35" name="TextBox 34"/>
          <p:cNvSpPr txBox="1"/>
          <p:nvPr/>
        </p:nvSpPr>
        <p:spPr>
          <a:xfrm>
            <a:off x="9510122" y="3691954"/>
            <a:ext cx="1988418" cy="646331"/>
          </a:xfrm>
          <a:prstGeom prst="rect">
            <a:avLst/>
          </a:prstGeom>
          <a:noFill/>
        </p:spPr>
        <p:txBody>
          <a:bodyPr wrap="square" rtlCol="0">
            <a:spAutoFit/>
          </a:bodyPr>
          <a:lstStyle/>
          <a:p>
            <a:r>
              <a:rPr lang="en-CA" dirty="0">
                <a:solidFill>
                  <a:schemeClr val="accent2"/>
                </a:solidFill>
              </a:rPr>
              <a:t>STEP 2: ERROR CALCULATION</a:t>
            </a:r>
          </a:p>
        </p:txBody>
      </p:sp>
      <p:sp>
        <p:nvSpPr>
          <p:cNvPr id="36" name="Right Arrow 35"/>
          <p:cNvSpPr/>
          <p:nvPr/>
        </p:nvSpPr>
        <p:spPr>
          <a:xfrm rot="10800000">
            <a:off x="3926719" y="5486735"/>
            <a:ext cx="4719145" cy="50016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37" name="Oval 36"/>
          <p:cNvSpPr/>
          <p:nvPr/>
        </p:nvSpPr>
        <p:spPr>
          <a:xfrm>
            <a:off x="8830770" y="4168825"/>
            <a:ext cx="519287" cy="525649"/>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CA" sz="2800" dirty="0">
              <a:solidFill>
                <a:schemeClr val="tx1"/>
              </a:solidFill>
            </a:endParaRPr>
          </a:p>
        </p:txBody>
      </p:sp>
      <p:cxnSp>
        <p:nvCxnSpPr>
          <p:cNvPr id="38" name="Straight Arrow Connector 37"/>
          <p:cNvCxnSpPr>
            <a:endCxn id="37" idx="6"/>
          </p:cNvCxnSpPr>
          <p:nvPr/>
        </p:nvCxnSpPr>
        <p:spPr>
          <a:xfrm flipH="1">
            <a:off x="9350057" y="4419447"/>
            <a:ext cx="1817040" cy="12203"/>
          </a:xfrm>
          <a:prstGeom prst="straightConnector1">
            <a:avLst/>
          </a:prstGeom>
          <a:ln w="57150" cap="sq">
            <a:solidFill>
              <a:schemeClr val="accent2"/>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Multiply 38"/>
          <p:cNvSpPr/>
          <p:nvPr/>
        </p:nvSpPr>
        <p:spPr>
          <a:xfrm>
            <a:off x="8830770" y="4136046"/>
            <a:ext cx="530237" cy="566803"/>
          </a:xfrm>
          <a:prstGeom prst="mathMultiply">
            <a:avLst>
              <a:gd name="adj1" fmla="val 11520"/>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800">
              <a:solidFill>
                <a:schemeClr val="tx1"/>
              </a:solidFill>
            </a:endParaRPr>
          </a:p>
        </p:txBody>
      </p:sp>
      <p:sp>
        <p:nvSpPr>
          <p:cNvPr id="40" name="TextBox 39"/>
          <p:cNvSpPr txBox="1"/>
          <p:nvPr/>
        </p:nvSpPr>
        <p:spPr>
          <a:xfrm>
            <a:off x="4834610" y="5823713"/>
            <a:ext cx="2826864" cy="369332"/>
          </a:xfrm>
          <a:prstGeom prst="rect">
            <a:avLst/>
          </a:prstGeom>
          <a:noFill/>
        </p:spPr>
        <p:txBody>
          <a:bodyPr wrap="none" rtlCol="0">
            <a:spAutoFit/>
          </a:bodyPr>
          <a:lstStyle/>
          <a:p>
            <a:r>
              <a:rPr lang="en-CA" dirty="0">
                <a:solidFill>
                  <a:schemeClr val="accent2"/>
                </a:solidFill>
              </a:rPr>
              <a:t>STEP 3: BACK PROPAGATION</a:t>
            </a:r>
          </a:p>
        </p:txBody>
      </p:sp>
      <p:sp>
        <p:nvSpPr>
          <p:cNvPr id="41" name="TextBox 40"/>
          <p:cNvSpPr txBox="1"/>
          <p:nvPr/>
        </p:nvSpPr>
        <p:spPr>
          <a:xfrm>
            <a:off x="1372705" y="4102992"/>
            <a:ext cx="2492414" cy="369332"/>
          </a:xfrm>
          <a:prstGeom prst="rect">
            <a:avLst/>
          </a:prstGeom>
          <a:noFill/>
        </p:spPr>
        <p:txBody>
          <a:bodyPr wrap="none" rtlCol="0">
            <a:spAutoFit/>
          </a:bodyPr>
          <a:lstStyle/>
          <a:p>
            <a:r>
              <a:rPr lang="en-CA" dirty="0">
                <a:solidFill>
                  <a:schemeClr val="accent2"/>
                </a:solidFill>
              </a:rPr>
              <a:t>STEP 4: WEIGHT UPDATE</a:t>
            </a:r>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Phase 2: weight update</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Calculate weight gradient.</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A ratio (percentage) of the weight's gradient is subtracted from the weight.</a:t>
            </a:r>
          </a:p>
          <a:p>
            <a:pPr marL="800100" lvl="1" indent="-342900" algn="l">
              <a:buFont typeface="Courier New" panose="02070309020205020404" pitchFamily="49" charset="0"/>
              <a:buChar char="o"/>
            </a:pPr>
            <a:r>
              <a:rPr lang="en-CA" sz="1950" b="1" dirty="0">
                <a:solidFill>
                  <a:srgbClr val="583A72"/>
                </a:solidFill>
                <a:latin typeface="Montserrat" charset="0"/>
                <a:ea typeface="Montserrat" charset="0"/>
                <a:cs typeface="Montserrat" charset="0"/>
              </a:rPr>
              <a:t>This ratio influences the speed and quality of learning and called learning rate. The greater the ratio, the faster neuron train, but lower ratio, more accurate the training is.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86057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F9B3F0-F2CD-48D3-90BA-866613FB38B0}"/>
              </a:ext>
            </a:extLst>
          </p:cNvPr>
          <p:cNvPicPr>
            <a:picLocks noChangeAspect="1"/>
          </p:cNvPicPr>
          <p:nvPr/>
        </p:nvPicPr>
        <p:blipFill>
          <a:blip r:embed="rId2"/>
          <a:stretch>
            <a:fillRect/>
          </a:stretch>
        </p:blipFill>
        <p:spPr>
          <a:xfrm>
            <a:off x="8878" y="-26581"/>
            <a:ext cx="12192000" cy="6884581"/>
          </a:xfrm>
          <a:prstGeom prst="rect">
            <a:avLst/>
          </a:prstGeom>
        </p:spPr>
      </p:pic>
      <p:sp>
        <p:nvSpPr>
          <p:cNvPr id="22" name="Прямоугольник 4"/>
          <p:cNvSpPr/>
          <p:nvPr/>
        </p:nvSpPr>
        <p:spPr>
          <a:xfrm>
            <a:off x="416129" y="89963"/>
            <a:ext cx="6526210" cy="954107"/>
          </a:xfrm>
          <a:prstGeom prst="rect">
            <a:avLst/>
          </a:prstGeom>
        </p:spPr>
        <p:txBody>
          <a:bodyPr wrap="square">
            <a:spAutoFit/>
          </a:bodyPr>
          <a:lstStyle/>
          <a:p>
            <a:r>
              <a:rPr lang="en-US" sz="2800" b="1" dirty="0">
                <a:latin typeface="Montserrat" charset="0"/>
              </a:rPr>
              <a:t>BACK PROPAGATION ADDITIONAL READING MATERIAL</a:t>
            </a:r>
            <a:endParaRPr lang="ru-RU" sz="2800" b="1" dirty="0"/>
          </a:p>
        </p:txBody>
      </p:sp>
      <p:sp>
        <p:nvSpPr>
          <p:cNvPr id="42" name="Content Placeholder 2"/>
          <p:cNvSpPr txBox="1">
            <a:spLocks/>
          </p:cNvSpPr>
          <p:nvPr/>
        </p:nvSpPr>
        <p:spPr>
          <a:xfrm>
            <a:off x="554183" y="1264643"/>
            <a:ext cx="1133301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“Backpropagation neural networks: A tutorial” by Barry </a:t>
            </a:r>
            <a:r>
              <a:rPr lang="en-CA" sz="2350" b="1" dirty="0" err="1">
                <a:solidFill>
                  <a:srgbClr val="583A72"/>
                </a:solidFill>
                <a:latin typeface="Montserrat" charset="0"/>
                <a:ea typeface="Montserrat" charset="0"/>
                <a:cs typeface="Montserrat" charset="0"/>
              </a:rPr>
              <a:t>J.Wythoff</a:t>
            </a:r>
            <a:endParaRPr lang="en-CA" sz="2350" b="1" dirty="0">
              <a:solidFill>
                <a:srgbClr val="583A72"/>
              </a:solidFill>
              <a:latin typeface="Montserrat" charset="0"/>
              <a:ea typeface="Montserrat" charset="0"/>
              <a:cs typeface="Montserrat" charset="0"/>
            </a:endParaRPr>
          </a:p>
          <a:p>
            <a:pPr marL="342900" indent="-342900" algn="l">
              <a:buFont typeface="Arial" panose="020B0604020202020204" pitchFamily="34" charset="0"/>
              <a:buChar char="•"/>
            </a:pPr>
            <a:r>
              <a:rPr lang="en-CA" sz="2350" b="1" dirty="0">
                <a:solidFill>
                  <a:srgbClr val="583A72"/>
                </a:solidFill>
                <a:latin typeface="Montserrat" charset="0"/>
                <a:ea typeface="Montserrat" charset="0"/>
                <a:cs typeface="Montserrat" charset="0"/>
              </a:rPr>
              <a:t>“Improved backpropagation learning in neural networks with windowed momentum”, International Journal of Neural Systems, vol. 12, no.3&amp;4, pp. 303-318. </a:t>
            </a: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a:p>
            <a:pPr marL="342900" indent="-342900" algn="l">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25972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1895475" y="2543175"/>
            <a:ext cx="6767262" cy="1754326"/>
          </a:xfrm>
          <a:prstGeom prst="rect">
            <a:avLst/>
          </a:prstGeom>
          <a:noFill/>
        </p:spPr>
        <p:txBody>
          <a:bodyPr wrap="square" rtlCol="0">
            <a:spAutoFit/>
          </a:bodyPr>
          <a:lstStyle>
            <a:defPPr>
              <a:defRPr lang="en-US"/>
            </a:defPPr>
            <a:lvl1pPr>
              <a:defRPr sz="5400" b="1">
                <a:solidFill>
                  <a:srgbClr val="074F85"/>
                </a:solidFill>
              </a:defRPr>
            </a:lvl1pPr>
          </a:lstStyle>
          <a:p>
            <a:pPr algn="ctr"/>
            <a:r>
              <a:rPr lang="en-CA" dirty="0"/>
              <a:t>MULTIPLE LINEAR REGRESSION</a:t>
            </a:r>
            <a:endParaRPr lang="en-US" dirty="0"/>
          </a:p>
        </p:txBody>
      </p:sp>
    </p:spTree>
    <p:extLst>
      <p:ext uri="{BB962C8B-B14F-4D97-AF65-F5344CB8AC3E}">
        <p14:creationId xmlns:p14="http://schemas.microsoft.com/office/powerpoint/2010/main" val="379747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153B3F9B-BC89-45C4-BF23-D71E5DD2175A}"/>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21867" y="250838"/>
            <a:ext cx="7285969" cy="523220"/>
          </a:xfrm>
          <a:prstGeom prst="rect">
            <a:avLst/>
          </a:prstGeom>
        </p:spPr>
        <p:txBody>
          <a:bodyPr wrap="none">
            <a:spAutoFit/>
          </a:bodyPr>
          <a:lstStyle/>
          <a:p>
            <a:r>
              <a:rPr lang="en-CA" sz="2800" b="1" dirty="0">
                <a:latin typeface="Montserrat" charset="0"/>
              </a:rPr>
              <a:t>RECALL SIMPLE LINEAR REGRESSION?</a:t>
            </a:r>
          </a:p>
        </p:txBody>
      </p:sp>
      <p:sp>
        <p:nvSpPr>
          <p:cNvPr id="7" name="Content Placeholder 2"/>
          <p:cNvSpPr txBox="1">
            <a:spLocks/>
          </p:cNvSpPr>
          <p:nvPr/>
        </p:nvSpPr>
        <p:spPr>
          <a:xfrm>
            <a:off x="759596" y="1264643"/>
            <a:ext cx="11432403"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dirty="0">
                <a:latin typeface="Montserrat" charset="0"/>
                <a:ea typeface="Montserrat" charset="0"/>
                <a:cs typeface="Montserrat" charset="0"/>
              </a:rPr>
              <a:t>Goal is to obtain a relationship (model) between two variables only such as age and insurance cost for example.</a:t>
            </a:r>
          </a:p>
        </p:txBody>
      </p:sp>
      <p:sp>
        <p:nvSpPr>
          <p:cNvPr id="8" name="Slide Number Placeholder 4"/>
          <p:cNvSpPr>
            <a:spLocks noGrp="1"/>
          </p:cNvSpPr>
          <p:nvPr>
            <p:ph type="sldNum" sz="quarter" idx="12"/>
          </p:nvPr>
        </p:nvSpPr>
        <p:spPr>
          <a:xfrm>
            <a:off x="8610600" y="6356350"/>
            <a:ext cx="2743200" cy="365125"/>
          </a:xfrm>
        </p:spPr>
        <p:txBody>
          <a:bodyPr/>
          <a:lstStyle/>
          <a:p>
            <a:fld id="{B6F15528-21DE-4FAA-801E-634DDDAF4B2B}" type="slidenum">
              <a:rPr lang="en-US" smtClean="0"/>
              <a:pPr/>
              <a:t>6</a:t>
            </a:fld>
            <a:endParaRPr lang="en-US"/>
          </a:p>
        </p:txBody>
      </p:sp>
      <p:sp>
        <p:nvSpPr>
          <p:cNvPr id="63" name="Content Placeholder 2"/>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000" dirty="0"/>
          </a:p>
        </p:txBody>
      </p:sp>
      <mc:AlternateContent xmlns:mc="http://schemas.openxmlformats.org/markup-compatibility/2006" xmlns:a14="http://schemas.microsoft.com/office/drawing/2010/main">
        <mc:Choice Requires="a14">
          <p:sp>
            <p:nvSpPr>
              <p:cNvPr id="64" name="TextBox 63"/>
              <p:cNvSpPr txBox="1"/>
              <p:nvPr/>
            </p:nvSpPr>
            <p:spPr>
              <a:xfrm>
                <a:off x="6448703" y="2886154"/>
                <a:ext cx="28611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r>
                        <a:rPr lang="en-CA" sz="3600" b="0" i="1" smtClean="0">
                          <a:latin typeface="Cambria Math" panose="02040503050406030204" pitchFamily="18" charset="0"/>
                        </a:rPr>
                        <m:t>𝑏</m:t>
                      </m:r>
                      <m:r>
                        <a:rPr lang="en-CA" sz="3600" b="0" i="1" smtClean="0">
                          <a:latin typeface="Cambria Math" panose="02040503050406030204" pitchFamily="18" charset="0"/>
                        </a:rPr>
                        <m:t>+</m:t>
                      </m:r>
                      <m:r>
                        <a:rPr lang="en-CA" sz="3600" b="0" i="1" smtClean="0">
                          <a:latin typeface="Cambria Math" panose="02040503050406030204" pitchFamily="18" charset="0"/>
                        </a:rPr>
                        <m:t>𝑚</m:t>
                      </m:r>
                      <m:r>
                        <a:rPr lang="en-CA" sz="3600" b="0" i="1" smtClean="0">
                          <a:latin typeface="Cambria Math" panose="02040503050406030204" pitchFamily="18" charset="0"/>
                        </a:rPr>
                        <m:t>∗</m:t>
                      </m:r>
                      <m:r>
                        <a:rPr lang="en-CA" sz="3600" b="0" i="1" smtClean="0">
                          <a:latin typeface="Cambria Math" panose="02040503050406030204" pitchFamily="18" charset="0"/>
                        </a:rPr>
                        <m:t>𝑥</m:t>
                      </m:r>
                    </m:oMath>
                  </m:oMathPara>
                </a14:m>
                <a:endParaRPr lang="en-CA" sz="3600" dirty="0"/>
              </a:p>
            </p:txBody>
          </p:sp>
        </mc:Choice>
        <mc:Fallback xmlns="">
          <p:sp>
            <p:nvSpPr>
              <p:cNvPr id="64" name="TextBox 63"/>
              <p:cNvSpPr txBox="1">
                <a:spLocks noRot="1" noChangeAspect="1" noMove="1" noResize="1" noEditPoints="1" noAdjustHandles="1" noChangeArrowheads="1" noChangeShapeType="1" noTextEdit="1"/>
              </p:cNvSpPr>
              <p:nvPr/>
            </p:nvSpPr>
            <p:spPr>
              <a:xfrm>
                <a:off x="6448703" y="2886154"/>
                <a:ext cx="2861168" cy="553998"/>
              </a:xfrm>
              <a:prstGeom prst="rect">
                <a:avLst/>
              </a:prstGeom>
              <a:blipFill rotWithShape="0">
                <a:blip r:embed="rId3"/>
                <a:stretch>
                  <a:fillRect/>
                </a:stretch>
              </a:blipFill>
            </p:spPr>
            <p:txBody>
              <a:bodyPr/>
              <a:lstStyle/>
              <a:p>
                <a:r>
                  <a:rPr lang="en-CA">
                    <a:noFill/>
                  </a:rPr>
                  <a:t> </a:t>
                </a:r>
              </a:p>
            </p:txBody>
          </p:sp>
        </mc:Fallback>
      </mc:AlternateContent>
      <p:cxnSp>
        <p:nvCxnSpPr>
          <p:cNvPr id="65" name="Straight Arrow Connector 64"/>
          <p:cNvCxnSpPr/>
          <p:nvPr/>
        </p:nvCxnSpPr>
        <p:spPr>
          <a:xfrm flipV="1">
            <a:off x="1618684" y="547923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1595250" y="2565400"/>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323088" y="429029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2804780" y="398729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3065713" y="436767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5953863" y="284822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Oval 70"/>
          <p:cNvSpPr/>
          <p:nvPr/>
        </p:nvSpPr>
        <p:spPr>
          <a:xfrm>
            <a:off x="3495756" y="344184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3495757" y="295506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4235337" y="311330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4377436" y="361950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Oval 74"/>
          <p:cNvSpPr/>
          <p:nvPr/>
        </p:nvSpPr>
        <p:spPr>
          <a:xfrm>
            <a:off x="4974914" y="252938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p:cNvSpPr/>
          <p:nvPr/>
        </p:nvSpPr>
        <p:spPr>
          <a:xfrm>
            <a:off x="3933240" y="402034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Oval 76"/>
          <p:cNvSpPr/>
          <p:nvPr/>
        </p:nvSpPr>
        <p:spPr>
          <a:xfrm>
            <a:off x="5525704" y="234705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4974915" y="3119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p:cNvSpPr txBox="1"/>
          <p:nvPr/>
        </p:nvSpPr>
        <p:spPr>
          <a:xfrm>
            <a:off x="3052124" y="5526410"/>
            <a:ext cx="2016558" cy="461665"/>
          </a:xfrm>
          <a:prstGeom prst="rect">
            <a:avLst/>
          </a:prstGeom>
          <a:noFill/>
        </p:spPr>
        <p:txBody>
          <a:bodyPr wrap="square" rtlCol="0">
            <a:spAutoFit/>
          </a:bodyPr>
          <a:lstStyle/>
          <a:p>
            <a:r>
              <a:rPr lang="en-CA" sz="2400" b="1" dirty="0"/>
              <a:t>AGE (YEARS) </a:t>
            </a:r>
          </a:p>
        </p:txBody>
      </p:sp>
      <p:sp>
        <p:nvSpPr>
          <p:cNvPr id="80" name="TextBox 79"/>
          <p:cNvSpPr txBox="1"/>
          <p:nvPr/>
        </p:nvSpPr>
        <p:spPr>
          <a:xfrm rot="16200000">
            <a:off x="-120790" y="3604285"/>
            <a:ext cx="2840393" cy="461665"/>
          </a:xfrm>
          <a:prstGeom prst="rect">
            <a:avLst/>
          </a:prstGeom>
          <a:noFill/>
        </p:spPr>
        <p:txBody>
          <a:bodyPr wrap="none" rtlCol="0">
            <a:spAutoFit/>
          </a:bodyPr>
          <a:lstStyle/>
          <a:p>
            <a:r>
              <a:rPr lang="en-CA" sz="2400" b="1" dirty="0"/>
              <a:t>INSURANCE COST ($)</a:t>
            </a:r>
          </a:p>
        </p:txBody>
      </p:sp>
      <p:cxnSp>
        <p:nvCxnSpPr>
          <p:cNvPr id="81" name="Straight Connector 80"/>
          <p:cNvCxnSpPr/>
          <p:nvPr/>
        </p:nvCxnSpPr>
        <p:spPr>
          <a:xfrm flipH="1">
            <a:off x="1670137" y="2497116"/>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rot="5400000" flipH="1" flipV="1">
            <a:off x="5633985" y="3696729"/>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751151" y="4706980"/>
            <a:ext cx="2387193" cy="584775"/>
          </a:xfrm>
          <a:prstGeom prst="rect">
            <a:avLst/>
          </a:prstGeom>
          <a:noFill/>
        </p:spPr>
        <p:txBody>
          <a:bodyPr wrap="none" rtlCol="0">
            <a:spAutoFit/>
          </a:bodyPr>
          <a:lstStyle/>
          <a:p>
            <a:pPr algn="ctr"/>
            <a:r>
              <a:rPr lang="en-CA" sz="1600" b="1" dirty="0">
                <a:solidFill>
                  <a:srgbClr val="FF0000"/>
                </a:solidFill>
              </a:rPr>
              <a:t>DEPENDANT VARIABLE</a:t>
            </a:r>
          </a:p>
          <a:p>
            <a:pPr algn="ctr"/>
            <a:r>
              <a:rPr lang="en-CA" sz="1600" b="1" dirty="0">
                <a:solidFill>
                  <a:srgbClr val="FF0000"/>
                </a:solidFill>
              </a:rPr>
              <a:t>INSURANCE PREMIUM ($)</a:t>
            </a:r>
          </a:p>
        </p:txBody>
      </p:sp>
      <p:cxnSp>
        <p:nvCxnSpPr>
          <p:cNvPr id="84" name="Curved Connector 83"/>
          <p:cNvCxnSpPr/>
          <p:nvPr/>
        </p:nvCxnSpPr>
        <p:spPr>
          <a:xfrm rot="5400000" flipH="1" flipV="1">
            <a:off x="8024318" y="3586147"/>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197171" y="4736790"/>
            <a:ext cx="2336217" cy="584775"/>
          </a:xfrm>
          <a:prstGeom prst="rect">
            <a:avLst/>
          </a:prstGeom>
          <a:noFill/>
        </p:spPr>
        <p:txBody>
          <a:bodyPr wrap="none" rtlCol="0">
            <a:spAutoFit/>
          </a:bodyPr>
          <a:lstStyle/>
          <a:p>
            <a:pPr algn="ctr"/>
            <a:r>
              <a:rPr lang="en-CA" sz="1600" b="1" dirty="0">
                <a:solidFill>
                  <a:srgbClr val="FF0000"/>
                </a:solidFill>
              </a:rPr>
              <a:t>INDEPENDENT VARIABLE </a:t>
            </a:r>
          </a:p>
          <a:p>
            <a:pPr algn="ctr"/>
            <a:r>
              <a:rPr lang="en-CA" sz="1600" b="1" dirty="0">
                <a:solidFill>
                  <a:srgbClr val="FF0000"/>
                </a:solidFill>
              </a:rPr>
              <a:t>AGE (YEARS)</a:t>
            </a:r>
          </a:p>
        </p:txBody>
      </p:sp>
      <p:sp>
        <p:nvSpPr>
          <p:cNvPr id="86" name="Rounded Rectangle 85"/>
          <p:cNvSpPr/>
          <p:nvPr/>
        </p:nvSpPr>
        <p:spPr>
          <a:xfrm>
            <a:off x="7277100" y="2886153"/>
            <a:ext cx="465941"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Rounded Rectangle 86"/>
          <p:cNvSpPr/>
          <p:nvPr/>
        </p:nvSpPr>
        <p:spPr>
          <a:xfrm>
            <a:off x="8101280" y="2886153"/>
            <a:ext cx="507757"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7" name="Curved Connector 96"/>
          <p:cNvCxnSpPr/>
          <p:nvPr/>
        </p:nvCxnSpPr>
        <p:spPr>
          <a:xfrm flipV="1">
            <a:off x="8572500" y="2096748"/>
            <a:ext cx="1274871" cy="773452"/>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p:nvPr/>
        </p:nvCxnSpPr>
        <p:spPr>
          <a:xfrm flipV="1">
            <a:off x="7581900" y="2029924"/>
            <a:ext cx="2029757" cy="82072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47371" y="1867393"/>
            <a:ext cx="1541191" cy="338554"/>
          </a:xfrm>
          <a:prstGeom prst="rect">
            <a:avLst/>
          </a:prstGeom>
          <a:noFill/>
        </p:spPr>
        <p:txBody>
          <a:bodyPr wrap="none" rtlCol="0">
            <a:spAutoFit/>
          </a:bodyPr>
          <a:lstStyle/>
          <a:p>
            <a:r>
              <a:rPr lang="en-CA" sz="1600" b="1" dirty="0">
                <a:solidFill>
                  <a:srgbClr val="FF0000"/>
                </a:solidFill>
              </a:rPr>
              <a:t>MODEL! (GOAL)</a:t>
            </a:r>
          </a:p>
        </p:txBody>
      </p:sp>
    </p:spTree>
    <p:extLst>
      <p:ext uri="{BB962C8B-B14F-4D97-AF65-F5344CB8AC3E}">
        <p14:creationId xmlns:p14="http://schemas.microsoft.com/office/powerpoint/2010/main" val="24513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anim calcmode="lin" valueType="num">
                                      <p:cBhvr additive="base">
                                        <p:cTn id="16" dur="500" fill="hold"/>
                                        <p:tgtEl>
                                          <p:spTgt spid="86"/>
                                        </p:tgtEl>
                                        <p:attrNameLst>
                                          <p:attrName>ppt_x</p:attrName>
                                        </p:attrNameLst>
                                      </p:cBhvr>
                                      <p:tavLst>
                                        <p:tav tm="0">
                                          <p:val>
                                            <p:strVal val="#ppt_x"/>
                                          </p:val>
                                        </p:tav>
                                        <p:tav tm="100000">
                                          <p:val>
                                            <p:strVal val="#ppt_x"/>
                                          </p:val>
                                        </p:tav>
                                      </p:tavLst>
                                    </p:anim>
                                    <p:anim calcmode="lin" valueType="num">
                                      <p:cBhvr additive="base">
                                        <p:cTn id="17" dur="500" fill="hold"/>
                                        <p:tgtEl>
                                          <p:spTgt spid="8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7"/>
                                        </p:tgtEl>
                                        <p:attrNameLst>
                                          <p:attrName>style.visibility</p:attrName>
                                        </p:attrNameLst>
                                      </p:cBhvr>
                                      <p:to>
                                        <p:strVal val="visible"/>
                                      </p:to>
                                    </p:set>
                                    <p:anim calcmode="lin" valueType="num">
                                      <p:cBhvr additive="base">
                                        <p:cTn id="20" dur="500" fill="hold"/>
                                        <p:tgtEl>
                                          <p:spTgt spid="87"/>
                                        </p:tgtEl>
                                        <p:attrNameLst>
                                          <p:attrName>ppt_x</p:attrName>
                                        </p:attrNameLst>
                                      </p:cBhvr>
                                      <p:tavLst>
                                        <p:tav tm="0">
                                          <p:val>
                                            <p:strVal val="#ppt_x"/>
                                          </p:val>
                                        </p:tav>
                                        <p:tav tm="100000">
                                          <p:val>
                                            <p:strVal val="#ppt_x"/>
                                          </p:val>
                                        </p:tav>
                                      </p:tavLst>
                                    </p:anim>
                                    <p:anim calcmode="lin" valueType="num">
                                      <p:cBhvr additive="base">
                                        <p:cTn id="21" dur="500" fill="hold"/>
                                        <p:tgtEl>
                                          <p:spTgt spid="8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ppt_x"/>
                                          </p:val>
                                        </p:tav>
                                        <p:tav tm="100000">
                                          <p:val>
                                            <p:strVal val="#ppt_x"/>
                                          </p:val>
                                        </p:tav>
                                      </p:tavLst>
                                    </p:anim>
                                    <p:anim calcmode="lin" valueType="num">
                                      <p:cBhvr additive="base">
                                        <p:cTn id="25" dur="500" fill="hold"/>
                                        <p:tgtEl>
                                          <p:spTgt spid="9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fill="hold"/>
                                        <p:tgtEl>
                                          <p:spTgt spid="97"/>
                                        </p:tgtEl>
                                        <p:attrNameLst>
                                          <p:attrName>ppt_x</p:attrName>
                                        </p:attrNameLst>
                                      </p:cBhvr>
                                      <p:tavLst>
                                        <p:tav tm="0">
                                          <p:val>
                                            <p:strVal val="#ppt_x"/>
                                          </p:val>
                                        </p:tav>
                                        <p:tav tm="100000">
                                          <p:val>
                                            <p:strVal val="#ppt_x"/>
                                          </p:val>
                                        </p:tav>
                                      </p:tavLst>
                                    </p:anim>
                                    <p:anim calcmode="lin" valueType="num">
                                      <p:cBhvr additive="base">
                                        <p:cTn id="29" dur="500" fill="hold"/>
                                        <p:tgtEl>
                                          <p:spTgt spid="9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9"/>
                                        </p:tgtEl>
                                        <p:attrNameLst>
                                          <p:attrName>style.visibility</p:attrName>
                                        </p:attrNameLst>
                                      </p:cBhvr>
                                      <p:to>
                                        <p:strVal val="visible"/>
                                      </p:to>
                                    </p:set>
                                    <p:anim calcmode="lin" valueType="num">
                                      <p:cBhvr additive="base">
                                        <p:cTn id="32" dur="500" fill="hold"/>
                                        <p:tgtEl>
                                          <p:spTgt spid="99"/>
                                        </p:tgtEl>
                                        <p:attrNameLst>
                                          <p:attrName>ppt_x</p:attrName>
                                        </p:attrNameLst>
                                      </p:cBhvr>
                                      <p:tavLst>
                                        <p:tav tm="0">
                                          <p:val>
                                            <p:strVal val="#ppt_x"/>
                                          </p:val>
                                        </p:tav>
                                        <p:tav tm="100000">
                                          <p:val>
                                            <p:strVal val="#ppt_x"/>
                                          </p:val>
                                        </p:tav>
                                      </p:tavLst>
                                    </p:anim>
                                    <p:anim calcmode="lin" valueType="num">
                                      <p:cBhvr additive="base">
                                        <p:cTn id="33" dur="500" fill="hold"/>
                                        <p:tgtEl>
                                          <p:spTgt spid="9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2"/>
                                        </p:tgtEl>
                                        <p:attrNameLst>
                                          <p:attrName>style.visibility</p:attrName>
                                        </p:attrNameLst>
                                      </p:cBhvr>
                                      <p:to>
                                        <p:strVal val="visible"/>
                                      </p:to>
                                    </p:set>
                                    <p:anim calcmode="lin" valueType="num">
                                      <p:cBhvr additive="base">
                                        <p:cTn id="36" dur="500" fill="hold"/>
                                        <p:tgtEl>
                                          <p:spTgt spid="82"/>
                                        </p:tgtEl>
                                        <p:attrNameLst>
                                          <p:attrName>ppt_x</p:attrName>
                                        </p:attrNameLst>
                                      </p:cBhvr>
                                      <p:tavLst>
                                        <p:tav tm="0">
                                          <p:val>
                                            <p:strVal val="#ppt_x"/>
                                          </p:val>
                                        </p:tav>
                                        <p:tav tm="100000">
                                          <p:val>
                                            <p:strVal val="#ppt_x"/>
                                          </p:val>
                                        </p:tav>
                                      </p:tavLst>
                                    </p:anim>
                                    <p:anim calcmode="lin" valueType="num">
                                      <p:cBhvr additive="base">
                                        <p:cTn id="37" dur="500" fill="hold"/>
                                        <p:tgtEl>
                                          <p:spTgt spid="8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additive="base">
                                        <p:cTn id="40" dur="500" fill="hold"/>
                                        <p:tgtEl>
                                          <p:spTgt spid="83"/>
                                        </p:tgtEl>
                                        <p:attrNameLst>
                                          <p:attrName>ppt_x</p:attrName>
                                        </p:attrNameLst>
                                      </p:cBhvr>
                                      <p:tavLst>
                                        <p:tav tm="0">
                                          <p:val>
                                            <p:strVal val="#ppt_x"/>
                                          </p:val>
                                        </p:tav>
                                        <p:tav tm="100000">
                                          <p:val>
                                            <p:strVal val="#ppt_x"/>
                                          </p:val>
                                        </p:tav>
                                      </p:tavLst>
                                    </p:anim>
                                    <p:anim calcmode="lin" valueType="num">
                                      <p:cBhvr additive="base">
                                        <p:cTn id="41" dur="500" fill="hold"/>
                                        <p:tgtEl>
                                          <p:spTgt spid="8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5"/>
                                        </p:tgtEl>
                                        <p:attrNameLst>
                                          <p:attrName>style.visibility</p:attrName>
                                        </p:attrNameLst>
                                      </p:cBhvr>
                                      <p:to>
                                        <p:strVal val="visible"/>
                                      </p:to>
                                    </p:set>
                                    <p:anim calcmode="lin" valueType="num">
                                      <p:cBhvr additive="base">
                                        <p:cTn id="44" dur="500" fill="hold"/>
                                        <p:tgtEl>
                                          <p:spTgt spid="85"/>
                                        </p:tgtEl>
                                        <p:attrNameLst>
                                          <p:attrName>ppt_x</p:attrName>
                                        </p:attrNameLst>
                                      </p:cBhvr>
                                      <p:tavLst>
                                        <p:tav tm="0">
                                          <p:val>
                                            <p:strVal val="#ppt_x"/>
                                          </p:val>
                                        </p:tav>
                                        <p:tav tm="100000">
                                          <p:val>
                                            <p:strVal val="#ppt_x"/>
                                          </p:val>
                                        </p:tav>
                                      </p:tavLst>
                                    </p:anim>
                                    <p:anim calcmode="lin" valueType="num">
                                      <p:cBhvr additive="base">
                                        <p:cTn id="45" dur="500" fill="hold"/>
                                        <p:tgtEl>
                                          <p:spTgt spid="8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additive="base">
                                        <p:cTn id="48" dur="500" fill="hold"/>
                                        <p:tgtEl>
                                          <p:spTgt spid="84"/>
                                        </p:tgtEl>
                                        <p:attrNameLst>
                                          <p:attrName>ppt_x</p:attrName>
                                        </p:attrNameLst>
                                      </p:cBhvr>
                                      <p:tavLst>
                                        <p:tav tm="0">
                                          <p:val>
                                            <p:strVal val="#ppt_x"/>
                                          </p:val>
                                        </p:tav>
                                        <p:tav tm="100000">
                                          <p:val>
                                            <p:strVal val="#ppt_x"/>
                                          </p:val>
                                        </p:tav>
                                      </p:tavLst>
                                    </p:anim>
                                    <p:anim calcmode="lin" valueType="num">
                                      <p:cBhvr additive="base">
                                        <p:cTn id="4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83" grpId="0"/>
      <p:bldP spid="85" grpId="0"/>
      <p:bldP spid="86" grpId="0" animBg="1"/>
      <p:bldP spid="87" grpId="0" animBg="1"/>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503D7E-D2F4-4D5C-A248-EC4449ECFB85}"/>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68678" y="117674"/>
            <a:ext cx="7585714" cy="954107"/>
          </a:xfrm>
          <a:prstGeom prst="rect">
            <a:avLst/>
          </a:prstGeom>
        </p:spPr>
        <p:txBody>
          <a:bodyPr wrap="square">
            <a:spAutoFit/>
          </a:bodyPr>
          <a:lstStyle/>
          <a:p>
            <a:r>
              <a:rPr lang="en-US" sz="2800" b="1" dirty="0">
                <a:latin typeface="Montserrat" charset="0"/>
              </a:rPr>
              <a:t>MULTIPLE LINEAR REGRESSION: INTUITION</a:t>
            </a:r>
          </a:p>
        </p:txBody>
      </p:sp>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Multiple Linear Regression: examines relationship between more than two variables.</a:t>
            </a:r>
          </a:p>
          <a:p>
            <a:pPr marL="342900" indent="-342900" algn="l">
              <a:buFont typeface="Arial" panose="020B0604020202020204" pitchFamily="34" charset="0"/>
              <a:buChar char="•"/>
            </a:pPr>
            <a:r>
              <a:rPr lang="en-CA" sz="1800" dirty="0">
                <a:latin typeface="Montserrat" charset="0"/>
                <a:ea typeface="Montserrat" charset="0"/>
                <a:cs typeface="Montserrat" charset="0"/>
              </a:rPr>
              <a:t>Recall that Simple Linear regression is a statistical model that examines linear relationship between two variables only.</a:t>
            </a:r>
          </a:p>
          <a:p>
            <a:pPr marL="342900" indent="-342900" algn="l">
              <a:buFont typeface="Arial" panose="020B0604020202020204" pitchFamily="34" charset="0"/>
              <a:buChar char="•"/>
            </a:pPr>
            <a:r>
              <a:rPr lang="en-CA" sz="1800" dirty="0">
                <a:latin typeface="Montserrat" charset="0"/>
                <a:ea typeface="Montserrat" charset="0"/>
                <a:cs typeface="Montserrat" charset="0"/>
              </a:rPr>
              <a:t>Each independent variable has its own corresponding coefficient.</a:t>
            </a:r>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a:p>
            <a:pPr fontAlgn="base"/>
            <a:endParaRPr lang="en-CA" sz="1800" dirty="0"/>
          </a:p>
        </p:txBody>
      </p:sp>
      <mc:AlternateContent xmlns:mc="http://schemas.openxmlformats.org/markup-compatibility/2006" xmlns:a14="http://schemas.microsoft.com/office/drawing/2010/main">
        <mc:Choice Requires="a14">
          <p:sp>
            <p:nvSpPr>
              <p:cNvPr id="27" name="TextBox 26"/>
              <p:cNvSpPr txBox="1"/>
              <p:nvPr/>
            </p:nvSpPr>
            <p:spPr>
              <a:xfrm>
                <a:off x="2937237" y="2908519"/>
                <a:ext cx="724659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0</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1</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1</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2</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2</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𝑛</m:t>
                          </m:r>
                        </m:sub>
                      </m:sSub>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𝑛</m:t>
                          </m:r>
                        </m:sub>
                      </m:sSub>
                    </m:oMath>
                  </m:oMathPara>
                </a14:m>
                <a:endParaRPr lang="en-CA" sz="3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937237" y="2908519"/>
                <a:ext cx="7246599" cy="553998"/>
              </a:xfrm>
              <a:prstGeom prst="rect">
                <a:avLst/>
              </a:prstGeom>
              <a:blipFill rotWithShape="0">
                <a:blip r:embed="rId3"/>
                <a:stretch>
                  <a:fillRect/>
                </a:stretch>
              </a:blipFill>
            </p:spPr>
            <p:txBody>
              <a:bodyPr/>
              <a:lstStyle/>
              <a:p>
                <a:r>
                  <a:rPr lang="en-CA">
                    <a:noFill/>
                  </a:rPr>
                  <a:t> </a:t>
                </a:r>
              </a:p>
            </p:txBody>
          </p:sp>
        </mc:Fallback>
      </mc:AlternateContent>
      <p:cxnSp>
        <p:nvCxnSpPr>
          <p:cNvPr id="28" name="Curved Connector 27"/>
          <p:cNvCxnSpPr/>
          <p:nvPr/>
        </p:nvCxnSpPr>
        <p:spPr>
          <a:xfrm rot="16200000" flipV="1">
            <a:off x="5822306" y="3434462"/>
            <a:ext cx="1264494" cy="126409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83590" y="4775924"/>
            <a:ext cx="5185587" cy="830997"/>
          </a:xfrm>
          <a:prstGeom prst="rect">
            <a:avLst/>
          </a:prstGeom>
          <a:noFill/>
        </p:spPr>
        <p:txBody>
          <a:bodyPr wrap="none" rtlCol="0">
            <a:spAutoFit/>
          </a:bodyPr>
          <a:lstStyle/>
          <a:p>
            <a:r>
              <a:rPr lang="en-CA" sz="2400" b="1" dirty="0">
                <a:solidFill>
                  <a:srgbClr val="FF0000"/>
                </a:solidFill>
              </a:rPr>
              <a:t>INDEPENDENT VARIABLES</a:t>
            </a:r>
          </a:p>
          <a:p>
            <a:r>
              <a:rPr lang="en-CA" sz="2400" b="1" dirty="0">
                <a:solidFill>
                  <a:srgbClr val="FF0000"/>
                </a:solidFill>
              </a:rPr>
              <a:t>(AGE, SMOKING HABITS, REGION,..ETC)</a:t>
            </a:r>
          </a:p>
        </p:txBody>
      </p:sp>
      <p:cxnSp>
        <p:nvCxnSpPr>
          <p:cNvPr id="30" name="Curved Connector 29"/>
          <p:cNvCxnSpPr/>
          <p:nvPr/>
        </p:nvCxnSpPr>
        <p:spPr>
          <a:xfrm rot="5400000" flipH="1" flipV="1">
            <a:off x="6937801" y="3806147"/>
            <a:ext cx="1270008" cy="515210"/>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V="1">
            <a:off x="7572805" y="3581401"/>
            <a:ext cx="2409395" cy="1117355"/>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78201" y="4699118"/>
            <a:ext cx="3231013" cy="830997"/>
          </a:xfrm>
          <a:prstGeom prst="rect">
            <a:avLst/>
          </a:prstGeom>
          <a:noFill/>
        </p:spPr>
        <p:txBody>
          <a:bodyPr wrap="none" rtlCol="0">
            <a:spAutoFit/>
          </a:bodyPr>
          <a:lstStyle/>
          <a:p>
            <a:pPr algn="ctr"/>
            <a:r>
              <a:rPr lang="en-CA" sz="2400" b="1" dirty="0">
                <a:solidFill>
                  <a:srgbClr val="FF0000"/>
                </a:solidFill>
              </a:rPr>
              <a:t>DEPENDANT VARIABLES</a:t>
            </a:r>
          </a:p>
          <a:p>
            <a:pPr algn="ctr"/>
            <a:r>
              <a:rPr lang="en-CA" sz="2400" b="1" dirty="0">
                <a:solidFill>
                  <a:srgbClr val="FF0000"/>
                </a:solidFill>
              </a:rPr>
              <a:t>INSURANCE COST ($)</a:t>
            </a:r>
          </a:p>
        </p:txBody>
      </p:sp>
      <p:cxnSp>
        <p:nvCxnSpPr>
          <p:cNvPr id="33" name="Curved Connector 32"/>
          <p:cNvCxnSpPr/>
          <p:nvPr/>
        </p:nvCxnSpPr>
        <p:spPr>
          <a:xfrm rot="5400000" flipH="1" flipV="1">
            <a:off x="2223134" y="3570277"/>
            <a:ext cx="1161226" cy="94570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6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5132F-3707-44BA-9CEB-8673EF1B2A0F}"/>
              </a:ext>
            </a:extLst>
          </p:cNvPr>
          <p:cNvPicPr>
            <a:picLocks noChangeAspect="1"/>
          </p:cNvPicPr>
          <p:nvPr/>
        </p:nvPicPr>
        <p:blipFill>
          <a:blip r:embed="rId2"/>
          <a:stretch>
            <a:fillRect/>
          </a:stretch>
        </p:blipFill>
        <p:spPr>
          <a:xfrm>
            <a:off x="0" y="-1193"/>
            <a:ext cx="12192000" cy="6859194"/>
          </a:xfrm>
          <a:prstGeom prst="rect">
            <a:avLst/>
          </a:prstGeom>
        </p:spPr>
      </p:pic>
      <p:sp>
        <p:nvSpPr>
          <p:cNvPr id="5" name="TextBox 4">
            <a:extLst>
              <a:ext uri="{FF2B5EF4-FFF2-40B4-BE49-F238E27FC236}">
                <a16:creationId xmlns:a16="http://schemas.microsoft.com/office/drawing/2014/main" id="{0F9D04B7-03C9-4895-84F6-D6380FD573A6}"/>
              </a:ext>
            </a:extLst>
          </p:cNvPr>
          <p:cNvSpPr txBox="1"/>
          <p:nvPr/>
        </p:nvSpPr>
        <p:spPr>
          <a:xfrm>
            <a:off x="2238375" y="2447925"/>
            <a:ext cx="5695950" cy="1323439"/>
          </a:xfrm>
          <a:prstGeom prst="rect">
            <a:avLst/>
          </a:prstGeom>
          <a:noFill/>
        </p:spPr>
        <p:txBody>
          <a:bodyPr wrap="square" rtlCol="0">
            <a:spAutoFit/>
          </a:bodyPr>
          <a:lstStyle>
            <a:defPPr>
              <a:defRPr lang="en-US"/>
            </a:defPPr>
            <a:lvl1pPr algn="ctr">
              <a:defRPr sz="5400" b="1">
                <a:solidFill>
                  <a:srgbClr val="074F85"/>
                </a:solidFill>
              </a:defRPr>
            </a:lvl1pPr>
          </a:lstStyle>
          <a:p>
            <a:r>
              <a:rPr lang="en-CA" dirty="0"/>
              <a:t>REGRESSION METRICS AND KPIs</a:t>
            </a:r>
            <a:endParaRPr lang="en-US" dirty="0"/>
          </a:p>
        </p:txBody>
      </p:sp>
    </p:spTree>
    <p:extLst>
      <p:ext uri="{BB962C8B-B14F-4D97-AF65-F5344CB8AC3E}">
        <p14:creationId xmlns:p14="http://schemas.microsoft.com/office/powerpoint/2010/main" val="61989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FC9E1CE-BE21-4D69-B4BC-7163269D144E}"/>
              </a:ext>
            </a:extLst>
          </p:cNvPr>
          <p:cNvPicPr>
            <a:picLocks noChangeAspect="1"/>
          </p:cNvPicPr>
          <p:nvPr/>
        </p:nvPicPr>
        <p:blipFill>
          <a:blip r:embed="rId2"/>
          <a:stretch>
            <a:fillRect/>
          </a:stretch>
        </p:blipFill>
        <p:spPr>
          <a:xfrm>
            <a:off x="8878" y="-26581"/>
            <a:ext cx="12192000" cy="6884581"/>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47223" y="93620"/>
            <a:ext cx="8328606" cy="954107"/>
          </a:xfrm>
          <a:prstGeom prst="rect">
            <a:avLst/>
          </a:prstGeom>
        </p:spPr>
        <p:txBody>
          <a:bodyPr wrap="square">
            <a:spAutoFit/>
          </a:bodyPr>
          <a:lstStyle/>
          <a:p>
            <a:r>
              <a:rPr lang="en-US" sz="2800" b="1" dirty="0">
                <a:latin typeface="Montserrat" charset="0"/>
              </a:rPr>
              <a:t>REGRESSION METRICS: HOW TO ASSESS MODEL PERFORMANCE?</a:t>
            </a:r>
          </a:p>
        </p:txBody>
      </p:sp>
      <p:sp>
        <p:nvSpPr>
          <p:cNvPr id="12" name="Прямоугольник 11">
            <a:extLst>
              <a:ext uri="{FF2B5EF4-FFF2-40B4-BE49-F238E27FC236}">
                <a16:creationId xmlns:a16="http://schemas.microsoft.com/office/drawing/2014/main" id="{B4B1F363-5EFE-402E-91B7-C999DD6A5345}"/>
              </a:ext>
            </a:extLst>
          </p:cNvPr>
          <p:cNvSpPr/>
          <p:nvPr/>
        </p:nvSpPr>
        <p:spPr>
          <a:xfrm>
            <a:off x="475286" y="1221281"/>
            <a:ext cx="11258247" cy="707886"/>
          </a:xfrm>
          <a:prstGeom prst="rect">
            <a:avLst/>
          </a:prstGeom>
        </p:spPr>
        <p:txBody>
          <a:bodyPr wrap="square">
            <a:spAutoFit/>
          </a:bodyPr>
          <a:lstStyle/>
          <a:p>
            <a:pPr marL="342900" indent="-342900">
              <a:buFont typeface="Arial" panose="020B0604020202020204" pitchFamily="34" charset="0"/>
              <a:buChar char="•"/>
            </a:pPr>
            <a:r>
              <a:rPr lang="en-CA" sz="2000" dirty="0">
                <a:latin typeface="Montserrat" charset="0"/>
                <a:ea typeface="Montserrat" charset="0"/>
                <a:cs typeface="Montserrat" charset="0"/>
              </a:rPr>
              <a:t>After model fitting, we would like to assess the performance of the model by comparing model predictions to actual (True) data</a:t>
            </a:r>
          </a:p>
        </p:txBody>
      </p:sp>
      <p:sp>
        <p:nvSpPr>
          <p:cNvPr id="14" name="Slide Number Placeholder 5"/>
          <p:cNvSpPr>
            <a:spLocks noGrp="1"/>
          </p:cNvSpPr>
          <p:nvPr>
            <p:ph type="sldNum" sz="quarter" idx="12"/>
          </p:nvPr>
        </p:nvSpPr>
        <p:spPr>
          <a:xfrm>
            <a:off x="8888733" y="6246580"/>
            <a:ext cx="2844800" cy="365125"/>
          </a:xfrm>
        </p:spPr>
        <p:txBody>
          <a:bodyPr/>
          <a:lstStyle/>
          <a:p>
            <a:fld id="{B6F15528-21DE-4FAA-801E-634DDDAF4B2B}" type="slidenum">
              <a:rPr lang="en-US" smtClean="0"/>
              <a:pPr/>
              <a:t>9</a:t>
            </a:fld>
            <a:endParaRPr lang="en-US" dirty="0"/>
          </a:p>
        </p:txBody>
      </p:sp>
      <p:cxnSp>
        <p:nvCxnSpPr>
          <p:cNvPr id="22" name="Straight Connector 21"/>
          <p:cNvCxnSpPr/>
          <p:nvPr/>
        </p:nvCxnSpPr>
        <p:spPr>
          <a:xfrm>
            <a:off x="3970087" y="3759524"/>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82843" y="5290971"/>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59409" y="2377132"/>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034309"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2811038" y="276162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37356"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4702859" y="205027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5913311" y="225569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2" name="Straight Connector 31"/>
          <p:cNvCxnSpPr/>
          <p:nvPr/>
        </p:nvCxnSpPr>
        <p:spPr>
          <a:xfrm flipH="1">
            <a:off x="1534296" y="2639547"/>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52688" y="2330529"/>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600" y="3027469"/>
            <a:ext cx="0" cy="124517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3139346" y="1899642"/>
                <a:ext cx="1545744"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𝒚</m:t>
                        </m:r>
                      </m:e>
                      <m:sub>
                        <m:r>
                          <a:rPr lang="en-CA" sz="2800" b="1" i="1" smtClean="0">
                            <a:latin typeface="Cambria Math" panose="02040503050406030204" pitchFamily="18" charset="0"/>
                          </a:rPr>
                          <m:t>𝒊</m:t>
                        </m:r>
                      </m:sub>
                    </m:sSub>
                  </m:oMath>
                </a14:m>
                <a:r>
                  <a:rPr lang="en-CA" sz="2800" b="1" dirty="0"/>
                  <a:t> (actual)</a:t>
                </a:r>
              </a:p>
            </p:txBody>
          </p:sp>
        </mc:Choice>
        <mc:Fallback xmlns="">
          <p:sp>
            <p:nvSpPr>
              <p:cNvPr id="37" name="TextBox 36"/>
              <p:cNvSpPr txBox="1">
                <a:spLocks noRot="1" noChangeAspect="1" noMove="1" noResize="1" noEditPoints="1" noAdjustHandles="1" noChangeArrowheads="1" noChangeShapeType="1" noTextEdit="1"/>
              </p:cNvSpPr>
              <p:nvPr/>
            </p:nvSpPr>
            <p:spPr>
              <a:xfrm>
                <a:off x="3139346" y="1899642"/>
                <a:ext cx="1545744" cy="430887"/>
              </a:xfrm>
              <a:prstGeom prst="rect">
                <a:avLst/>
              </a:prstGeom>
              <a:blipFill rotWithShape="0">
                <a:blip r:embed="rId3"/>
                <a:stretch>
                  <a:fillRect t="-24286" r="-11811" b="-5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88741" y="3355015"/>
                <a:ext cx="3704091"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acc>
                          <m:accPr>
                            <m:chr m:val="̂"/>
                            <m:ctrlPr>
                              <a:rPr lang="en-CA" sz="2800" b="1" i="1" smtClean="0">
                                <a:latin typeface="Cambria Math" panose="02040503050406030204" pitchFamily="18" charset="0"/>
                              </a:rPr>
                            </m:ctrlPr>
                          </m:accPr>
                          <m:e>
                            <m:r>
                              <a:rPr lang="en-CA" sz="2800" b="1" i="1" smtClean="0">
                                <a:latin typeface="Cambria Math" panose="02040503050406030204" pitchFamily="18" charset="0"/>
                              </a:rPr>
                              <m:t>𝒚</m:t>
                            </m:r>
                          </m:e>
                        </m:acc>
                      </m:e>
                      <m:sub>
                        <m:r>
                          <a:rPr lang="en-CA" sz="2800" b="1" i="1" smtClean="0">
                            <a:latin typeface="Cambria Math" panose="02040503050406030204" pitchFamily="18" charset="0"/>
                          </a:rPr>
                          <m:t>𝒊</m:t>
                        </m:r>
                      </m:sub>
                    </m:sSub>
                  </m:oMath>
                </a14:m>
                <a:r>
                  <a:rPr lang="en-CA" sz="2800" b="1" dirty="0"/>
                  <a:t>(estimated/predicted)</a:t>
                </a:r>
              </a:p>
            </p:txBody>
          </p:sp>
        </mc:Choice>
        <mc:Fallback xmlns="">
          <p:sp>
            <p:nvSpPr>
              <p:cNvPr id="38" name="TextBox 37"/>
              <p:cNvSpPr txBox="1">
                <a:spLocks noRot="1" noChangeAspect="1" noMove="1" noResize="1" noEditPoints="1" noAdjustHandles="1" noChangeArrowheads="1" noChangeShapeType="1" noTextEdit="1"/>
              </p:cNvSpPr>
              <p:nvPr/>
            </p:nvSpPr>
            <p:spPr>
              <a:xfrm>
                <a:off x="4688741" y="3355015"/>
                <a:ext cx="3704091" cy="430887"/>
              </a:xfrm>
              <a:prstGeom prst="rect">
                <a:avLst/>
              </a:prstGeom>
              <a:blipFill rotWithShape="0">
                <a:blip r:embed="rId4"/>
                <a:stretch>
                  <a:fillRect t="-23944" r="-1809" b="-507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267227" y="2582031"/>
                <a:ext cx="47495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1" smtClean="0">
                          <a:latin typeface="Cambria Math" panose="02040503050406030204" pitchFamily="18" charset="0"/>
                        </a:rPr>
                        <m:t>𝑹𝒆𝒔𝒊𝒅𝒖𝒂𝒍𝒔</m:t>
                      </m:r>
                      <m:r>
                        <a:rPr lang="en-CA" sz="2800" b="1" i="1" smtClean="0">
                          <a:latin typeface="Cambria Math" panose="02040503050406030204" pitchFamily="18" charset="0"/>
                        </a:rPr>
                        <m:t> (</m:t>
                      </m:r>
                      <m:r>
                        <a:rPr lang="en-CA" sz="2800" b="1" i="1" smtClean="0">
                          <a:latin typeface="Cambria Math" panose="02040503050406030204" pitchFamily="18" charset="0"/>
                        </a:rPr>
                        <m:t>𝑬𝒓𝒓𝒐𝒓</m:t>
                      </m:r>
                      <m:r>
                        <a:rPr lang="en-CA" sz="2800" b="1" i="1" smtClean="0">
                          <a:latin typeface="Cambria Math" panose="02040503050406030204" pitchFamily="18" charset="0"/>
                        </a:rPr>
                        <m:t>)=</m:t>
                      </m:r>
                      <m:sSub>
                        <m:sSubPr>
                          <m:ctrlPr>
                            <a:rPr lang="en-CA" sz="2800" b="1" i="1">
                              <a:latin typeface="Cambria Math" panose="02040503050406030204" pitchFamily="18" charset="0"/>
                            </a:rPr>
                          </m:ctrlPr>
                        </m:sSubPr>
                        <m:e>
                          <m:acc>
                            <m:accPr>
                              <m:chr m:val="̂"/>
                              <m:ctrlPr>
                                <a:rPr lang="en-CA" sz="2800" b="1" i="1">
                                  <a:latin typeface="Cambria Math" panose="02040503050406030204" pitchFamily="18" charset="0"/>
                                </a:rPr>
                              </m:ctrlPr>
                            </m:accPr>
                            <m:e>
                              <m:r>
                                <a:rPr lang="en-CA" sz="2800" b="1" i="1">
                                  <a:latin typeface="Cambria Math" panose="02040503050406030204" pitchFamily="18" charset="0"/>
                                </a:rPr>
                                <m:t>𝒚</m:t>
                              </m:r>
                            </m:e>
                          </m:acc>
                        </m:e>
                        <m:sub>
                          <m:r>
                            <a:rPr lang="en-CA" sz="2800" b="1" i="1">
                              <a:latin typeface="Cambria Math" panose="02040503050406030204" pitchFamily="18" charset="0"/>
                            </a:rPr>
                            <m:t>𝒊</m:t>
                          </m:r>
                        </m:sub>
                      </m:sSub>
                      <m:r>
                        <a:rPr lang="en-CA" sz="2800" b="1" i="0" smtClean="0">
                          <a:latin typeface="Cambria Math" panose="02040503050406030204" pitchFamily="18" charset="0"/>
                        </a:rPr>
                        <m:t>−</m:t>
                      </m:r>
                      <m:sSub>
                        <m:sSubPr>
                          <m:ctrlPr>
                            <a:rPr lang="en-CA" sz="2800" b="1" i="1" smtClean="0">
                              <a:latin typeface="Cambria Math" panose="02040503050406030204" pitchFamily="18" charset="0"/>
                            </a:rPr>
                          </m:ctrlPr>
                        </m:sSubPr>
                        <m:e>
                          <m:r>
                            <a:rPr lang="en-CA" sz="2800" b="1" i="0" smtClean="0">
                              <a:latin typeface="Cambria Math" panose="02040503050406030204" pitchFamily="18" charset="0"/>
                            </a:rPr>
                            <m:t>𝐲</m:t>
                          </m:r>
                        </m:e>
                        <m:sub>
                          <m:r>
                            <a:rPr lang="en-CA" sz="2800" b="1" i="1" smtClean="0">
                              <a:latin typeface="Cambria Math" panose="02040503050406030204" pitchFamily="18" charset="0"/>
                            </a:rPr>
                            <m:t>𝒊</m:t>
                          </m:r>
                        </m:sub>
                      </m:sSub>
                    </m:oMath>
                  </m:oMathPara>
                </a14:m>
                <a:endParaRPr lang="en-CA" sz="2800"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7267227" y="2582031"/>
                <a:ext cx="4749570" cy="430887"/>
              </a:xfrm>
              <a:prstGeom prst="rect">
                <a:avLst/>
              </a:prstGeom>
              <a:blipFill rotWithShape="0">
                <a:blip r:embed="rId5"/>
                <a:stretch>
                  <a:fillRect/>
                </a:stretch>
              </a:blipFill>
            </p:spPr>
            <p:txBody>
              <a:bodyPr/>
              <a:lstStyle/>
              <a:p>
                <a:r>
                  <a:rPr lang="en-CA">
                    <a:noFill/>
                  </a:rPr>
                  <a:t> </a:t>
                </a:r>
              </a:p>
            </p:txBody>
          </p:sp>
        </mc:Fallback>
      </mc:AlternateContent>
      <p:sp>
        <p:nvSpPr>
          <p:cNvPr id="41" name="Oval 40"/>
          <p:cNvSpPr/>
          <p:nvPr/>
        </p:nvSpPr>
        <p:spPr>
          <a:xfrm>
            <a:off x="4750407" y="2109369"/>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4767504" y="3130520"/>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3" name="Rectangle 42"/>
              <p:cNvSpPr/>
              <p:nvPr/>
            </p:nvSpPr>
            <p:spPr>
              <a:xfrm>
                <a:off x="3496488" y="2474109"/>
                <a:ext cx="14430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200" b="1" i="1" smtClean="0">
                          <a:latin typeface="Cambria Math" panose="02040503050406030204" pitchFamily="18" charset="0"/>
                        </a:rPr>
                        <m:t>𝑬𝒓𝒓𝒐𝒓</m:t>
                      </m:r>
                    </m:oMath>
                  </m:oMathPara>
                </a14:m>
                <a:endParaRPr lang="en-CA" sz="3200" b="1" dirty="0"/>
              </a:p>
            </p:txBody>
          </p:sp>
        </mc:Choice>
        <mc:Fallback xmlns="">
          <p:sp>
            <p:nvSpPr>
              <p:cNvPr id="43" name="Rectangle 42"/>
              <p:cNvSpPr>
                <a:spLocks noRot="1" noChangeAspect="1" noMove="1" noResize="1" noEditPoints="1" noAdjustHandles="1" noChangeArrowheads="1" noChangeShapeType="1" noTextEdit="1"/>
              </p:cNvSpPr>
              <p:nvPr/>
            </p:nvSpPr>
            <p:spPr>
              <a:xfrm>
                <a:off x="3496488" y="2474109"/>
                <a:ext cx="1443023" cy="584775"/>
              </a:xfrm>
              <a:prstGeom prst="rect">
                <a:avLst/>
              </a:prstGeom>
              <a:blipFill rotWithShape="0">
                <a:blip r:embed="rId6"/>
                <a:stretch>
                  <a:fillRect/>
                </a:stretch>
              </a:blipFill>
            </p:spPr>
            <p:txBody>
              <a:bodyPr/>
              <a:lstStyle/>
              <a:p>
                <a:r>
                  <a:rPr lang="en-CA">
                    <a:noFill/>
                  </a:rPr>
                  <a:t> </a:t>
                </a:r>
              </a:p>
            </p:txBody>
          </p:sp>
        </mc:Fallback>
      </mc:AlternateContent>
      <p:sp>
        <p:nvSpPr>
          <p:cNvPr id="34" name="TextBox 33">
            <a:extLst>
              <a:ext uri="{FF2B5EF4-FFF2-40B4-BE49-F238E27FC236}">
                <a16:creationId xmlns:a16="http://schemas.microsoft.com/office/drawing/2014/main" id="{811762A7-88AC-422B-8F73-F9329B1E60FE}"/>
              </a:ext>
            </a:extLst>
          </p:cNvPr>
          <p:cNvSpPr txBox="1"/>
          <p:nvPr/>
        </p:nvSpPr>
        <p:spPr>
          <a:xfrm>
            <a:off x="2922953" y="5316044"/>
            <a:ext cx="2016558" cy="461665"/>
          </a:xfrm>
          <a:prstGeom prst="rect">
            <a:avLst/>
          </a:prstGeom>
          <a:noFill/>
        </p:spPr>
        <p:txBody>
          <a:bodyPr wrap="square" rtlCol="0">
            <a:spAutoFit/>
          </a:bodyPr>
          <a:lstStyle/>
          <a:p>
            <a:r>
              <a:rPr lang="en-CA" sz="2400" b="1" dirty="0"/>
              <a:t>AGE (YEARS) </a:t>
            </a:r>
          </a:p>
        </p:txBody>
      </p:sp>
      <p:sp>
        <p:nvSpPr>
          <p:cNvPr id="40" name="TextBox 39">
            <a:extLst>
              <a:ext uri="{FF2B5EF4-FFF2-40B4-BE49-F238E27FC236}">
                <a16:creationId xmlns:a16="http://schemas.microsoft.com/office/drawing/2014/main" id="{EA294AEF-F4CF-421E-B865-0D53DE0A2764}"/>
              </a:ext>
            </a:extLst>
          </p:cNvPr>
          <p:cNvSpPr txBox="1"/>
          <p:nvPr/>
        </p:nvSpPr>
        <p:spPr>
          <a:xfrm rot="16200000">
            <a:off x="-249961" y="3393919"/>
            <a:ext cx="2840393" cy="461665"/>
          </a:xfrm>
          <a:prstGeom prst="rect">
            <a:avLst/>
          </a:prstGeom>
          <a:noFill/>
        </p:spPr>
        <p:txBody>
          <a:bodyPr wrap="none" rtlCol="0">
            <a:spAutoFit/>
          </a:bodyPr>
          <a:lstStyle/>
          <a:p>
            <a:r>
              <a:rPr lang="en-CA" sz="2400" b="1" dirty="0"/>
              <a:t>INSURANCE COST ($)</a:t>
            </a:r>
          </a:p>
        </p:txBody>
      </p:sp>
    </p:spTree>
    <p:extLst>
      <p:ext uri="{BB962C8B-B14F-4D97-AF65-F5344CB8AC3E}">
        <p14:creationId xmlns:p14="http://schemas.microsoft.com/office/powerpoint/2010/main" val="126054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1" grpId="0" animBg="1"/>
      <p:bldP spid="42" grpId="0" animBg="1"/>
      <p:bldP spid="4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2706</Words>
  <Application>Microsoft Office PowerPoint</Application>
  <PresentationFormat>Widescreen</PresentationFormat>
  <Paragraphs>372</Paragraphs>
  <Slides>43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3" baseType="lpstr">
      <vt:lpstr>Arial</vt:lpstr>
      <vt:lpstr>Calibri</vt:lpstr>
      <vt:lpstr>Calibri Light</vt:lpstr>
      <vt:lpstr>Cambria Math</vt:lpstr>
      <vt:lpstr>Courier New</vt:lpstr>
      <vt:lpstr>Montserrat</vt:lpstr>
      <vt:lpstr>Times New Roman</vt:lpstr>
      <vt:lpstr>Office Theme</vt:lpstr>
      <vt:lpstr>Visio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 Mohamed</dc:creator>
  <cp:lastModifiedBy>R.M. Mohamed</cp:lastModifiedBy>
  <cp:revision>76</cp:revision>
  <dcterms:created xsi:type="dcterms:W3CDTF">2020-05-06T00:39:06Z</dcterms:created>
  <dcterms:modified xsi:type="dcterms:W3CDTF">2020-05-13T22:34:06Z</dcterms:modified>
</cp:coreProperties>
</file>